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42" r:id="rId2"/>
    <p:sldId id="392" r:id="rId3"/>
    <p:sldId id="393" r:id="rId4"/>
    <p:sldId id="421" r:id="rId5"/>
    <p:sldId id="422" r:id="rId6"/>
    <p:sldId id="423" r:id="rId7"/>
    <p:sldId id="424" r:id="rId8"/>
    <p:sldId id="425" r:id="rId9"/>
    <p:sldId id="426" r:id="rId10"/>
    <p:sldId id="427" r:id="rId11"/>
    <p:sldId id="428" r:id="rId12"/>
    <p:sldId id="448" r:id="rId13"/>
    <p:sldId id="429" r:id="rId14"/>
    <p:sldId id="449" r:id="rId15"/>
    <p:sldId id="450" r:id="rId16"/>
    <p:sldId id="430" r:id="rId17"/>
    <p:sldId id="431" r:id="rId18"/>
    <p:sldId id="432" r:id="rId19"/>
    <p:sldId id="433" r:id="rId20"/>
    <p:sldId id="434" r:id="rId21"/>
    <p:sldId id="435" r:id="rId22"/>
    <p:sldId id="436" r:id="rId23"/>
    <p:sldId id="443" r:id="rId24"/>
    <p:sldId id="437" r:id="rId25"/>
    <p:sldId id="444" r:id="rId26"/>
    <p:sldId id="438" r:id="rId27"/>
    <p:sldId id="439" r:id="rId28"/>
    <p:sldId id="446" r:id="rId29"/>
    <p:sldId id="447" r:id="rId30"/>
    <p:sldId id="445" r:id="rId31"/>
    <p:sldId id="44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8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Depue" userId="ce8b122cf7b10dd2" providerId="LiveId" clId="{AE52E028-517C-460A-B149-3D8053728CA8}"/>
    <pc:docChg chg="delSld modSld">
      <pc:chgData name="James Depue" userId="ce8b122cf7b10dd2" providerId="LiveId" clId="{AE52E028-517C-460A-B149-3D8053728CA8}" dt="2024-02-23T19:32:27.669" v="209" actId="20577"/>
      <pc:docMkLst>
        <pc:docMk/>
      </pc:docMkLst>
      <pc:sldChg chg="del">
        <pc:chgData name="James Depue" userId="ce8b122cf7b10dd2" providerId="LiveId" clId="{AE52E028-517C-460A-B149-3D8053728CA8}" dt="2024-02-23T19:32:09.856" v="204" actId="47"/>
        <pc:sldMkLst>
          <pc:docMk/>
          <pc:sldMk cId="619854792" sldId="293"/>
        </pc:sldMkLst>
      </pc:sldChg>
      <pc:sldChg chg="modSp">
        <pc:chgData name="James Depue" userId="ce8b122cf7b10dd2" providerId="LiveId" clId="{AE52E028-517C-460A-B149-3D8053728CA8}" dt="2024-02-23T19:11:40.171" v="0" actId="113"/>
        <pc:sldMkLst>
          <pc:docMk/>
          <pc:sldMk cId="2461026986" sldId="428"/>
        </pc:sldMkLst>
        <pc:spChg chg="mod">
          <ac:chgData name="James Depue" userId="ce8b122cf7b10dd2" providerId="LiveId" clId="{AE52E028-517C-460A-B149-3D8053728CA8}" dt="2024-02-23T19:11:40.171" v="0" actId="113"/>
          <ac:spMkLst>
            <pc:docMk/>
            <pc:sldMk cId="2461026986" sldId="428"/>
            <ac:spMk id="3" creationId="{00000000-0000-0000-0000-000000000000}"/>
          </ac:spMkLst>
        </pc:spChg>
      </pc:sldChg>
      <pc:sldChg chg="modSp">
        <pc:chgData name="James Depue" userId="ce8b122cf7b10dd2" providerId="LiveId" clId="{AE52E028-517C-460A-B149-3D8053728CA8}" dt="2024-02-23T19:32:27.669" v="209" actId="20577"/>
        <pc:sldMkLst>
          <pc:docMk/>
          <pc:sldMk cId="3572981271" sldId="439"/>
        </pc:sldMkLst>
        <pc:spChg chg="mod">
          <ac:chgData name="James Depue" userId="ce8b122cf7b10dd2" providerId="LiveId" clId="{AE52E028-517C-460A-B149-3D8053728CA8}" dt="2024-02-23T19:32:27.669" v="209" actId="20577"/>
          <ac:spMkLst>
            <pc:docMk/>
            <pc:sldMk cId="3572981271" sldId="439"/>
            <ac:spMk id="3" creationId="{00000000-0000-0000-0000-000000000000}"/>
          </ac:spMkLst>
        </pc:spChg>
      </pc:sldChg>
      <pc:sldChg chg="addSp modSp modAnim">
        <pc:chgData name="James Depue" userId="ce8b122cf7b10dd2" providerId="LiveId" clId="{AE52E028-517C-460A-B149-3D8053728CA8}" dt="2024-02-23T19:32:02.809" v="203" actId="20577"/>
        <pc:sldMkLst>
          <pc:docMk/>
          <pc:sldMk cId="1631815763" sldId="441"/>
        </pc:sldMkLst>
        <pc:spChg chg="mod">
          <ac:chgData name="James Depue" userId="ce8b122cf7b10dd2" providerId="LiveId" clId="{AE52E028-517C-460A-B149-3D8053728CA8}" dt="2024-02-23T19:32:02.809" v="203" actId="20577"/>
          <ac:spMkLst>
            <pc:docMk/>
            <pc:sldMk cId="1631815763" sldId="441"/>
            <ac:spMk id="3" creationId="{00000000-0000-0000-0000-000000000000}"/>
          </ac:spMkLst>
        </pc:spChg>
        <pc:spChg chg="mod">
          <ac:chgData name="James Depue" userId="ce8b122cf7b10dd2" providerId="LiveId" clId="{AE52E028-517C-460A-B149-3D8053728CA8}" dt="2024-02-23T19:28:58.056" v="155" actId="1076"/>
          <ac:spMkLst>
            <pc:docMk/>
            <pc:sldMk cId="1631815763" sldId="441"/>
            <ac:spMk id="11" creationId="{6F549625-1AC2-4803-BC08-5B9FB2C17F14}"/>
          </ac:spMkLst>
        </pc:spChg>
        <pc:spChg chg="mod">
          <ac:chgData name="James Depue" userId="ce8b122cf7b10dd2" providerId="LiveId" clId="{AE52E028-517C-460A-B149-3D8053728CA8}" dt="2024-02-23T19:28:58.056" v="155" actId="1076"/>
          <ac:spMkLst>
            <pc:docMk/>
            <pc:sldMk cId="1631815763" sldId="441"/>
            <ac:spMk id="13" creationId="{470F315F-9753-419A-B2B6-EE8BEAFF3079}"/>
          </ac:spMkLst>
        </pc:spChg>
        <pc:spChg chg="mod">
          <ac:chgData name="James Depue" userId="ce8b122cf7b10dd2" providerId="LiveId" clId="{AE52E028-517C-460A-B149-3D8053728CA8}" dt="2024-02-23T19:28:58.056" v="155" actId="1076"/>
          <ac:spMkLst>
            <pc:docMk/>
            <pc:sldMk cId="1631815763" sldId="441"/>
            <ac:spMk id="15" creationId="{F03A1847-5CA4-49FD-A048-8B1F73E8874F}"/>
          </ac:spMkLst>
        </pc:spChg>
        <pc:spChg chg="mod">
          <ac:chgData name="James Depue" userId="ce8b122cf7b10dd2" providerId="LiveId" clId="{AE52E028-517C-460A-B149-3D8053728CA8}" dt="2024-02-23T19:28:58.056" v="155" actId="1076"/>
          <ac:spMkLst>
            <pc:docMk/>
            <pc:sldMk cId="1631815763" sldId="441"/>
            <ac:spMk id="17" creationId="{AB30E1DB-0B9A-4B92-BF9C-833165B6D1E1}"/>
          </ac:spMkLst>
        </pc:spChg>
        <pc:spChg chg="mod">
          <ac:chgData name="James Depue" userId="ce8b122cf7b10dd2" providerId="LiveId" clId="{AE52E028-517C-460A-B149-3D8053728CA8}" dt="2024-02-23T19:28:58.056" v="155" actId="1076"/>
          <ac:spMkLst>
            <pc:docMk/>
            <pc:sldMk cId="1631815763" sldId="441"/>
            <ac:spMk id="19" creationId="{F826E39F-274B-462F-8252-889CEB3B8287}"/>
          </ac:spMkLst>
        </pc:spChg>
        <pc:grpChg chg="add mod">
          <ac:chgData name="James Depue" userId="ce8b122cf7b10dd2" providerId="LiveId" clId="{AE52E028-517C-460A-B149-3D8053728CA8}" dt="2024-02-23T19:28:58.056" v="155" actId="1076"/>
          <ac:grpSpMkLst>
            <pc:docMk/>
            <pc:sldMk cId="1631815763" sldId="441"/>
            <ac:grpSpMk id="4" creationId="{74A06754-BFFE-4AD4-A315-F288BCF12C33}"/>
          </ac:grpSpMkLst>
        </pc:grpChg>
        <pc:grpChg chg="mod">
          <ac:chgData name="James Depue" userId="ce8b122cf7b10dd2" providerId="LiveId" clId="{AE52E028-517C-460A-B149-3D8053728CA8}" dt="2024-02-23T19:28:58.056" v="155" actId="1076"/>
          <ac:grpSpMkLst>
            <pc:docMk/>
            <pc:sldMk cId="1631815763" sldId="441"/>
            <ac:grpSpMk id="5" creationId="{61260399-26C0-49EC-8B9B-493CAC01B216}"/>
          </ac:grpSpMkLst>
        </pc:grpChg>
        <pc:grpChg chg="mod">
          <ac:chgData name="James Depue" userId="ce8b122cf7b10dd2" providerId="LiveId" clId="{AE52E028-517C-460A-B149-3D8053728CA8}" dt="2024-02-23T19:28:58.056" v="155" actId="1076"/>
          <ac:grpSpMkLst>
            <pc:docMk/>
            <pc:sldMk cId="1631815763" sldId="441"/>
            <ac:grpSpMk id="6" creationId="{0F74A074-86F8-482E-8706-1D01FA3573E7}"/>
          </ac:grpSpMkLst>
        </pc:grpChg>
        <pc:grpChg chg="mod">
          <ac:chgData name="James Depue" userId="ce8b122cf7b10dd2" providerId="LiveId" clId="{AE52E028-517C-460A-B149-3D8053728CA8}" dt="2024-02-23T19:28:58.056" v="155" actId="1076"/>
          <ac:grpSpMkLst>
            <pc:docMk/>
            <pc:sldMk cId="1631815763" sldId="441"/>
            <ac:grpSpMk id="7" creationId="{6072860F-DB73-4FC4-B569-38C67A24925F}"/>
          </ac:grpSpMkLst>
        </pc:grpChg>
        <pc:grpChg chg="mod">
          <ac:chgData name="James Depue" userId="ce8b122cf7b10dd2" providerId="LiveId" clId="{AE52E028-517C-460A-B149-3D8053728CA8}" dt="2024-02-23T19:28:58.056" v="155" actId="1076"/>
          <ac:grpSpMkLst>
            <pc:docMk/>
            <pc:sldMk cId="1631815763" sldId="441"/>
            <ac:grpSpMk id="8" creationId="{96D80492-6E4D-4249-BA4E-BA21B768EF57}"/>
          </ac:grpSpMkLst>
        </pc:grpChg>
        <pc:grpChg chg="mod">
          <ac:chgData name="James Depue" userId="ce8b122cf7b10dd2" providerId="LiveId" clId="{AE52E028-517C-460A-B149-3D8053728CA8}" dt="2024-02-23T19:28:58.056" v="155" actId="1076"/>
          <ac:grpSpMkLst>
            <pc:docMk/>
            <pc:sldMk cId="1631815763" sldId="441"/>
            <ac:grpSpMk id="9" creationId="{A86C6F45-48FF-49FA-B116-E028F211ECBC}"/>
          </ac:grpSpMkLst>
        </pc:grpChg>
        <pc:graphicFrameChg chg="mod">
          <ac:chgData name="James Depue" userId="ce8b122cf7b10dd2" providerId="LiveId" clId="{AE52E028-517C-460A-B149-3D8053728CA8}" dt="2024-02-23T19:28:58.056" v="155" actId="1076"/>
          <ac:graphicFrameMkLst>
            <pc:docMk/>
            <pc:sldMk cId="1631815763" sldId="441"/>
            <ac:graphicFrameMk id="10" creationId="{F1701456-98E8-480F-92E5-E2EE3CF361B6}"/>
          </ac:graphicFrameMkLst>
        </pc:graphicFrameChg>
        <pc:graphicFrameChg chg="mod">
          <ac:chgData name="James Depue" userId="ce8b122cf7b10dd2" providerId="LiveId" clId="{AE52E028-517C-460A-B149-3D8053728CA8}" dt="2024-02-23T19:28:58.056" v="155" actId="1076"/>
          <ac:graphicFrameMkLst>
            <pc:docMk/>
            <pc:sldMk cId="1631815763" sldId="441"/>
            <ac:graphicFrameMk id="12" creationId="{0330D74F-DE0D-450C-90DC-946C04F83469}"/>
          </ac:graphicFrameMkLst>
        </pc:graphicFrameChg>
        <pc:graphicFrameChg chg="mod">
          <ac:chgData name="James Depue" userId="ce8b122cf7b10dd2" providerId="LiveId" clId="{AE52E028-517C-460A-B149-3D8053728CA8}" dt="2024-02-23T19:28:58.056" v="155" actId="1076"/>
          <ac:graphicFrameMkLst>
            <pc:docMk/>
            <pc:sldMk cId="1631815763" sldId="441"/>
            <ac:graphicFrameMk id="14" creationId="{2C51A029-8FE0-49A7-8F28-5C194193989C}"/>
          </ac:graphicFrameMkLst>
        </pc:graphicFrameChg>
        <pc:graphicFrameChg chg="mod">
          <ac:chgData name="James Depue" userId="ce8b122cf7b10dd2" providerId="LiveId" clId="{AE52E028-517C-460A-B149-3D8053728CA8}" dt="2024-02-23T19:28:58.056" v="155" actId="1076"/>
          <ac:graphicFrameMkLst>
            <pc:docMk/>
            <pc:sldMk cId="1631815763" sldId="441"/>
            <ac:graphicFrameMk id="16" creationId="{05383461-27CF-4ED7-8F1A-F0088C2C843E}"/>
          </ac:graphicFrameMkLst>
        </pc:graphicFrameChg>
        <pc:graphicFrameChg chg="mod">
          <ac:chgData name="James Depue" userId="ce8b122cf7b10dd2" providerId="LiveId" clId="{AE52E028-517C-460A-B149-3D8053728CA8}" dt="2024-02-23T19:28:58.056" v="155" actId="1076"/>
          <ac:graphicFrameMkLst>
            <pc:docMk/>
            <pc:sldMk cId="1631815763" sldId="441"/>
            <ac:graphicFrameMk id="18" creationId="{E7ABB23D-2716-480D-A061-35FACD04389C}"/>
          </ac:graphicFrameMkLst>
        </pc:graphicFrameChg>
      </pc:sldChg>
      <pc:sldChg chg="modSp modAnim">
        <pc:chgData name="James Depue" userId="ce8b122cf7b10dd2" providerId="LiveId" clId="{AE52E028-517C-460A-B149-3D8053728CA8}" dt="2024-02-23T19:30:51.445" v="190" actId="114"/>
        <pc:sldMkLst>
          <pc:docMk/>
          <pc:sldMk cId="2066907521" sldId="445"/>
        </pc:sldMkLst>
        <pc:spChg chg="mod">
          <ac:chgData name="James Depue" userId="ce8b122cf7b10dd2" providerId="LiveId" clId="{AE52E028-517C-460A-B149-3D8053728CA8}" dt="2024-02-23T19:30:51.445" v="190" actId="114"/>
          <ac:spMkLst>
            <pc:docMk/>
            <pc:sldMk cId="2066907521" sldId="445"/>
            <ac:spMk id="3" creationId="{00000000-0000-0000-0000-000000000000}"/>
          </ac:spMkLst>
        </pc:spChg>
      </pc:sldChg>
      <pc:sldChg chg="delSp del">
        <pc:chgData name="James Depue" userId="ce8b122cf7b10dd2" providerId="LiveId" clId="{AE52E028-517C-460A-B149-3D8053728CA8}" dt="2024-02-23T19:29:22.943" v="165" actId="47"/>
        <pc:sldMkLst>
          <pc:docMk/>
          <pc:sldMk cId="1850086480" sldId="451"/>
        </pc:sldMkLst>
        <pc:grpChg chg="del">
          <ac:chgData name="James Depue" userId="ce8b122cf7b10dd2" providerId="LiveId" clId="{AE52E028-517C-460A-B149-3D8053728CA8}" dt="2024-02-23T19:27:56.008" v="113" actId="21"/>
          <ac:grpSpMkLst>
            <pc:docMk/>
            <pc:sldMk cId="1850086480" sldId="451"/>
            <ac:grpSpMk id="4" creationId="{74A06754-BFFE-4AD4-A315-F288BCF12C33}"/>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27185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381039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87323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4289969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34D7F-4584-44AC-A97E-3ABC1EDB91AD}" type="datetimeFigureOut">
              <a:rPr lang="en-US" smtClean="0"/>
              <a:t>2/23/2024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54963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B34D7F-4584-44AC-A97E-3ABC1EDB91AD}" type="datetimeFigureOut">
              <a:rPr lang="en-US" smtClean="0"/>
              <a:t>2/23/2024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37507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B34D7F-4584-44AC-A97E-3ABC1EDB91AD}" type="datetimeFigureOut">
              <a:rPr lang="en-US" smtClean="0"/>
              <a:t>2/23/2024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323531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B34D7F-4584-44AC-A97E-3ABC1EDB91AD}" type="datetimeFigureOut">
              <a:rPr lang="en-US" smtClean="0"/>
              <a:t>2/23/2024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31282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34D7F-4584-44AC-A97E-3ABC1EDB91AD}" type="datetimeFigureOut">
              <a:rPr lang="en-US" smtClean="0"/>
              <a:t>2/23/2024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96052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34D7F-4584-44AC-A97E-3ABC1EDB91AD}" type="datetimeFigureOut">
              <a:rPr lang="en-US" smtClean="0"/>
              <a:t>2/23/2024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037735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34D7F-4584-44AC-A97E-3ABC1EDB91AD}" type="datetimeFigureOut">
              <a:rPr lang="en-US" smtClean="0"/>
              <a:t>2/23/2024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3339552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34D7F-4584-44AC-A97E-3ABC1EDB91AD}" type="datetimeFigureOut">
              <a:rPr lang="en-US" smtClean="0"/>
              <a:t>2/23/2024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E8EB4-367A-4921-BB7A-A9409D356C4B}" type="slidenum">
              <a:rPr lang="en-US" smtClean="0"/>
              <a:t>‹#›</a:t>
            </a:fld>
            <a:endParaRPr lang="en-US"/>
          </a:p>
        </p:txBody>
      </p:sp>
    </p:spTree>
    <p:extLst>
      <p:ext uri="{BB962C8B-B14F-4D97-AF65-F5344CB8AC3E}">
        <p14:creationId xmlns:p14="http://schemas.microsoft.com/office/powerpoint/2010/main" val="16429129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oleObject" Target="../embeddings/oleObject5.bin"/><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oleObject" Target="../embeddings/oleObject10.bin"/><Relationship Id="rId2" Type="http://schemas.openxmlformats.org/officeDocument/2006/relationships/oleObject" Target="../embeddings/oleObject6.bin"/><Relationship Id="rId1" Type="http://schemas.openxmlformats.org/officeDocument/2006/relationships/slideLayout" Target="../slideLayouts/slideLayout1.x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oleObject" Target="../embeddings/oleObject15.bin"/><Relationship Id="rId2" Type="http://schemas.openxmlformats.org/officeDocument/2006/relationships/oleObject" Target="../embeddings/oleObject11.bin"/><Relationship Id="rId1" Type="http://schemas.openxmlformats.org/officeDocument/2006/relationships/slideLayout" Target="../slideLayouts/slideLayout1.x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5">
            <a:extLst>
              <a:ext uri="{FF2B5EF4-FFF2-40B4-BE49-F238E27FC236}">
                <a16:creationId xmlns:a16="http://schemas.microsoft.com/office/drawing/2014/main" id="{F2186CEE-3A6A-44FD-A674-58E79DFC3348}"/>
              </a:ext>
            </a:extLst>
          </p:cNvPr>
          <p:cNvSpPr txBox="1">
            <a:spLocks noChangeArrowheads="1"/>
          </p:cNvSpPr>
          <p:nvPr/>
        </p:nvSpPr>
        <p:spPr bwMode="auto">
          <a:xfrm>
            <a:off x="4224313" y="553212"/>
            <a:ext cx="4030218" cy="6150483"/>
          </a:xfrm>
          <a:prstGeom prst="rect">
            <a:avLst/>
          </a:prstGeom>
          <a:solidFill>
            <a:srgbClr val="FFFFFF"/>
          </a:solidFill>
          <a:ln w="127000"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r>
              <a:rPr lang="en-US" altLang="en-US" sz="800" noProof="1">
                <a:solidFill>
                  <a:srgbClr val="000000"/>
                </a:solidFill>
                <a:latin typeface="Times New Roman" panose="02020603050405020304" pitchFamily="18" charset="0"/>
              </a:rPr>
              <a:t>													</a:t>
            </a:r>
            <a:endParaRPr lang="en-US" altLang="en-US" dirty="0">
              <a:latin typeface="Arial" panose="020B0604020202020204" pitchFamily="34" charset="0"/>
            </a:endParaRPr>
          </a:p>
        </p:txBody>
      </p:sp>
      <p:sp>
        <p:nvSpPr>
          <p:cNvPr id="28" name="Text Box 27">
            <a:extLst>
              <a:ext uri="{FF2B5EF4-FFF2-40B4-BE49-F238E27FC236}">
                <a16:creationId xmlns:a16="http://schemas.microsoft.com/office/drawing/2014/main" id="{6B6343C2-4EA6-41F7-8E65-A83EDE47D002}"/>
              </a:ext>
            </a:extLst>
          </p:cNvPr>
          <p:cNvSpPr txBox="1">
            <a:spLocks noChangeArrowheads="1"/>
          </p:cNvSpPr>
          <p:nvPr/>
        </p:nvSpPr>
        <p:spPr bwMode="auto">
          <a:xfrm>
            <a:off x="3628102" y="5094883"/>
            <a:ext cx="5211096" cy="928848"/>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noProof="1">
                <a:solidFill>
                  <a:srgbClr val="000000"/>
                </a:solidFill>
                <a:latin typeface="Times New Roman" panose="02020603050405020304" pitchFamily="18" charset="0"/>
              </a:rPr>
              <a:t>Grace Bible Chapel</a:t>
            </a:r>
            <a:endParaRPr lang="en-US" altLang="en-US" sz="2800" noProof="1">
              <a:solidFill>
                <a:srgbClr val="000000"/>
              </a:solidFill>
              <a:latin typeface="Times New Roman" panose="02020603050405020304" pitchFamily="18" charset="0"/>
            </a:endParaRPr>
          </a:p>
          <a:p>
            <a:pPr algn="ctr" defTabSz="914400" eaLnBrk="0" fontAlgn="base" hangingPunct="0">
              <a:spcBef>
                <a:spcPct val="0"/>
              </a:spcBef>
              <a:spcAft>
                <a:spcPct val="0"/>
              </a:spcAft>
            </a:pPr>
            <a:r>
              <a:rPr lang="en-US" altLang="en-US" sz="2800" noProof="1">
                <a:solidFill>
                  <a:srgbClr val="000000"/>
                </a:solidFill>
                <a:latin typeface="Times New Roman" panose="02020603050405020304" pitchFamily="18" charset="0"/>
              </a:rPr>
              <a:t>Gardners, PA</a:t>
            </a:r>
            <a:endParaRPr lang="en-US" altLang="en-US" sz="2800" dirty="0">
              <a:solidFill>
                <a:srgbClr val="000000"/>
              </a:solidFill>
              <a:latin typeface="Times New Roman" panose="02020603050405020304" pitchFamily="18" charset="0"/>
            </a:endParaRPr>
          </a:p>
          <a:p>
            <a:pPr algn="ctr" defTabSz="914400" eaLnBrk="0" fontAlgn="base" hangingPunct="0">
              <a:spcBef>
                <a:spcPct val="0"/>
              </a:spcBef>
              <a:spcAft>
                <a:spcPct val="0"/>
              </a:spcAft>
            </a:pPr>
            <a:endParaRPr lang="en-US" altLang="en-US" sz="1000" dirty="0">
              <a:solidFill>
                <a:srgbClr val="000000"/>
              </a:solidFill>
              <a:latin typeface="Times New Roman" panose="02020603050405020304" pitchFamily="18" charset="0"/>
            </a:endParaRPr>
          </a:p>
        </p:txBody>
      </p:sp>
      <p:sp>
        <p:nvSpPr>
          <p:cNvPr id="29" name="Text Box 29">
            <a:extLst>
              <a:ext uri="{FF2B5EF4-FFF2-40B4-BE49-F238E27FC236}">
                <a16:creationId xmlns:a16="http://schemas.microsoft.com/office/drawing/2014/main" id="{55B5685D-9996-4911-9F4A-6F67CAF14B03}"/>
              </a:ext>
            </a:extLst>
          </p:cNvPr>
          <p:cNvSpPr txBox="1">
            <a:spLocks noChangeArrowheads="1"/>
          </p:cNvSpPr>
          <p:nvPr/>
        </p:nvSpPr>
        <p:spPr bwMode="auto">
          <a:xfrm>
            <a:off x="2894654" y="4217917"/>
            <a:ext cx="6677995" cy="730605"/>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dirty="0">
                <a:solidFill>
                  <a:srgbClr val="000000"/>
                </a:solidFill>
                <a:latin typeface="Times New Roman" panose="02020603050405020304" pitchFamily="18" charset="0"/>
              </a:rPr>
              <a:t>in</a:t>
            </a:r>
            <a:r>
              <a:rPr lang="en-US" altLang="en-US" sz="4000" b="1" noProof="1">
                <a:solidFill>
                  <a:srgbClr val="000000"/>
                </a:solidFill>
                <a:latin typeface="Times New Roman" panose="02020603050405020304" pitchFamily="18" charset="0"/>
              </a:rPr>
              <a:t>to Church Membership</a:t>
            </a:r>
            <a:endParaRPr lang="en-US" altLang="en-US" sz="4000" dirty="0">
              <a:latin typeface="Arial" panose="020B0604020202020204" pitchFamily="34" charset="0"/>
            </a:endParaRPr>
          </a:p>
        </p:txBody>
      </p:sp>
      <p:sp>
        <p:nvSpPr>
          <p:cNvPr id="30" name="Text Box 30">
            <a:extLst>
              <a:ext uri="{FF2B5EF4-FFF2-40B4-BE49-F238E27FC236}">
                <a16:creationId xmlns:a16="http://schemas.microsoft.com/office/drawing/2014/main" id="{EB202449-2540-4481-A777-67EE224F6142}"/>
              </a:ext>
            </a:extLst>
          </p:cNvPr>
          <p:cNvSpPr txBox="1">
            <a:spLocks noChangeArrowheads="1"/>
          </p:cNvSpPr>
          <p:nvPr/>
        </p:nvSpPr>
        <p:spPr bwMode="auto">
          <a:xfrm>
            <a:off x="2089356" y="2989313"/>
            <a:ext cx="8288593" cy="82702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3200" b="1" i="1" noProof="1">
                <a:solidFill>
                  <a:srgbClr val="000000"/>
                </a:solidFill>
                <a:latin typeface="Times New Roman" panose="02020603050405020304" pitchFamily="18" charset="0"/>
              </a:rPr>
              <a:t>Following Christ together ... </a:t>
            </a:r>
          </a:p>
          <a:p>
            <a:pPr algn="ctr" defTabSz="914400" eaLnBrk="0" fontAlgn="base" hangingPunct="0">
              <a:spcBef>
                <a:spcPct val="0"/>
              </a:spcBef>
              <a:spcAft>
                <a:spcPct val="0"/>
              </a:spcAft>
            </a:pPr>
            <a:r>
              <a:rPr lang="en-US" altLang="en-US" sz="3200" b="1" i="1" noProof="1">
                <a:solidFill>
                  <a:srgbClr val="000000"/>
                </a:solidFill>
                <a:latin typeface="Times New Roman" panose="02020603050405020304" pitchFamily="18" charset="0"/>
              </a:rPr>
              <a:t>one step at a time ...</a:t>
            </a:r>
            <a:endParaRPr lang="en-US" altLang="en-US" sz="3200" dirty="0">
              <a:latin typeface="Arial" panose="020B0604020202020204" pitchFamily="34" charset="0"/>
            </a:endParaRPr>
          </a:p>
        </p:txBody>
      </p:sp>
      <p:sp>
        <p:nvSpPr>
          <p:cNvPr id="31" name="Text Box 31">
            <a:extLst>
              <a:ext uri="{FF2B5EF4-FFF2-40B4-BE49-F238E27FC236}">
                <a16:creationId xmlns:a16="http://schemas.microsoft.com/office/drawing/2014/main" id="{64938FBF-A86B-4D26-AEE6-F677EB82C465}"/>
              </a:ext>
            </a:extLst>
          </p:cNvPr>
          <p:cNvSpPr txBox="1">
            <a:spLocks noChangeArrowheads="1"/>
          </p:cNvSpPr>
          <p:nvPr/>
        </p:nvSpPr>
        <p:spPr bwMode="auto">
          <a:xfrm>
            <a:off x="4328194" y="233274"/>
            <a:ext cx="3535611" cy="892527"/>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noProof="1">
                <a:solidFill>
                  <a:srgbClr val="000000"/>
                </a:solidFill>
                <a:latin typeface="Times New Roman" panose="02020603050405020304" pitchFamily="18" charset="0"/>
              </a:rPr>
              <a:t>Steps of Faith</a:t>
            </a:r>
            <a:endParaRPr lang="en-US" altLang="en-US" sz="4000" dirty="0">
              <a:latin typeface="Arial" panose="020B0604020202020204" pitchFamily="34" charset="0"/>
            </a:endParaRPr>
          </a:p>
        </p:txBody>
      </p:sp>
      <p:grpSp>
        <p:nvGrpSpPr>
          <p:cNvPr id="1024" name="Group 32">
            <a:extLst>
              <a:ext uri="{FF2B5EF4-FFF2-40B4-BE49-F238E27FC236}">
                <a16:creationId xmlns:a16="http://schemas.microsoft.com/office/drawing/2014/main" id="{45B82ACE-0AAB-4BB7-B037-3CCAA7E19120}"/>
              </a:ext>
            </a:extLst>
          </p:cNvPr>
          <p:cNvGrpSpPr>
            <a:grpSpLocks/>
          </p:cNvGrpSpPr>
          <p:nvPr/>
        </p:nvGrpSpPr>
        <p:grpSpPr bwMode="auto">
          <a:xfrm>
            <a:off x="3178100" y="949849"/>
            <a:ext cx="5835796" cy="1760057"/>
            <a:chOff x="18385972" y="20316825"/>
            <a:chExt cx="3738483" cy="1146163"/>
          </a:xfrm>
        </p:grpSpPr>
        <p:grpSp>
          <p:nvGrpSpPr>
            <p:cNvPr id="1025" name="Group 33">
              <a:extLst>
                <a:ext uri="{FF2B5EF4-FFF2-40B4-BE49-F238E27FC236}">
                  <a16:creationId xmlns:a16="http://schemas.microsoft.com/office/drawing/2014/main" id="{81368B59-4049-428A-AC3C-6E18AE4453A4}"/>
                </a:ext>
              </a:extLst>
            </p:cNvPr>
            <p:cNvGrpSpPr>
              <a:grpSpLocks/>
            </p:cNvGrpSpPr>
            <p:nvPr/>
          </p:nvGrpSpPr>
          <p:grpSpPr bwMode="auto">
            <a:xfrm>
              <a:off x="20271922" y="20831175"/>
              <a:ext cx="1200071" cy="631813"/>
              <a:chOff x="20271922" y="20831175"/>
              <a:chExt cx="1200071" cy="631813"/>
            </a:xfrm>
          </p:grpSpPr>
          <p:graphicFrame>
            <p:nvGraphicFramePr>
              <p:cNvPr id="1039" name="Object 1038">
                <a:extLst>
                  <a:ext uri="{FF2B5EF4-FFF2-40B4-BE49-F238E27FC236}">
                    <a16:creationId xmlns:a16="http://schemas.microsoft.com/office/drawing/2014/main" id="{5AB3130A-144D-4F59-A6F4-EDC8FEABF5EE}"/>
                  </a:ext>
                </a:extLst>
              </p:cNvPr>
              <p:cNvGraphicFramePr>
                <a:graphicFrameLocks noChangeAspect="1"/>
              </p:cNvGraphicFramePr>
              <p:nvPr/>
            </p:nvGraphicFramePr>
            <p:xfrm>
              <a:off x="20271922" y="20831175"/>
              <a:ext cx="1200071" cy="631813"/>
            </p:xfrm>
            <a:graphic>
              <a:graphicData uri="http://schemas.openxmlformats.org/presentationml/2006/ole">
                <mc:AlternateContent xmlns:mc="http://schemas.openxmlformats.org/markup-compatibility/2006">
                  <mc:Choice xmlns:v="urn:schemas-microsoft-com:vml" Requires="v">
                    <p:oleObj name="Bitmap Image" r:id="rId2" imgW="1343212" imgH="657317" progId="Paint.Picture">
                      <p:embed/>
                    </p:oleObj>
                  </mc:Choice>
                  <mc:Fallback>
                    <p:oleObj name="Bitmap Image" r:id="rId2" imgW="1343212" imgH="657317" progId="Paint.Picture">
                      <p:embed/>
                      <p:pic>
                        <p:nvPicPr>
                          <p:cNvPr id="1039" name="Object 1038">
                            <a:extLst>
                              <a:ext uri="{FF2B5EF4-FFF2-40B4-BE49-F238E27FC236}">
                                <a16:creationId xmlns:a16="http://schemas.microsoft.com/office/drawing/2014/main" id="{5AB3130A-144D-4F59-A6F4-EDC8FEABF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1922"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40" name="Text Box 35">
                <a:extLst>
                  <a:ext uri="{FF2B5EF4-FFF2-40B4-BE49-F238E27FC236}">
                    <a16:creationId xmlns:a16="http://schemas.microsoft.com/office/drawing/2014/main" id="{8F5434F8-7631-4740-8AAC-E969F3BAFB02}"/>
                  </a:ext>
                </a:extLst>
              </p:cNvPr>
              <p:cNvSpPr txBox="1">
                <a:spLocks noChangeArrowheads="1"/>
              </p:cNvSpPr>
              <p:nvPr/>
            </p:nvSpPr>
            <p:spPr bwMode="auto">
              <a:xfrm>
                <a:off x="20510123"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nvGrpSpPr>
            <p:cNvPr id="1026" name="Group 36">
              <a:extLst>
                <a:ext uri="{FF2B5EF4-FFF2-40B4-BE49-F238E27FC236}">
                  <a16:creationId xmlns:a16="http://schemas.microsoft.com/office/drawing/2014/main" id="{31CE639B-D904-4A04-BC9D-6920132B2A5B}"/>
                </a:ext>
              </a:extLst>
            </p:cNvPr>
            <p:cNvGrpSpPr>
              <a:grpSpLocks/>
            </p:cNvGrpSpPr>
            <p:nvPr/>
          </p:nvGrpSpPr>
          <p:grpSpPr bwMode="auto">
            <a:xfrm>
              <a:off x="19024147" y="20831175"/>
              <a:ext cx="1200071" cy="631813"/>
              <a:chOff x="19024147" y="20831175"/>
              <a:chExt cx="1200071" cy="631813"/>
            </a:xfrm>
          </p:grpSpPr>
          <p:graphicFrame>
            <p:nvGraphicFramePr>
              <p:cNvPr id="1037" name="Object 1036">
                <a:extLst>
                  <a:ext uri="{FF2B5EF4-FFF2-40B4-BE49-F238E27FC236}">
                    <a16:creationId xmlns:a16="http://schemas.microsoft.com/office/drawing/2014/main" id="{49E5BAD5-1F0A-4375-A0E8-40D170376404}"/>
                  </a:ext>
                </a:extLst>
              </p:cNvPr>
              <p:cNvGraphicFramePr>
                <a:graphicFrameLocks noChangeAspect="1"/>
              </p:cNvGraphicFramePr>
              <p:nvPr/>
            </p:nvGraphicFramePr>
            <p:xfrm>
              <a:off x="19024147" y="20831175"/>
              <a:ext cx="1200071" cy="631813"/>
            </p:xfrm>
            <a:graphic>
              <a:graphicData uri="http://schemas.openxmlformats.org/presentationml/2006/ole">
                <mc:AlternateContent xmlns:mc="http://schemas.openxmlformats.org/markup-compatibility/2006">
                  <mc:Choice xmlns:v="urn:schemas-microsoft-com:vml" Requires="v">
                    <p:oleObj name="Bitmap Image" r:id="rId4" imgW="1343212" imgH="657317" progId="Paint.Picture">
                      <p:embed/>
                    </p:oleObj>
                  </mc:Choice>
                  <mc:Fallback>
                    <p:oleObj name="Bitmap Image" r:id="rId4" imgW="1343212" imgH="657317" progId="Paint.Picture">
                      <p:embed/>
                      <p:pic>
                        <p:nvPicPr>
                          <p:cNvPr id="1037" name="Object 1036">
                            <a:extLst>
                              <a:ext uri="{FF2B5EF4-FFF2-40B4-BE49-F238E27FC236}">
                                <a16:creationId xmlns:a16="http://schemas.microsoft.com/office/drawing/2014/main" id="{49E5BAD5-1F0A-4375-A0E8-40D1703764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24147"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8" name="Text Box 38">
                <a:extLst>
                  <a:ext uri="{FF2B5EF4-FFF2-40B4-BE49-F238E27FC236}">
                    <a16:creationId xmlns:a16="http://schemas.microsoft.com/office/drawing/2014/main" id="{4D8B4EF0-8D6B-44E5-8F16-A3AF7CC01F6A}"/>
                  </a:ext>
                </a:extLst>
              </p:cNvPr>
              <p:cNvSpPr txBox="1">
                <a:spLocks noChangeArrowheads="1"/>
              </p:cNvSpPr>
              <p:nvPr/>
            </p:nvSpPr>
            <p:spPr bwMode="auto">
              <a:xfrm>
                <a:off x="19262348"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a:solidFill>
                      <a:srgbClr val="000000"/>
                    </a:solidFill>
                    <a:latin typeface="Times New Roman" panose="02020603050405020304" pitchFamily="18" charset="0"/>
                  </a:rPr>
                  <a:t>ember</a:t>
                </a:r>
                <a:endParaRPr lang="en-US" altLang="en-US" sz="2000" dirty="0">
                  <a:latin typeface="Arial" panose="020B0604020202020204" pitchFamily="34" charset="0"/>
                </a:endParaRPr>
              </a:p>
            </p:txBody>
          </p:sp>
        </p:grpSp>
        <p:grpSp>
          <p:nvGrpSpPr>
            <p:cNvPr id="1027" name="Group 39">
              <a:extLst>
                <a:ext uri="{FF2B5EF4-FFF2-40B4-BE49-F238E27FC236}">
                  <a16:creationId xmlns:a16="http://schemas.microsoft.com/office/drawing/2014/main" id="{6270484A-AA4F-4659-9DAF-135BB52423F5}"/>
                </a:ext>
              </a:extLst>
            </p:cNvPr>
            <p:cNvGrpSpPr>
              <a:grpSpLocks/>
            </p:cNvGrpSpPr>
            <p:nvPr/>
          </p:nvGrpSpPr>
          <p:grpSpPr bwMode="auto">
            <a:xfrm>
              <a:off x="19662322" y="20316825"/>
              <a:ext cx="1200071" cy="631813"/>
              <a:chOff x="19662322" y="20316825"/>
              <a:chExt cx="1200071" cy="631813"/>
            </a:xfrm>
          </p:grpSpPr>
          <p:graphicFrame>
            <p:nvGraphicFramePr>
              <p:cNvPr id="1035" name="Object 1034">
                <a:extLst>
                  <a:ext uri="{FF2B5EF4-FFF2-40B4-BE49-F238E27FC236}">
                    <a16:creationId xmlns:a16="http://schemas.microsoft.com/office/drawing/2014/main" id="{E89C5AFC-EBC8-47F6-8CE0-94718B9ACE60}"/>
                  </a:ext>
                </a:extLst>
              </p:cNvPr>
              <p:cNvGraphicFramePr>
                <a:graphicFrameLocks noChangeAspect="1"/>
              </p:cNvGraphicFramePr>
              <p:nvPr/>
            </p:nvGraphicFramePr>
            <p:xfrm>
              <a:off x="19662322" y="20316825"/>
              <a:ext cx="1200071" cy="631813"/>
            </p:xfrm>
            <a:graphic>
              <a:graphicData uri="http://schemas.openxmlformats.org/presentationml/2006/ole">
                <mc:AlternateContent xmlns:mc="http://schemas.openxmlformats.org/markup-compatibility/2006">
                  <mc:Choice xmlns:v="urn:schemas-microsoft-com:vml" Requires="v">
                    <p:oleObj name="Bitmap Image" r:id="rId5" imgW="1343212" imgH="657317" progId="Paint.Picture">
                      <p:embed/>
                    </p:oleObj>
                  </mc:Choice>
                  <mc:Fallback>
                    <p:oleObj name="Bitmap Image" r:id="rId5" imgW="1343212" imgH="657317" progId="Paint.Picture">
                      <p:embed/>
                      <p:pic>
                        <p:nvPicPr>
                          <p:cNvPr id="1035" name="Object 1034">
                            <a:extLst>
                              <a:ext uri="{FF2B5EF4-FFF2-40B4-BE49-F238E27FC236}">
                                <a16:creationId xmlns:a16="http://schemas.microsoft.com/office/drawing/2014/main" id="{E89C5AFC-EBC8-47F6-8CE0-94718B9ACE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232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6" name="Text Box 41">
                <a:extLst>
                  <a:ext uri="{FF2B5EF4-FFF2-40B4-BE49-F238E27FC236}">
                    <a16:creationId xmlns:a16="http://schemas.microsoft.com/office/drawing/2014/main" id="{9199EA12-D94D-4585-95BE-3784664AD6DB}"/>
                  </a:ext>
                </a:extLst>
              </p:cNvPr>
              <p:cNvSpPr txBox="1">
                <a:spLocks noChangeArrowheads="1"/>
              </p:cNvSpPr>
              <p:nvPr/>
            </p:nvSpPr>
            <p:spPr bwMode="auto">
              <a:xfrm>
                <a:off x="1990052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nvGrpSpPr>
            <p:cNvPr id="1028" name="Group 42">
              <a:extLst>
                <a:ext uri="{FF2B5EF4-FFF2-40B4-BE49-F238E27FC236}">
                  <a16:creationId xmlns:a16="http://schemas.microsoft.com/office/drawing/2014/main" id="{B54E96EC-53A0-4762-A6FC-355F380E158B}"/>
                </a:ext>
              </a:extLst>
            </p:cNvPr>
            <p:cNvGrpSpPr>
              <a:grpSpLocks/>
            </p:cNvGrpSpPr>
            <p:nvPr/>
          </p:nvGrpSpPr>
          <p:grpSpPr bwMode="auto">
            <a:xfrm>
              <a:off x="18385972" y="20316825"/>
              <a:ext cx="1200071" cy="631813"/>
              <a:chOff x="18385972" y="20316825"/>
              <a:chExt cx="1200071" cy="631813"/>
            </a:xfrm>
          </p:grpSpPr>
          <p:graphicFrame>
            <p:nvGraphicFramePr>
              <p:cNvPr id="1033" name="Object 1032">
                <a:extLst>
                  <a:ext uri="{FF2B5EF4-FFF2-40B4-BE49-F238E27FC236}">
                    <a16:creationId xmlns:a16="http://schemas.microsoft.com/office/drawing/2014/main" id="{4D2D222B-2923-4C9E-BD65-5D853673EA87}"/>
                  </a:ext>
                </a:extLst>
              </p:cNvPr>
              <p:cNvGraphicFramePr>
                <a:graphicFrameLocks noChangeAspect="1"/>
              </p:cNvGraphicFramePr>
              <p:nvPr/>
            </p:nvGraphicFramePr>
            <p:xfrm>
              <a:off x="18385972" y="20316825"/>
              <a:ext cx="1200071" cy="631813"/>
            </p:xfrm>
            <a:graphic>
              <a:graphicData uri="http://schemas.openxmlformats.org/presentationml/2006/ole">
                <mc:AlternateContent xmlns:mc="http://schemas.openxmlformats.org/markup-compatibility/2006">
                  <mc:Choice xmlns:v="urn:schemas-microsoft-com:vml" Requires="v">
                    <p:oleObj name="Bitmap Image" r:id="rId6" imgW="1343212" imgH="657317" progId="Paint.Picture">
                      <p:embed/>
                    </p:oleObj>
                  </mc:Choice>
                  <mc:Fallback>
                    <p:oleObj name="Bitmap Image" r:id="rId6" imgW="1343212" imgH="657317" progId="Paint.Picture">
                      <p:embed/>
                      <p:pic>
                        <p:nvPicPr>
                          <p:cNvPr id="1033" name="Object 1032">
                            <a:extLst>
                              <a:ext uri="{FF2B5EF4-FFF2-40B4-BE49-F238E27FC236}">
                                <a16:creationId xmlns:a16="http://schemas.microsoft.com/office/drawing/2014/main" id="{4D2D222B-2923-4C9E-BD65-5D853673EA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597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4" name="Text Box 44">
                <a:extLst>
                  <a:ext uri="{FF2B5EF4-FFF2-40B4-BE49-F238E27FC236}">
                    <a16:creationId xmlns:a16="http://schemas.microsoft.com/office/drawing/2014/main" id="{0D8AD9B2-EE4E-458E-8F16-57A4B6B6320C}"/>
                  </a:ext>
                </a:extLst>
              </p:cNvPr>
              <p:cNvSpPr txBox="1">
                <a:spLocks noChangeArrowheads="1"/>
              </p:cNvSpPr>
              <p:nvPr/>
            </p:nvSpPr>
            <p:spPr bwMode="auto">
              <a:xfrm>
                <a:off x="1862417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err="1">
                    <a:solidFill>
                      <a:srgbClr val="000000"/>
                    </a:solidFill>
                    <a:latin typeface="Times New Roman" panose="02020603050405020304" pitchFamily="18" charset="0"/>
                  </a:rPr>
                  <a:t>ultitude</a:t>
                </a:r>
                <a:endParaRPr lang="en-US" altLang="en-US" sz="2000" dirty="0">
                  <a:latin typeface="Arial" panose="020B0604020202020204" pitchFamily="34" charset="0"/>
                </a:endParaRPr>
              </a:p>
            </p:txBody>
          </p:sp>
        </p:grpSp>
        <p:grpSp>
          <p:nvGrpSpPr>
            <p:cNvPr id="1030" name="Group 45">
              <a:extLst>
                <a:ext uri="{FF2B5EF4-FFF2-40B4-BE49-F238E27FC236}">
                  <a16:creationId xmlns:a16="http://schemas.microsoft.com/office/drawing/2014/main" id="{5BD42281-0819-4ECC-8FA6-2ECCE3A9E9F0}"/>
                </a:ext>
              </a:extLst>
            </p:cNvPr>
            <p:cNvGrpSpPr>
              <a:grpSpLocks/>
            </p:cNvGrpSpPr>
            <p:nvPr/>
          </p:nvGrpSpPr>
          <p:grpSpPr bwMode="auto">
            <a:xfrm>
              <a:off x="20924384" y="20316825"/>
              <a:ext cx="1200071" cy="631813"/>
              <a:chOff x="20924384" y="20316825"/>
              <a:chExt cx="1200071" cy="631813"/>
            </a:xfrm>
          </p:grpSpPr>
          <p:graphicFrame>
            <p:nvGraphicFramePr>
              <p:cNvPr id="1031" name="Object 1030">
                <a:extLst>
                  <a:ext uri="{FF2B5EF4-FFF2-40B4-BE49-F238E27FC236}">
                    <a16:creationId xmlns:a16="http://schemas.microsoft.com/office/drawing/2014/main" id="{BA79E6CF-2290-429F-A450-DBDF897E7969}"/>
                  </a:ext>
                </a:extLst>
              </p:cNvPr>
              <p:cNvGraphicFramePr>
                <a:graphicFrameLocks noChangeAspect="1"/>
              </p:cNvGraphicFramePr>
              <p:nvPr/>
            </p:nvGraphicFramePr>
            <p:xfrm>
              <a:off x="20924384" y="20316825"/>
              <a:ext cx="1200071" cy="631813"/>
            </p:xfrm>
            <a:graphic>
              <a:graphicData uri="http://schemas.openxmlformats.org/presentationml/2006/ole">
                <mc:AlternateContent xmlns:mc="http://schemas.openxmlformats.org/markup-compatibility/2006">
                  <mc:Choice xmlns:v="urn:schemas-microsoft-com:vml" Requires="v">
                    <p:oleObj name="Bitmap Image" r:id="rId7" imgW="1343212" imgH="657317" progId="Paint.Picture">
                      <p:embed/>
                    </p:oleObj>
                  </mc:Choice>
                  <mc:Fallback>
                    <p:oleObj name="Bitmap Image" r:id="rId7" imgW="1343212" imgH="657317" progId="Paint.Picture">
                      <p:embed/>
                      <p:pic>
                        <p:nvPicPr>
                          <p:cNvPr id="1031" name="Object 1030">
                            <a:extLst>
                              <a:ext uri="{FF2B5EF4-FFF2-40B4-BE49-F238E27FC236}">
                                <a16:creationId xmlns:a16="http://schemas.microsoft.com/office/drawing/2014/main" id="{BA79E6CF-2290-429F-A450-DBDF897E79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24384"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2" name="Text Box 47">
                <a:extLst>
                  <a:ext uri="{FF2B5EF4-FFF2-40B4-BE49-F238E27FC236}">
                    <a16:creationId xmlns:a16="http://schemas.microsoft.com/office/drawing/2014/main" id="{A0A3AF62-A72B-48A5-934E-A0DD3714B56F}"/>
                  </a:ext>
                </a:extLst>
              </p:cNvPr>
              <p:cNvSpPr txBox="1">
                <a:spLocks noChangeArrowheads="1"/>
              </p:cNvSpPr>
              <p:nvPr/>
            </p:nvSpPr>
            <p:spPr bwMode="auto">
              <a:xfrm>
                <a:off x="21162585"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spTree>
    <p:extLst>
      <p:ext uri="{BB962C8B-B14F-4D97-AF65-F5344CB8AC3E}">
        <p14:creationId xmlns:p14="http://schemas.microsoft.com/office/powerpoint/2010/main" val="885998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92464" cy="6096000"/>
          </a:xfrm>
        </p:spPr>
        <p:txBody>
          <a:bodyPr>
            <a:noAutofit/>
          </a:bodyPr>
          <a:lstStyle/>
          <a:p>
            <a:r>
              <a:rPr lang="en-US" sz="4800" b="1" dirty="0"/>
              <a:t>Christian Unity at GBC</a:t>
            </a:r>
            <a:r>
              <a:rPr lang="en-US" sz="4000" dirty="0"/>
              <a:t> </a:t>
            </a:r>
            <a:endParaRPr lang="en-US" sz="800" dirty="0"/>
          </a:p>
          <a:p>
            <a:pPr algn="l"/>
            <a:r>
              <a:rPr lang="en-US" sz="4400" dirty="0"/>
              <a:t>Unity in any church is a very valuable commodity.  Jesus Christ, while ministering on earth, prayed for a oneness among all who followed Him then and now.  </a:t>
            </a:r>
          </a:p>
          <a:p>
            <a:r>
              <a:rPr lang="en-US" sz="800" dirty="0"/>
              <a:t> </a:t>
            </a:r>
          </a:p>
          <a:p>
            <a:r>
              <a:rPr lang="en-US" sz="4000" i="1" dirty="0"/>
              <a:t>I pray, not for these alone, but for those also which will believe on me through their word; That they</a:t>
            </a:r>
            <a:r>
              <a:rPr lang="en-US" sz="4000" b="1" i="1" dirty="0"/>
              <a:t> all may be one</a:t>
            </a:r>
            <a:r>
              <a:rPr lang="en-US" sz="4000" i="1" dirty="0"/>
              <a:t>; as Thou, Father, are in me, and I in </a:t>
            </a:r>
            <a:r>
              <a:rPr lang="en-US" sz="4000" i="1" spc="-150" dirty="0"/>
              <a:t>Thee, that</a:t>
            </a:r>
            <a:r>
              <a:rPr lang="en-US" sz="4000" b="1" i="1" spc="-150" dirty="0"/>
              <a:t> they also may be one</a:t>
            </a:r>
            <a:r>
              <a:rPr lang="en-US" sz="4000" i="1" spc="-150" dirty="0"/>
              <a:t> in us. </a:t>
            </a:r>
            <a:r>
              <a:rPr lang="en-US" sz="4000" spc="-150" dirty="0"/>
              <a:t> </a:t>
            </a:r>
            <a:r>
              <a:rPr lang="en-US" sz="4000" b="1" spc="-150" dirty="0">
                <a:solidFill>
                  <a:srgbClr val="FF0000"/>
                </a:solidFill>
              </a:rPr>
              <a:t>John 17:20,21</a:t>
            </a:r>
          </a:p>
          <a:p>
            <a:r>
              <a:rPr lang="en-US" sz="3600" dirty="0"/>
              <a:t> </a:t>
            </a:r>
          </a:p>
          <a:p>
            <a:endParaRPr lang="en-US" sz="3600" dirty="0"/>
          </a:p>
        </p:txBody>
      </p:sp>
    </p:spTree>
    <p:extLst>
      <p:ext uri="{BB962C8B-B14F-4D97-AF65-F5344CB8AC3E}">
        <p14:creationId xmlns:p14="http://schemas.microsoft.com/office/powerpoint/2010/main" val="310820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72800" cy="6096000"/>
          </a:xfrm>
        </p:spPr>
        <p:txBody>
          <a:bodyPr>
            <a:noAutofit/>
          </a:bodyPr>
          <a:lstStyle/>
          <a:p>
            <a:pPr algn="l"/>
            <a:r>
              <a:rPr lang="en-US" sz="4800" dirty="0"/>
              <a:t>This kind of </a:t>
            </a:r>
            <a:r>
              <a:rPr lang="en-US" sz="4800" b="1" dirty="0"/>
              <a:t>oneness</a:t>
            </a:r>
            <a:r>
              <a:rPr lang="en-US" sz="4800" dirty="0"/>
              <a:t> doesn’t just happen naturally.  It comes when people have certain foundational things in common.</a:t>
            </a:r>
          </a:p>
          <a:p>
            <a:pPr algn="l"/>
            <a:endParaRPr lang="en-US" sz="2000" dirty="0"/>
          </a:p>
          <a:p>
            <a:pPr algn="l"/>
            <a:r>
              <a:rPr lang="en-US" sz="4800" dirty="0"/>
              <a:t>A </a:t>
            </a:r>
            <a:r>
              <a:rPr lang="en-US" sz="4800" b="1" dirty="0"/>
              <a:t>Common Descent</a:t>
            </a:r>
            <a:r>
              <a:rPr lang="en-US" sz="4800" dirty="0"/>
              <a:t> - </a:t>
            </a:r>
            <a:r>
              <a:rPr lang="en-US" sz="4800" b="1" u="sng" dirty="0">
                <a:solidFill>
                  <a:srgbClr val="FF0000"/>
                </a:solidFill>
              </a:rPr>
              <a:t>SALVATION</a:t>
            </a:r>
            <a:r>
              <a:rPr lang="en-US" sz="4800" dirty="0"/>
              <a:t> </a:t>
            </a:r>
          </a:p>
          <a:p>
            <a:pPr algn="l"/>
            <a:r>
              <a:rPr lang="en-US" sz="4800" i="1" dirty="0"/>
              <a:t>Behold, how good and how pleasant it is for </a:t>
            </a:r>
            <a:r>
              <a:rPr lang="en-US" sz="4800" b="1" i="1" dirty="0"/>
              <a:t>brothers </a:t>
            </a:r>
            <a:r>
              <a:rPr lang="en-US" sz="4800" i="1" dirty="0"/>
              <a:t>(and </a:t>
            </a:r>
            <a:r>
              <a:rPr lang="en-US" sz="4800" b="1" i="1" dirty="0"/>
              <a:t>sisters</a:t>
            </a:r>
            <a:r>
              <a:rPr lang="en-US" sz="4800" i="1" dirty="0"/>
              <a:t>) to dwell together in </a:t>
            </a:r>
            <a:r>
              <a:rPr lang="en-US" sz="4800" b="1" i="1" dirty="0"/>
              <a:t>unity</a:t>
            </a:r>
            <a:r>
              <a:rPr lang="en-US" sz="4800" i="1" dirty="0"/>
              <a:t>!</a:t>
            </a:r>
            <a:r>
              <a:rPr lang="en-US" sz="4800" dirty="0"/>
              <a:t>  </a:t>
            </a:r>
            <a:r>
              <a:rPr lang="en-US" sz="4800" b="1" dirty="0">
                <a:solidFill>
                  <a:srgbClr val="FF0000"/>
                </a:solidFill>
              </a:rPr>
              <a:t>Psalm 133:1</a:t>
            </a:r>
            <a:r>
              <a:rPr lang="en-US" sz="4800" dirty="0"/>
              <a:t>	</a:t>
            </a:r>
          </a:p>
        </p:txBody>
      </p:sp>
    </p:spTree>
    <p:extLst>
      <p:ext uri="{BB962C8B-B14F-4D97-AF65-F5344CB8AC3E}">
        <p14:creationId xmlns:p14="http://schemas.microsoft.com/office/powerpoint/2010/main" val="246102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432" y="381000"/>
            <a:ext cx="10972800" cy="6096000"/>
          </a:xfrm>
        </p:spPr>
        <p:txBody>
          <a:bodyPr>
            <a:noAutofit/>
          </a:bodyPr>
          <a:lstStyle/>
          <a:p>
            <a:pPr algn="l"/>
            <a:r>
              <a:rPr lang="en-US" sz="3200" dirty="0"/>
              <a:t>A </a:t>
            </a:r>
            <a:r>
              <a:rPr lang="en-US" sz="3200" b="1" dirty="0"/>
              <a:t>Common Descent</a:t>
            </a:r>
            <a:r>
              <a:rPr lang="en-US" sz="3200" dirty="0"/>
              <a:t> - </a:t>
            </a:r>
            <a:r>
              <a:rPr lang="en-US" sz="3200" b="1" u="sng" dirty="0"/>
              <a:t>SALVATION</a:t>
            </a:r>
            <a:r>
              <a:rPr lang="en-US" sz="3200" dirty="0"/>
              <a:t> </a:t>
            </a:r>
            <a:r>
              <a:rPr lang="en-US" sz="4000" dirty="0"/>
              <a:t>	</a:t>
            </a:r>
          </a:p>
          <a:p>
            <a:pPr algn="l"/>
            <a:r>
              <a:rPr lang="en-US" sz="4800" dirty="0"/>
              <a:t>A </a:t>
            </a:r>
            <a:r>
              <a:rPr lang="en-US" sz="4800" b="1" dirty="0"/>
              <a:t>Common Denominator</a:t>
            </a:r>
            <a:r>
              <a:rPr lang="en-US" sz="4800" dirty="0"/>
              <a:t> - </a:t>
            </a:r>
            <a:r>
              <a:rPr lang="en-US" sz="4800" b="1" u="sng" dirty="0">
                <a:solidFill>
                  <a:srgbClr val="FF0000"/>
                </a:solidFill>
              </a:rPr>
              <a:t>SCRIPTURE</a:t>
            </a:r>
            <a:r>
              <a:rPr lang="en-US" sz="4800" dirty="0"/>
              <a:t> </a:t>
            </a:r>
          </a:p>
          <a:p>
            <a:pPr algn="l"/>
            <a:r>
              <a:rPr lang="en-US" sz="4800" i="1" dirty="0"/>
              <a:t>All the people answered</a:t>
            </a:r>
            <a:r>
              <a:rPr lang="en-US" sz="4800" b="1" i="1" dirty="0"/>
              <a:t> together</a:t>
            </a:r>
            <a:r>
              <a:rPr lang="en-US" sz="4800" i="1" dirty="0"/>
              <a:t>, and said, </a:t>
            </a:r>
            <a:r>
              <a:rPr lang="en-US" sz="4800" b="1" i="1" dirty="0"/>
              <a:t>All that the LORD hath spoken</a:t>
            </a:r>
            <a:r>
              <a:rPr lang="en-US" sz="4800" i="1" dirty="0"/>
              <a:t> we will do.  	</a:t>
            </a:r>
            <a:r>
              <a:rPr lang="en-US" sz="4800" b="1" dirty="0">
                <a:solidFill>
                  <a:srgbClr val="FF0000"/>
                </a:solidFill>
              </a:rPr>
              <a:t>Exodus 19:8</a:t>
            </a:r>
            <a:endParaRPr lang="en-US" sz="4800" dirty="0"/>
          </a:p>
        </p:txBody>
      </p:sp>
    </p:spTree>
    <p:extLst>
      <p:ext uri="{BB962C8B-B14F-4D97-AF65-F5344CB8AC3E}">
        <p14:creationId xmlns:p14="http://schemas.microsoft.com/office/powerpoint/2010/main" val="202970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82632" cy="6096000"/>
          </a:xfrm>
        </p:spPr>
        <p:txBody>
          <a:bodyPr>
            <a:noAutofit/>
          </a:bodyPr>
          <a:lstStyle/>
          <a:p>
            <a:pPr algn="l"/>
            <a:r>
              <a:rPr lang="en-US" sz="3200" dirty="0"/>
              <a:t>A </a:t>
            </a:r>
            <a:r>
              <a:rPr lang="en-US" sz="3200" b="1" dirty="0"/>
              <a:t>Common Descent</a:t>
            </a:r>
            <a:r>
              <a:rPr lang="en-US" sz="3200" dirty="0"/>
              <a:t> - </a:t>
            </a:r>
            <a:r>
              <a:rPr lang="en-US" sz="3200" b="1" u="sng" dirty="0"/>
              <a:t>SALVATION</a:t>
            </a:r>
            <a:r>
              <a:rPr lang="en-US" sz="3200" dirty="0"/>
              <a:t> 	</a:t>
            </a:r>
          </a:p>
          <a:p>
            <a:pPr algn="l"/>
            <a:r>
              <a:rPr lang="en-US" sz="3200" dirty="0"/>
              <a:t>A </a:t>
            </a:r>
            <a:r>
              <a:rPr lang="en-US" sz="3200" b="1" dirty="0"/>
              <a:t>Common Denominator</a:t>
            </a:r>
            <a:r>
              <a:rPr lang="en-US" sz="3200" dirty="0"/>
              <a:t> - </a:t>
            </a:r>
            <a:r>
              <a:rPr lang="en-US" sz="3200" b="1" u="sng" dirty="0"/>
              <a:t>SCRIPTURE</a:t>
            </a:r>
            <a:r>
              <a:rPr lang="en-US" sz="3200" dirty="0"/>
              <a:t> </a:t>
            </a:r>
          </a:p>
          <a:p>
            <a:pPr algn="l"/>
            <a:r>
              <a:rPr lang="en-US" sz="4800" dirty="0"/>
              <a:t>A </a:t>
            </a:r>
            <a:r>
              <a:rPr lang="en-US" sz="4800" b="1" dirty="0"/>
              <a:t>Common Dignity</a:t>
            </a:r>
            <a:r>
              <a:rPr lang="en-US" sz="4800" dirty="0"/>
              <a:t> - </a:t>
            </a:r>
            <a:r>
              <a:rPr lang="en-US" sz="4800" b="1" u="sng" dirty="0">
                <a:solidFill>
                  <a:srgbClr val="FF0000"/>
                </a:solidFill>
              </a:rPr>
              <a:t>SIGNIFICANCE</a:t>
            </a:r>
            <a:r>
              <a:rPr lang="en-US" sz="4800" dirty="0"/>
              <a:t> </a:t>
            </a:r>
          </a:p>
          <a:p>
            <a:pPr algn="l"/>
            <a:r>
              <a:rPr lang="en-US" sz="4800" i="1" dirty="0"/>
              <a:t>God has set the members </a:t>
            </a:r>
            <a:r>
              <a:rPr lang="en-US" sz="4800" b="1" i="1" dirty="0"/>
              <a:t>every one of them</a:t>
            </a:r>
            <a:r>
              <a:rPr lang="en-US" sz="4800" i="1" dirty="0"/>
              <a:t> in the body, as it has pleased Him.</a:t>
            </a:r>
            <a:r>
              <a:rPr lang="en-US" sz="4800" dirty="0"/>
              <a:t>     	</a:t>
            </a:r>
            <a:r>
              <a:rPr lang="en-US" sz="4800" b="1" dirty="0">
                <a:solidFill>
                  <a:srgbClr val="FF0000"/>
                </a:solidFill>
              </a:rPr>
              <a:t>I Cor 12:18</a:t>
            </a:r>
            <a:endParaRPr lang="en-US" sz="4800" dirty="0"/>
          </a:p>
        </p:txBody>
      </p:sp>
    </p:spTree>
    <p:extLst>
      <p:ext uri="{BB962C8B-B14F-4D97-AF65-F5344CB8AC3E}">
        <p14:creationId xmlns:p14="http://schemas.microsoft.com/office/powerpoint/2010/main" val="162219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82632" cy="6096000"/>
          </a:xfrm>
        </p:spPr>
        <p:txBody>
          <a:bodyPr>
            <a:noAutofit/>
          </a:bodyPr>
          <a:lstStyle/>
          <a:p>
            <a:pPr algn="l"/>
            <a:r>
              <a:rPr lang="en-US" sz="3200" dirty="0"/>
              <a:t>A </a:t>
            </a:r>
            <a:r>
              <a:rPr lang="en-US" sz="3200" b="1" dirty="0"/>
              <a:t>Common Descent</a:t>
            </a:r>
            <a:r>
              <a:rPr lang="en-US" sz="3200" dirty="0"/>
              <a:t> - </a:t>
            </a:r>
            <a:r>
              <a:rPr lang="en-US" sz="3200" b="1" u="sng" dirty="0"/>
              <a:t>SALVATION</a:t>
            </a:r>
            <a:r>
              <a:rPr lang="en-US" sz="3200" dirty="0"/>
              <a:t> 	</a:t>
            </a:r>
          </a:p>
          <a:p>
            <a:pPr algn="l"/>
            <a:r>
              <a:rPr lang="en-US" sz="3200" dirty="0"/>
              <a:t>A </a:t>
            </a:r>
            <a:r>
              <a:rPr lang="en-US" sz="3200" b="1" dirty="0"/>
              <a:t>Common Denominator</a:t>
            </a:r>
            <a:r>
              <a:rPr lang="en-US" sz="3200" dirty="0"/>
              <a:t> - </a:t>
            </a:r>
            <a:r>
              <a:rPr lang="en-US" sz="3200" b="1" u="sng" dirty="0"/>
              <a:t>SCRIPTURE</a:t>
            </a:r>
            <a:r>
              <a:rPr lang="en-US" sz="3200" dirty="0"/>
              <a:t> </a:t>
            </a:r>
          </a:p>
          <a:p>
            <a:pPr algn="l"/>
            <a:r>
              <a:rPr lang="en-US" sz="3200" dirty="0"/>
              <a:t>A </a:t>
            </a:r>
            <a:r>
              <a:rPr lang="en-US" sz="3200" b="1" dirty="0"/>
              <a:t>Common Dignity</a:t>
            </a:r>
            <a:r>
              <a:rPr lang="en-US" sz="3200" dirty="0"/>
              <a:t> - </a:t>
            </a:r>
            <a:r>
              <a:rPr lang="en-US" sz="3200" b="1" u="sng" dirty="0"/>
              <a:t>SIGNIFICANCE</a:t>
            </a:r>
            <a:r>
              <a:rPr lang="en-US" sz="3200" dirty="0"/>
              <a:t> </a:t>
            </a:r>
          </a:p>
          <a:p>
            <a:pPr algn="l"/>
            <a:r>
              <a:rPr lang="en-US" sz="4800" dirty="0"/>
              <a:t>Some </a:t>
            </a:r>
            <a:r>
              <a:rPr lang="en-US" sz="4800" b="1" dirty="0"/>
              <a:t>Common Dates</a:t>
            </a:r>
            <a:r>
              <a:rPr lang="en-US" sz="4800" dirty="0"/>
              <a:t> - </a:t>
            </a:r>
            <a:r>
              <a:rPr lang="en-US" sz="4800" b="1" u="sng" dirty="0">
                <a:solidFill>
                  <a:srgbClr val="FF0000"/>
                </a:solidFill>
              </a:rPr>
              <a:t>SERVICES</a:t>
            </a:r>
            <a:r>
              <a:rPr lang="en-US" sz="4800" dirty="0"/>
              <a:t> </a:t>
            </a:r>
          </a:p>
          <a:p>
            <a:pPr algn="l"/>
            <a:r>
              <a:rPr lang="en-US" sz="4800" i="1" dirty="0"/>
              <a:t>O magnify the LORD </a:t>
            </a:r>
            <a:r>
              <a:rPr lang="en-US" sz="4800" b="1" i="1" dirty="0"/>
              <a:t>with me</a:t>
            </a:r>
            <a:r>
              <a:rPr lang="en-US" sz="4800" i="1" dirty="0"/>
              <a:t> and let us exalt his name </a:t>
            </a:r>
            <a:r>
              <a:rPr lang="en-US" sz="4800" b="1" i="1" dirty="0"/>
              <a:t>together</a:t>
            </a:r>
            <a:r>
              <a:rPr lang="en-US" sz="4800" i="1" dirty="0"/>
              <a:t>. </a:t>
            </a:r>
            <a:r>
              <a:rPr lang="en-US" sz="4800" dirty="0"/>
              <a:t> </a:t>
            </a:r>
            <a:r>
              <a:rPr lang="en-US" sz="4800" b="1" dirty="0">
                <a:solidFill>
                  <a:srgbClr val="FF0000"/>
                </a:solidFill>
              </a:rPr>
              <a:t>Psalm 34:3</a:t>
            </a:r>
            <a:endParaRPr lang="en-US" sz="4800" dirty="0"/>
          </a:p>
        </p:txBody>
      </p:sp>
    </p:spTree>
    <p:extLst>
      <p:ext uri="{BB962C8B-B14F-4D97-AF65-F5344CB8AC3E}">
        <p14:creationId xmlns:p14="http://schemas.microsoft.com/office/powerpoint/2010/main" val="324404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82632" cy="6096000"/>
          </a:xfrm>
        </p:spPr>
        <p:txBody>
          <a:bodyPr>
            <a:noAutofit/>
          </a:bodyPr>
          <a:lstStyle/>
          <a:p>
            <a:pPr algn="l">
              <a:spcBef>
                <a:spcPts val="0"/>
              </a:spcBef>
            </a:pPr>
            <a:r>
              <a:rPr lang="en-US" sz="3200" dirty="0"/>
              <a:t>A </a:t>
            </a:r>
            <a:r>
              <a:rPr lang="en-US" sz="3200" b="1" dirty="0"/>
              <a:t>Common Descent</a:t>
            </a:r>
            <a:r>
              <a:rPr lang="en-US" sz="3200" dirty="0"/>
              <a:t> - </a:t>
            </a:r>
            <a:r>
              <a:rPr lang="en-US" sz="3200" b="1" u="sng" dirty="0"/>
              <a:t>SALVATION</a:t>
            </a:r>
            <a:r>
              <a:rPr lang="en-US" sz="3200" dirty="0"/>
              <a:t> 	</a:t>
            </a:r>
          </a:p>
          <a:p>
            <a:pPr algn="l">
              <a:spcBef>
                <a:spcPts val="0"/>
              </a:spcBef>
            </a:pPr>
            <a:r>
              <a:rPr lang="en-US" sz="3200" dirty="0"/>
              <a:t>A </a:t>
            </a:r>
            <a:r>
              <a:rPr lang="en-US" sz="3200" b="1" dirty="0"/>
              <a:t>Common Denominator</a:t>
            </a:r>
            <a:r>
              <a:rPr lang="en-US" sz="3200" dirty="0"/>
              <a:t> - </a:t>
            </a:r>
            <a:r>
              <a:rPr lang="en-US" sz="3200" b="1" u="sng" dirty="0"/>
              <a:t>SCRIPTURE</a:t>
            </a:r>
            <a:r>
              <a:rPr lang="en-US" sz="3200" dirty="0"/>
              <a:t> </a:t>
            </a:r>
          </a:p>
          <a:p>
            <a:pPr algn="l">
              <a:spcBef>
                <a:spcPts val="0"/>
              </a:spcBef>
            </a:pPr>
            <a:r>
              <a:rPr lang="en-US" sz="3200" dirty="0"/>
              <a:t>A </a:t>
            </a:r>
            <a:r>
              <a:rPr lang="en-US" sz="3200" b="1" dirty="0"/>
              <a:t>Common Dignity</a:t>
            </a:r>
            <a:r>
              <a:rPr lang="en-US" sz="3200" dirty="0"/>
              <a:t> - </a:t>
            </a:r>
            <a:r>
              <a:rPr lang="en-US" sz="3200" b="1" u="sng" dirty="0"/>
              <a:t>SIGNIFICANCE</a:t>
            </a:r>
            <a:r>
              <a:rPr lang="en-US" sz="3200" dirty="0"/>
              <a:t> </a:t>
            </a:r>
          </a:p>
          <a:p>
            <a:pPr algn="l">
              <a:spcBef>
                <a:spcPts val="0"/>
              </a:spcBef>
            </a:pPr>
            <a:r>
              <a:rPr lang="en-US" sz="3200" dirty="0"/>
              <a:t>Some </a:t>
            </a:r>
            <a:r>
              <a:rPr lang="en-US" sz="3200" b="1" dirty="0"/>
              <a:t>Common Dates</a:t>
            </a:r>
            <a:r>
              <a:rPr lang="en-US" sz="3200" dirty="0"/>
              <a:t> - </a:t>
            </a:r>
            <a:r>
              <a:rPr lang="en-US" sz="3200" b="1" u="sng" dirty="0"/>
              <a:t>SERVICES</a:t>
            </a:r>
            <a:r>
              <a:rPr lang="en-US" sz="3200" dirty="0"/>
              <a:t> </a:t>
            </a:r>
          </a:p>
          <a:p>
            <a:pPr algn="l"/>
            <a:endParaRPr lang="en-US" sz="1000" spc="-150" dirty="0"/>
          </a:p>
          <a:p>
            <a:pPr algn="l"/>
            <a:r>
              <a:rPr lang="en-US" sz="4800" spc="-150" dirty="0"/>
              <a:t>Avoid a </a:t>
            </a:r>
            <a:r>
              <a:rPr lang="en-US" sz="4800" b="1" spc="-150" dirty="0"/>
              <a:t>Common Danger</a:t>
            </a:r>
            <a:r>
              <a:rPr lang="en-US" sz="4800" spc="-150" dirty="0"/>
              <a:t> - </a:t>
            </a:r>
            <a:r>
              <a:rPr lang="en-US" sz="4800" b="1" u="sng" spc="-150" dirty="0">
                <a:solidFill>
                  <a:srgbClr val="FF0000"/>
                </a:solidFill>
              </a:rPr>
              <a:t>SLANDER/GOSSIP</a:t>
            </a:r>
            <a:r>
              <a:rPr lang="en-US" sz="4800" spc="-150" dirty="0"/>
              <a:t> </a:t>
            </a:r>
          </a:p>
          <a:p>
            <a:pPr algn="l"/>
            <a:r>
              <a:rPr lang="en-US" sz="4000" i="1" dirty="0"/>
              <a:t>An ungodly man digs up evil: and in his lips there is as a burning fire.  A froward man sows strife: and </a:t>
            </a:r>
            <a:r>
              <a:rPr lang="en-US" sz="4000" b="1" i="1" dirty="0"/>
              <a:t>a whisperer</a:t>
            </a:r>
            <a:r>
              <a:rPr lang="en-US" sz="4000" i="1" dirty="0"/>
              <a:t> separates chief friends.</a:t>
            </a:r>
            <a:r>
              <a:rPr lang="en-US" sz="4000" dirty="0"/>
              <a:t>  </a:t>
            </a:r>
            <a:r>
              <a:rPr lang="en-US" sz="4000" b="1" dirty="0">
                <a:solidFill>
                  <a:srgbClr val="FF0000"/>
                </a:solidFill>
              </a:rPr>
              <a:t>Prov. 16:27,28</a:t>
            </a:r>
            <a:endParaRPr lang="en-US" sz="4000" dirty="0"/>
          </a:p>
          <a:p>
            <a:r>
              <a:rPr lang="en-US" sz="4000" b="1" dirty="0">
                <a:solidFill>
                  <a:srgbClr val="FF0000"/>
                </a:solidFill>
              </a:rPr>
              <a:t>Gossip</a:t>
            </a:r>
            <a:r>
              <a:rPr lang="en-US" sz="4000" dirty="0"/>
              <a:t> = Sharing </a:t>
            </a:r>
            <a:r>
              <a:rPr lang="en-US" sz="4000" b="1" dirty="0"/>
              <a:t>hurtful</a:t>
            </a:r>
            <a:r>
              <a:rPr lang="en-US" sz="4000" dirty="0"/>
              <a:t> information with someone who is not part of the </a:t>
            </a:r>
            <a:r>
              <a:rPr lang="en-US" sz="4000" b="1" dirty="0"/>
              <a:t>problem</a:t>
            </a:r>
            <a:r>
              <a:rPr lang="en-US" sz="4000" dirty="0"/>
              <a:t>, or of the </a:t>
            </a:r>
            <a:r>
              <a:rPr lang="en-US" sz="4000" b="1" dirty="0"/>
              <a:t>solution</a:t>
            </a:r>
            <a:r>
              <a:rPr lang="en-US" sz="4000" dirty="0"/>
              <a:t>.</a:t>
            </a:r>
          </a:p>
        </p:txBody>
      </p:sp>
    </p:spTree>
    <p:extLst>
      <p:ext uri="{BB962C8B-B14F-4D97-AF65-F5344CB8AC3E}">
        <p14:creationId xmlns:p14="http://schemas.microsoft.com/office/powerpoint/2010/main" val="2058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82632" cy="6096000"/>
          </a:xfrm>
        </p:spPr>
        <p:txBody>
          <a:bodyPr>
            <a:noAutofit/>
          </a:bodyPr>
          <a:lstStyle/>
          <a:p>
            <a:pPr algn="l"/>
            <a:r>
              <a:rPr lang="en-US" sz="4800" dirty="0"/>
              <a:t>A </a:t>
            </a:r>
            <a:r>
              <a:rPr lang="en-US" sz="4800" b="1" dirty="0"/>
              <a:t>Common Direction - </a:t>
            </a:r>
            <a:r>
              <a:rPr lang="en-US" sz="4800" b="1" u="sng" dirty="0">
                <a:solidFill>
                  <a:srgbClr val="FF0000"/>
                </a:solidFill>
              </a:rPr>
              <a:t>STEPS</a:t>
            </a:r>
            <a:r>
              <a:rPr lang="en-US" sz="4800" b="1" dirty="0"/>
              <a:t>  </a:t>
            </a:r>
            <a:r>
              <a:rPr lang="en-US" sz="4800" b="1" u="sng" dirty="0">
                <a:solidFill>
                  <a:srgbClr val="FF0000"/>
                </a:solidFill>
              </a:rPr>
              <a:t>of</a:t>
            </a:r>
            <a:r>
              <a:rPr lang="en-US" sz="4800" b="1" dirty="0"/>
              <a:t>  </a:t>
            </a:r>
            <a:r>
              <a:rPr lang="en-US" sz="4800" b="1" u="sng" dirty="0">
                <a:solidFill>
                  <a:srgbClr val="FF0000"/>
                </a:solidFill>
              </a:rPr>
              <a:t>FAITH</a:t>
            </a:r>
            <a:endParaRPr lang="en-US" sz="4800" u="sng" dirty="0">
              <a:solidFill>
                <a:srgbClr val="FF0000"/>
              </a:solidFill>
            </a:endParaRPr>
          </a:p>
          <a:p>
            <a:pPr algn="l"/>
            <a:r>
              <a:rPr lang="en-US" sz="4000" i="1" dirty="0"/>
              <a:t>“These all continued </a:t>
            </a:r>
            <a:r>
              <a:rPr lang="en-US" sz="4000" b="1" i="1" dirty="0"/>
              <a:t>with one accord</a:t>
            </a:r>
            <a:r>
              <a:rPr lang="en-US" sz="4000" i="1" dirty="0"/>
              <a:t>.”</a:t>
            </a:r>
            <a:r>
              <a:rPr lang="en-US" sz="4000" dirty="0"/>
              <a:t>  (</a:t>
            </a:r>
            <a:r>
              <a:rPr lang="en-US" sz="4000" b="1" dirty="0">
                <a:solidFill>
                  <a:srgbClr val="FF0000"/>
                </a:solidFill>
              </a:rPr>
              <a:t>Acts 1:14</a:t>
            </a:r>
            <a:r>
              <a:rPr lang="en-US" sz="4000" dirty="0"/>
              <a:t>)</a:t>
            </a:r>
          </a:p>
          <a:p>
            <a:pPr algn="l"/>
            <a:r>
              <a:rPr lang="en-US" sz="4000" i="1" dirty="0"/>
              <a:t>“</a:t>
            </a:r>
            <a:r>
              <a:rPr lang="en-US" sz="4000" i="1" spc="-150" dirty="0"/>
              <a:t>They were all </a:t>
            </a:r>
            <a:r>
              <a:rPr lang="en-US" sz="4000" b="1" i="1" spc="-150" dirty="0"/>
              <a:t>with one accord in one place</a:t>
            </a:r>
            <a:r>
              <a:rPr lang="en-US" sz="4000" i="1" spc="-150" dirty="0"/>
              <a:t>.” </a:t>
            </a:r>
            <a:r>
              <a:rPr lang="en-US" sz="4000" spc="-150" dirty="0"/>
              <a:t> (</a:t>
            </a:r>
            <a:r>
              <a:rPr lang="en-US" sz="4000" b="1" spc="-150" dirty="0">
                <a:solidFill>
                  <a:srgbClr val="FF0000"/>
                </a:solidFill>
              </a:rPr>
              <a:t>Acts 2:1</a:t>
            </a:r>
            <a:r>
              <a:rPr lang="en-US" sz="4000" spc="-150" dirty="0"/>
              <a:t>)</a:t>
            </a:r>
          </a:p>
          <a:p>
            <a:pPr algn="l"/>
            <a:r>
              <a:rPr lang="en-US" sz="4000" i="1" dirty="0"/>
              <a:t>“They lifted up their voice to God </a:t>
            </a:r>
            <a:r>
              <a:rPr lang="en-US" sz="4000" b="1" i="1" dirty="0"/>
              <a:t>with one accord</a:t>
            </a:r>
            <a:r>
              <a:rPr lang="en-US" sz="4000" i="1" dirty="0"/>
              <a:t>.” 	</a:t>
            </a:r>
            <a:r>
              <a:rPr lang="en-US" sz="4000" dirty="0"/>
              <a:t>(</a:t>
            </a:r>
            <a:r>
              <a:rPr lang="en-US" sz="4000" b="1" dirty="0">
                <a:solidFill>
                  <a:srgbClr val="FF0000"/>
                </a:solidFill>
              </a:rPr>
              <a:t>Acts 4:24</a:t>
            </a:r>
            <a:r>
              <a:rPr lang="en-US" sz="4000" dirty="0"/>
              <a:t>)</a:t>
            </a:r>
          </a:p>
          <a:p>
            <a:pPr algn="l"/>
            <a:r>
              <a:rPr lang="en-US" sz="4000" i="1" dirty="0"/>
              <a:t>“The people </a:t>
            </a:r>
            <a:r>
              <a:rPr lang="en-US" sz="4000" b="1" i="1" dirty="0"/>
              <a:t>with one accord</a:t>
            </a:r>
            <a:r>
              <a:rPr lang="en-US" sz="4000" i="1" dirty="0"/>
              <a:t> gave heed.”  </a:t>
            </a:r>
            <a:r>
              <a:rPr lang="en-US" sz="4000" dirty="0"/>
              <a:t>(</a:t>
            </a:r>
            <a:r>
              <a:rPr lang="en-US" sz="4000" b="1" dirty="0">
                <a:solidFill>
                  <a:srgbClr val="FF0000"/>
                </a:solidFill>
              </a:rPr>
              <a:t>Acts 8:6</a:t>
            </a:r>
            <a:r>
              <a:rPr lang="en-US" sz="4000" dirty="0"/>
              <a:t>)</a:t>
            </a:r>
          </a:p>
          <a:p>
            <a:pPr algn="l"/>
            <a:r>
              <a:rPr lang="en-US" sz="4000" dirty="0"/>
              <a:t>“</a:t>
            </a:r>
            <a:r>
              <a:rPr lang="en-US" sz="4000" i="1" dirty="0"/>
              <a:t>Being assembled </a:t>
            </a:r>
            <a:r>
              <a:rPr lang="en-US" sz="4000" b="1" i="1" dirty="0"/>
              <a:t>with one accord</a:t>
            </a:r>
            <a:r>
              <a:rPr lang="en-US" sz="4000" i="1" dirty="0"/>
              <a:t> ...”</a:t>
            </a:r>
            <a:r>
              <a:rPr lang="en-US" sz="4000" dirty="0"/>
              <a:t>   (</a:t>
            </a:r>
            <a:r>
              <a:rPr lang="en-US" sz="4000" b="1" dirty="0">
                <a:solidFill>
                  <a:srgbClr val="FF0000"/>
                </a:solidFill>
              </a:rPr>
              <a:t>Acts 15:25</a:t>
            </a:r>
            <a:r>
              <a:rPr lang="en-US" sz="4000" dirty="0"/>
              <a:t>)</a:t>
            </a:r>
          </a:p>
          <a:p>
            <a:pPr algn="l"/>
            <a:r>
              <a:rPr lang="en-US" sz="4000" dirty="0"/>
              <a:t> </a:t>
            </a:r>
          </a:p>
          <a:p>
            <a:pPr algn="l"/>
            <a:endParaRPr lang="en-US" sz="4000" dirty="0"/>
          </a:p>
        </p:txBody>
      </p:sp>
    </p:spTree>
    <p:extLst>
      <p:ext uri="{BB962C8B-B14F-4D97-AF65-F5344CB8AC3E}">
        <p14:creationId xmlns:p14="http://schemas.microsoft.com/office/powerpoint/2010/main" val="194685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30546" y="381000"/>
            <a:ext cx="8380254" cy="6096000"/>
          </a:xfrm>
        </p:spPr>
        <p:txBody>
          <a:bodyPr>
            <a:noAutofit/>
          </a:bodyPr>
          <a:lstStyle/>
          <a:p>
            <a:pPr algn="l"/>
            <a:r>
              <a:rPr lang="en-US" sz="3200" dirty="0"/>
              <a:t> </a:t>
            </a:r>
          </a:p>
          <a:p>
            <a:pPr algn="l"/>
            <a:endParaRPr lang="en-US" sz="3200" dirty="0"/>
          </a:p>
        </p:txBody>
      </p:sp>
      <p:sp>
        <p:nvSpPr>
          <p:cNvPr id="50" name="Rectangle 49">
            <a:extLst>
              <a:ext uri="{FF2B5EF4-FFF2-40B4-BE49-F238E27FC236}">
                <a16:creationId xmlns:a16="http://schemas.microsoft.com/office/drawing/2014/main" id="{F02F6D71-2188-4711-AD8A-AD593E4AC75A}"/>
              </a:ext>
            </a:extLst>
          </p:cNvPr>
          <p:cNvSpPr>
            <a:spLocks noChangeArrowheads="1"/>
          </p:cNvSpPr>
          <p:nvPr/>
        </p:nvSpPr>
        <p:spPr bwMode="auto">
          <a:xfrm>
            <a:off x="1543715" y="27039"/>
            <a:ext cx="9104569" cy="6343182"/>
          </a:xfrm>
          <a:prstGeom prst="rect">
            <a:avLst/>
          </a:prstGeom>
          <a:noFill/>
          <a:ln w="76200" algn="in">
            <a:solidFill>
              <a:srgbClr val="FFFFFF"/>
            </a:solidFill>
            <a:miter lim="800000"/>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aphicFrame>
        <p:nvGraphicFramePr>
          <p:cNvPr id="51" name="Object 50">
            <a:extLst>
              <a:ext uri="{FF2B5EF4-FFF2-40B4-BE49-F238E27FC236}">
                <a16:creationId xmlns:a16="http://schemas.microsoft.com/office/drawing/2014/main" id="{4CBEBF96-19D3-4839-A132-C7E699F763A8}"/>
              </a:ext>
            </a:extLst>
          </p:cNvPr>
          <p:cNvGraphicFramePr>
            <a:graphicFrameLocks noChangeAspect="1"/>
          </p:cNvGraphicFramePr>
          <p:nvPr>
            <p:extLst>
              <p:ext uri="{D42A27DB-BD31-4B8C-83A1-F6EECF244321}">
                <p14:modId xmlns:p14="http://schemas.microsoft.com/office/powerpoint/2010/main" val="2621274261"/>
              </p:ext>
            </p:extLst>
          </p:nvPr>
        </p:nvGraphicFramePr>
        <p:xfrm>
          <a:off x="3143902" y="2987304"/>
          <a:ext cx="2588429" cy="1767254"/>
        </p:xfrm>
        <a:graphic>
          <a:graphicData uri="http://schemas.openxmlformats.org/presentationml/2006/ole">
            <mc:AlternateContent xmlns:mc="http://schemas.openxmlformats.org/markup-compatibility/2006">
              <mc:Choice xmlns:v="urn:schemas-microsoft-com:vml" Requires="v">
                <p:oleObj name="Bitmap Image" r:id="rId2" imgW="1343212" imgH="657317" progId="Paint.Picture">
                  <p:embed/>
                </p:oleObj>
              </mc:Choice>
              <mc:Fallback>
                <p:oleObj name="Bitmap Image" r:id="rId2" imgW="1343212" imgH="657317" progId="Paint.Picture">
                  <p:embed/>
                  <p:pic>
                    <p:nvPicPr>
                      <p:cNvPr id="51" name="Object 50">
                        <a:extLst>
                          <a:ext uri="{FF2B5EF4-FFF2-40B4-BE49-F238E27FC236}">
                            <a16:creationId xmlns:a16="http://schemas.microsoft.com/office/drawing/2014/main" id="{4CBEBF96-19D3-4839-A132-C7E699F763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902" y="2987304"/>
                        <a:ext cx="2588429" cy="1767254"/>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graphicFrame>
        <p:nvGraphicFramePr>
          <p:cNvPr id="52" name="Object 51">
            <a:extLst>
              <a:ext uri="{FF2B5EF4-FFF2-40B4-BE49-F238E27FC236}">
                <a16:creationId xmlns:a16="http://schemas.microsoft.com/office/drawing/2014/main" id="{5924CB07-FCDD-4F11-9CDB-70AA3FAAF1BC}"/>
              </a:ext>
            </a:extLst>
          </p:cNvPr>
          <p:cNvGraphicFramePr>
            <a:graphicFrameLocks noChangeAspect="1"/>
          </p:cNvGraphicFramePr>
          <p:nvPr/>
        </p:nvGraphicFramePr>
        <p:xfrm>
          <a:off x="5980522" y="2987304"/>
          <a:ext cx="2588426" cy="1767254"/>
        </p:xfrm>
        <a:graphic>
          <a:graphicData uri="http://schemas.openxmlformats.org/presentationml/2006/ole">
            <mc:AlternateContent xmlns:mc="http://schemas.openxmlformats.org/markup-compatibility/2006">
              <mc:Choice xmlns:v="urn:schemas-microsoft-com:vml" Requires="v">
                <p:oleObj name="Bitmap Image" r:id="rId4" imgW="1343212" imgH="657317" progId="Paint.Picture">
                  <p:embed/>
                </p:oleObj>
              </mc:Choice>
              <mc:Fallback>
                <p:oleObj name="Bitmap Image" r:id="rId4" imgW="1343212" imgH="657317" progId="Paint.Picture">
                  <p:embed/>
                  <p:pic>
                    <p:nvPicPr>
                      <p:cNvPr id="52" name="Object 51">
                        <a:extLst>
                          <a:ext uri="{FF2B5EF4-FFF2-40B4-BE49-F238E27FC236}">
                            <a16:creationId xmlns:a16="http://schemas.microsoft.com/office/drawing/2014/main" id="{5924CB07-FCDD-4F11-9CDB-70AA3FAAF1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0522" y="2987304"/>
                        <a:ext cx="2588426" cy="1767254"/>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53" name="Text Box 52">
            <a:extLst>
              <a:ext uri="{FF2B5EF4-FFF2-40B4-BE49-F238E27FC236}">
                <a16:creationId xmlns:a16="http://schemas.microsoft.com/office/drawing/2014/main" id="{1B2C6C28-62A1-4CA2-9F8F-EEE74F68CC07}"/>
              </a:ext>
            </a:extLst>
          </p:cNvPr>
          <p:cNvSpPr txBox="1">
            <a:spLocks noChangeArrowheads="1"/>
          </p:cNvSpPr>
          <p:nvPr/>
        </p:nvSpPr>
        <p:spPr bwMode="auto">
          <a:xfrm>
            <a:off x="6432498" y="3786581"/>
            <a:ext cx="1848999" cy="560681"/>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noProof="1">
                <a:solidFill>
                  <a:srgbClr val="000000"/>
                </a:solidFill>
                <a:latin typeface="Times New Roman" panose="02020603050405020304" pitchFamily="18" charset="0"/>
              </a:rPr>
              <a:t>Ministerin</a:t>
            </a:r>
            <a:r>
              <a:rPr lang="en-US" altLang="en-US" sz="2800" b="1" dirty="0">
                <a:solidFill>
                  <a:srgbClr val="000000"/>
                </a:solidFill>
                <a:latin typeface="Times New Roman" panose="02020603050405020304" pitchFamily="18" charset="0"/>
              </a:rPr>
              <a:t>g</a:t>
            </a:r>
            <a:endParaRPr lang="en-US" altLang="en-US" sz="2800" dirty="0">
              <a:latin typeface="Arial" panose="020B0604020202020204" pitchFamily="34" charset="0"/>
            </a:endParaRPr>
          </a:p>
        </p:txBody>
      </p:sp>
      <p:sp>
        <p:nvSpPr>
          <p:cNvPr id="54" name="Text Box 53">
            <a:extLst>
              <a:ext uri="{FF2B5EF4-FFF2-40B4-BE49-F238E27FC236}">
                <a16:creationId xmlns:a16="http://schemas.microsoft.com/office/drawing/2014/main" id="{CA4DB0EF-3C88-4240-835F-92FEDB14CB49}"/>
              </a:ext>
            </a:extLst>
          </p:cNvPr>
          <p:cNvSpPr txBox="1">
            <a:spLocks noChangeArrowheads="1"/>
          </p:cNvSpPr>
          <p:nvPr/>
        </p:nvSpPr>
        <p:spPr bwMode="auto">
          <a:xfrm>
            <a:off x="3705402" y="3765668"/>
            <a:ext cx="1668680" cy="61828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noProof="1">
                <a:solidFill>
                  <a:srgbClr val="000000"/>
                </a:solidFill>
                <a:latin typeface="Times New Roman" panose="02020603050405020304" pitchFamily="18" charset="0"/>
              </a:rPr>
              <a:t>Member</a:t>
            </a:r>
            <a:endParaRPr lang="en-US" altLang="en-US" sz="2800" dirty="0">
              <a:latin typeface="Arial" panose="020B0604020202020204" pitchFamily="34" charset="0"/>
            </a:endParaRPr>
          </a:p>
        </p:txBody>
      </p:sp>
      <p:graphicFrame>
        <p:nvGraphicFramePr>
          <p:cNvPr id="55" name="Object 54">
            <a:extLst>
              <a:ext uri="{FF2B5EF4-FFF2-40B4-BE49-F238E27FC236}">
                <a16:creationId xmlns:a16="http://schemas.microsoft.com/office/drawing/2014/main" id="{86309458-4A97-494E-9E5A-C2C7752B9302}"/>
              </a:ext>
            </a:extLst>
          </p:cNvPr>
          <p:cNvGraphicFramePr>
            <a:graphicFrameLocks noChangeAspect="1"/>
          </p:cNvGraphicFramePr>
          <p:nvPr>
            <p:extLst>
              <p:ext uri="{D42A27DB-BD31-4B8C-83A1-F6EECF244321}">
                <p14:modId xmlns:p14="http://schemas.microsoft.com/office/powerpoint/2010/main" val="3537101043"/>
              </p:ext>
            </p:extLst>
          </p:nvPr>
        </p:nvGraphicFramePr>
        <p:xfrm>
          <a:off x="1808517" y="1601891"/>
          <a:ext cx="2588426" cy="1767257"/>
        </p:xfrm>
        <a:graphic>
          <a:graphicData uri="http://schemas.openxmlformats.org/presentationml/2006/ole">
            <mc:AlternateContent xmlns:mc="http://schemas.openxmlformats.org/markup-compatibility/2006">
              <mc:Choice xmlns:v="urn:schemas-microsoft-com:vml" Requires="v">
                <p:oleObj name="Bitmap Image" r:id="rId5" imgW="1343212" imgH="657317" progId="Paint.Picture">
                  <p:embed/>
                </p:oleObj>
              </mc:Choice>
              <mc:Fallback>
                <p:oleObj name="Bitmap Image" r:id="rId5" imgW="1343212" imgH="657317" progId="Paint.Picture">
                  <p:embed/>
                  <p:pic>
                    <p:nvPicPr>
                      <p:cNvPr id="55" name="Object 54">
                        <a:extLst>
                          <a:ext uri="{FF2B5EF4-FFF2-40B4-BE49-F238E27FC236}">
                            <a16:creationId xmlns:a16="http://schemas.microsoft.com/office/drawing/2014/main" id="{86309458-4A97-494E-9E5A-C2C7752B93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8517" y="1601891"/>
                        <a:ext cx="2588426" cy="1767257"/>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56" name="Text Box 55">
            <a:extLst>
              <a:ext uri="{FF2B5EF4-FFF2-40B4-BE49-F238E27FC236}">
                <a16:creationId xmlns:a16="http://schemas.microsoft.com/office/drawing/2014/main" id="{4E46FBF9-0005-4A88-9BC6-EF7A3A2FC718}"/>
              </a:ext>
            </a:extLst>
          </p:cNvPr>
          <p:cNvSpPr txBox="1">
            <a:spLocks noChangeArrowheads="1"/>
          </p:cNvSpPr>
          <p:nvPr/>
        </p:nvSpPr>
        <p:spPr bwMode="auto">
          <a:xfrm>
            <a:off x="2385409" y="2414711"/>
            <a:ext cx="1668676" cy="61828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dirty="0">
                <a:solidFill>
                  <a:srgbClr val="000000"/>
                </a:solidFill>
                <a:latin typeface="Times New Roman" panose="02020603050405020304" pitchFamily="18" charset="0"/>
              </a:rPr>
              <a:t>M</a:t>
            </a:r>
            <a:r>
              <a:rPr lang="en-US" altLang="en-US" sz="2800" b="1" noProof="1">
                <a:solidFill>
                  <a:srgbClr val="000000"/>
                </a:solidFill>
                <a:latin typeface="Times New Roman" panose="02020603050405020304" pitchFamily="18" charset="0"/>
              </a:rPr>
              <a:t>ultitude</a:t>
            </a:r>
            <a:endParaRPr lang="en-US" altLang="en-US" sz="2800" dirty="0">
              <a:latin typeface="Arial" panose="020B0604020202020204" pitchFamily="34" charset="0"/>
            </a:endParaRPr>
          </a:p>
        </p:txBody>
      </p:sp>
      <p:graphicFrame>
        <p:nvGraphicFramePr>
          <p:cNvPr id="57" name="Object 56">
            <a:extLst>
              <a:ext uri="{FF2B5EF4-FFF2-40B4-BE49-F238E27FC236}">
                <a16:creationId xmlns:a16="http://schemas.microsoft.com/office/drawing/2014/main" id="{2879BD19-455A-47A7-BB56-ADAA89C2C200}"/>
              </a:ext>
            </a:extLst>
          </p:cNvPr>
          <p:cNvGraphicFramePr>
            <a:graphicFrameLocks noChangeAspect="1"/>
          </p:cNvGraphicFramePr>
          <p:nvPr>
            <p:extLst>
              <p:ext uri="{D42A27DB-BD31-4B8C-83A1-F6EECF244321}">
                <p14:modId xmlns:p14="http://schemas.microsoft.com/office/powerpoint/2010/main" val="481900445"/>
              </p:ext>
            </p:extLst>
          </p:nvPr>
        </p:nvGraphicFramePr>
        <p:xfrm>
          <a:off x="4684736" y="1575250"/>
          <a:ext cx="2588429" cy="1767254"/>
        </p:xfrm>
        <a:graphic>
          <a:graphicData uri="http://schemas.openxmlformats.org/presentationml/2006/ole">
            <mc:AlternateContent xmlns:mc="http://schemas.openxmlformats.org/markup-compatibility/2006">
              <mc:Choice xmlns:v="urn:schemas-microsoft-com:vml" Requires="v">
                <p:oleObj name="Bitmap Image" r:id="rId6" imgW="1343212" imgH="657317" progId="Paint.Picture">
                  <p:embed/>
                </p:oleObj>
              </mc:Choice>
              <mc:Fallback>
                <p:oleObj name="Bitmap Image" r:id="rId6" imgW="1343212" imgH="657317" progId="Paint.Picture">
                  <p:embed/>
                  <p:pic>
                    <p:nvPicPr>
                      <p:cNvPr id="57" name="Object 56">
                        <a:extLst>
                          <a:ext uri="{FF2B5EF4-FFF2-40B4-BE49-F238E27FC236}">
                            <a16:creationId xmlns:a16="http://schemas.microsoft.com/office/drawing/2014/main" id="{2879BD19-455A-47A7-BB56-ADAA89C2C2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4736" y="1575250"/>
                        <a:ext cx="2588429" cy="1767254"/>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58" name="Text Box 57">
            <a:extLst>
              <a:ext uri="{FF2B5EF4-FFF2-40B4-BE49-F238E27FC236}">
                <a16:creationId xmlns:a16="http://schemas.microsoft.com/office/drawing/2014/main" id="{37EB23FD-A06F-4D93-BD25-D408897556CA}"/>
              </a:ext>
            </a:extLst>
          </p:cNvPr>
          <p:cNvSpPr txBox="1">
            <a:spLocks noChangeArrowheads="1"/>
          </p:cNvSpPr>
          <p:nvPr/>
        </p:nvSpPr>
        <p:spPr bwMode="auto">
          <a:xfrm>
            <a:off x="5220540" y="2332551"/>
            <a:ext cx="1668676" cy="61828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noProof="1">
                <a:solidFill>
                  <a:srgbClr val="000000"/>
                </a:solidFill>
                <a:latin typeface="Times New Roman" panose="02020603050405020304" pitchFamily="18" charset="0"/>
              </a:rPr>
              <a:t>Maturing</a:t>
            </a:r>
            <a:endParaRPr lang="en-US" altLang="en-US" sz="2800" dirty="0">
              <a:latin typeface="Arial" panose="020B0604020202020204" pitchFamily="34" charset="0"/>
            </a:endParaRPr>
          </a:p>
        </p:txBody>
      </p:sp>
      <p:sp>
        <p:nvSpPr>
          <p:cNvPr id="59" name="Text Box 58">
            <a:extLst>
              <a:ext uri="{FF2B5EF4-FFF2-40B4-BE49-F238E27FC236}">
                <a16:creationId xmlns:a16="http://schemas.microsoft.com/office/drawing/2014/main" id="{5E0D9172-032D-407B-B831-40C66DD30356}"/>
              </a:ext>
            </a:extLst>
          </p:cNvPr>
          <p:cNvSpPr txBox="1">
            <a:spLocks noChangeArrowheads="1"/>
          </p:cNvSpPr>
          <p:nvPr/>
        </p:nvSpPr>
        <p:spPr bwMode="auto">
          <a:xfrm>
            <a:off x="2087348" y="4878925"/>
            <a:ext cx="8119482" cy="884709"/>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i="1" noProof="1">
                <a:solidFill>
                  <a:srgbClr val="000000"/>
                </a:solidFill>
                <a:latin typeface="Times New Roman" panose="02020603050405020304" pitchFamily="18" charset="0"/>
              </a:rPr>
              <a:t>Following Christ together ... one step at a time.</a:t>
            </a:r>
            <a:endParaRPr lang="en-US" altLang="en-US" sz="4000">
              <a:latin typeface="Arial" panose="020B0604020202020204" pitchFamily="34" charset="0"/>
            </a:endParaRPr>
          </a:p>
        </p:txBody>
      </p:sp>
      <p:graphicFrame>
        <p:nvGraphicFramePr>
          <p:cNvPr id="60" name="Object 59">
            <a:extLst>
              <a:ext uri="{FF2B5EF4-FFF2-40B4-BE49-F238E27FC236}">
                <a16:creationId xmlns:a16="http://schemas.microsoft.com/office/drawing/2014/main" id="{025403AF-9614-46A5-8FAD-23D0D4C63B37}"/>
              </a:ext>
            </a:extLst>
          </p:cNvPr>
          <p:cNvGraphicFramePr>
            <a:graphicFrameLocks noChangeAspect="1"/>
          </p:cNvGraphicFramePr>
          <p:nvPr>
            <p:extLst>
              <p:ext uri="{D42A27DB-BD31-4B8C-83A1-F6EECF244321}">
                <p14:modId xmlns:p14="http://schemas.microsoft.com/office/powerpoint/2010/main" val="1376665728"/>
              </p:ext>
            </p:extLst>
          </p:nvPr>
        </p:nvGraphicFramePr>
        <p:xfrm>
          <a:off x="7560955" y="1575250"/>
          <a:ext cx="2588429" cy="1767254"/>
        </p:xfrm>
        <a:graphic>
          <a:graphicData uri="http://schemas.openxmlformats.org/presentationml/2006/ole">
            <mc:AlternateContent xmlns:mc="http://schemas.openxmlformats.org/markup-compatibility/2006">
              <mc:Choice xmlns:v="urn:schemas-microsoft-com:vml" Requires="v">
                <p:oleObj name="Bitmap Image" r:id="rId7" imgW="1343212" imgH="657317" progId="Paint.Picture">
                  <p:embed/>
                </p:oleObj>
              </mc:Choice>
              <mc:Fallback>
                <p:oleObj name="Bitmap Image" r:id="rId7" imgW="1343212" imgH="657317" progId="Paint.Picture">
                  <p:embed/>
                  <p:pic>
                    <p:nvPicPr>
                      <p:cNvPr id="60" name="Object 59">
                        <a:extLst>
                          <a:ext uri="{FF2B5EF4-FFF2-40B4-BE49-F238E27FC236}">
                            <a16:creationId xmlns:a16="http://schemas.microsoft.com/office/drawing/2014/main" id="{025403AF-9614-46A5-8FAD-23D0D4C63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0955" y="1575250"/>
                        <a:ext cx="2588429" cy="1767254"/>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61" name="Text Box 60">
            <a:extLst>
              <a:ext uri="{FF2B5EF4-FFF2-40B4-BE49-F238E27FC236}">
                <a16:creationId xmlns:a16="http://schemas.microsoft.com/office/drawing/2014/main" id="{171041B6-B8D1-41FC-8681-A07027299D2A}"/>
              </a:ext>
            </a:extLst>
          </p:cNvPr>
          <p:cNvSpPr txBox="1">
            <a:spLocks noChangeArrowheads="1"/>
          </p:cNvSpPr>
          <p:nvPr/>
        </p:nvSpPr>
        <p:spPr bwMode="auto">
          <a:xfrm>
            <a:off x="8117306" y="2348104"/>
            <a:ext cx="1668676" cy="61828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dirty="0">
                <a:solidFill>
                  <a:srgbClr val="000000"/>
                </a:solidFill>
                <a:latin typeface="Times New Roman" panose="02020603050405020304" pitchFamily="18" charset="0"/>
              </a:rPr>
              <a:t>Missions</a:t>
            </a:r>
            <a:endParaRPr lang="en-US" altLang="en-US" sz="2800" dirty="0">
              <a:latin typeface="Arial" panose="020B0604020202020204" pitchFamily="34" charset="0"/>
            </a:endParaRPr>
          </a:p>
        </p:txBody>
      </p:sp>
      <p:sp>
        <p:nvSpPr>
          <p:cNvPr id="62" name="Text Box 61">
            <a:extLst>
              <a:ext uri="{FF2B5EF4-FFF2-40B4-BE49-F238E27FC236}">
                <a16:creationId xmlns:a16="http://schemas.microsoft.com/office/drawing/2014/main" id="{723DFF51-C473-418A-90F4-5DA4C264CE0D}"/>
              </a:ext>
            </a:extLst>
          </p:cNvPr>
          <p:cNvSpPr txBox="1">
            <a:spLocks noChangeArrowheads="1"/>
          </p:cNvSpPr>
          <p:nvPr/>
        </p:nvSpPr>
        <p:spPr bwMode="auto">
          <a:xfrm>
            <a:off x="3570658" y="642763"/>
            <a:ext cx="5006034" cy="1247125"/>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noProof="1">
                <a:solidFill>
                  <a:srgbClr val="000000"/>
                </a:solidFill>
                <a:latin typeface="Times New Roman" panose="02020603050405020304" pitchFamily="18" charset="0"/>
              </a:rPr>
              <a:t>Steps of Faith</a:t>
            </a:r>
            <a:endParaRPr lang="en-US" altLang="en-US" sz="4000" dirty="0">
              <a:latin typeface="Arial" panose="020B0604020202020204" pitchFamily="34" charset="0"/>
            </a:endParaRPr>
          </a:p>
        </p:txBody>
      </p:sp>
    </p:spTree>
    <p:extLst>
      <p:ext uri="{BB962C8B-B14F-4D97-AF65-F5344CB8AC3E}">
        <p14:creationId xmlns:p14="http://schemas.microsoft.com/office/powerpoint/2010/main" val="2445509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432" y="381000"/>
            <a:ext cx="10972800" cy="6096000"/>
          </a:xfrm>
        </p:spPr>
        <p:txBody>
          <a:bodyPr>
            <a:noAutofit/>
          </a:bodyPr>
          <a:lstStyle/>
          <a:p>
            <a:pPr algn="l"/>
            <a:r>
              <a:rPr lang="en-US" sz="4000" dirty="0"/>
              <a:t>Our desire at GBC is to help people come to know Jesus Christ as their Savior, and then to grow in their walk with the Lord and each other.  These four basic areas of commitment move us forward together:</a:t>
            </a:r>
          </a:p>
          <a:p>
            <a:pPr algn="l"/>
            <a:r>
              <a:rPr lang="en-US" sz="4000" b="1" dirty="0"/>
              <a:t>1.  MEMBERSHIP calls for a commitment </a:t>
            </a:r>
            <a:r>
              <a:rPr lang="en-US" sz="4000" dirty="0"/>
              <a:t>to  </a:t>
            </a:r>
          </a:p>
          <a:p>
            <a:pPr algn="l"/>
            <a:r>
              <a:rPr lang="en-US" sz="4000" dirty="0">
                <a:solidFill>
                  <a:srgbClr val="FF0000"/>
                </a:solidFill>
              </a:rPr>
              <a:t>	</a:t>
            </a:r>
            <a:r>
              <a:rPr lang="en-US" sz="4000" b="1" u="sng" dirty="0">
                <a:solidFill>
                  <a:srgbClr val="FF0000"/>
                </a:solidFill>
              </a:rPr>
              <a:t>Jesus Christ</a:t>
            </a:r>
            <a:r>
              <a:rPr lang="en-US" sz="4000" dirty="0"/>
              <a:t>  and to </a:t>
            </a:r>
            <a:r>
              <a:rPr lang="en-US" sz="4000" b="1" u="sng" dirty="0">
                <a:solidFill>
                  <a:srgbClr val="FF0000"/>
                </a:solidFill>
              </a:rPr>
              <a:t>GBC</a:t>
            </a:r>
            <a:r>
              <a:rPr lang="en-US" sz="4000" dirty="0"/>
              <a:t> .</a:t>
            </a:r>
          </a:p>
          <a:p>
            <a:pPr algn="l"/>
            <a:r>
              <a:rPr lang="en-US" sz="3600" i="1" dirty="0"/>
              <a:t>“</a:t>
            </a:r>
            <a:r>
              <a:rPr lang="en-US" sz="3600" b="1" i="1" dirty="0"/>
              <a:t>Those</a:t>
            </a:r>
            <a:r>
              <a:rPr lang="en-US" sz="3600" i="1" dirty="0"/>
              <a:t> who gladly </a:t>
            </a:r>
            <a:r>
              <a:rPr lang="en-US" sz="3600" b="1" i="1" dirty="0"/>
              <a:t>received his word </a:t>
            </a:r>
            <a:r>
              <a:rPr lang="en-US" sz="3600" i="1" dirty="0"/>
              <a:t>were </a:t>
            </a:r>
            <a:r>
              <a:rPr lang="en-US" sz="3600" b="1" i="1" dirty="0"/>
              <a:t>baptized;</a:t>
            </a:r>
            <a:r>
              <a:rPr lang="en-US" sz="3600" i="1" dirty="0"/>
              <a:t> and that day about 3,000 souls were </a:t>
            </a:r>
            <a:r>
              <a:rPr lang="en-US" sz="3600" b="1" i="1" spc="-150" dirty="0"/>
              <a:t>added to them</a:t>
            </a:r>
            <a:r>
              <a:rPr lang="en-US" sz="3600" i="1" spc="-150" dirty="0"/>
              <a:t>.  And they continued steadfastly in the apostles’</a:t>
            </a:r>
            <a:r>
              <a:rPr lang="en-US" sz="3600" b="1" i="1" spc="-150" dirty="0"/>
              <a:t> </a:t>
            </a:r>
            <a:r>
              <a:rPr lang="en-US" sz="3600" b="1" i="1" dirty="0"/>
              <a:t>doctrine</a:t>
            </a:r>
            <a:r>
              <a:rPr lang="en-US" sz="3600" i="1" dirty="0"/>
              <a:t> and </a:t>
            </a:r>
            <a:r>
              <a:rPr lang="en-US" sz="3600" b="1" i="1" dirty="0"/>
              <a:t>fellowship</a:t>
            </a:r>
            <a:r>
              <a:rPr lang="en-US" sz="3600" i="1" dirty="0"/>
              <a:t>, in </a:t>
            </a:r>
            <a:r>
              <a:rPr lang="en-US" sz="3600" b="1" i="1" dirty="0"/>
              <a:t>breaking of bread</a:t>
            </a:r>
            <a:r>
              <a:rPr lang="en-US" sz="3600" i="1" dirty="0"/>
              <a:t>, and in</a:t>
            </a:r>
            <a:r>
              <a:rPr lang="en-US" sz="3600" b="1" i="1" dirty="0"/>
              <a:t> prayers</a:t>
            </a:r>
            <a:r>
              <a:rPr lang="en-US" sz="3600" i="1" dirty="0"/>
              <a:t>.”</a:t>
            </a:r>
            <a:r>
              <a:rPr lang="en-US" sz="3600" dirty="0"/>
              <a:t>  </a:t>
            </a:r>
            <a:r>
              <a:rPr lang="en-US" sz="3600" b="1" dirty="0">
                <a:solidFill>
                  <a:srgbClr val="FF0000"/>
                </a:solidFill>
              </a:rPr>
              <a:t>Acts 2:41,42 </a:t>
            </a:r>
            <a:r>
              <a:rPr lang="en-US" sz="3600" i="1" dirty="0"/>
              <a:t>	</a:t>
            </a:r>
            <a:endParaRPr lang="en-US" sz="3600" dirty="0"/>
          </a:p>
        </p:txBody>
      </p:sp>
    </p:spTree>
    <p:extLst>
      <p:ext uri="{BB962C8B-B14F-4D97-AF65-F5344CB8AC3E}">
        <p14:creationId xmlns:p14="http://schemas.microsoft.com/office/powerpoint/2010/main" val="16493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72800" cy="6096000"/>
          </a:xfrm>
        </p:spPr>
        <p:txBody>
          <a:bodyPr>
            <a:noAutofit/>
          </a:bodyPr>
          <a:lstStyle/>
          <a:p>
            <a:pPr algn="l"/>
            <a:r>
              <a:rPr lang="en-US" sz="4000" b="1" dirty="0"/>
              <a:t>2. MATURING </a:t>
            </a:r>
            <a:r>
              <a:rPr lang="en-US" sz="4000" dirty="0"/>
              <a:t>calls for a </a:t>
            </a:r>
            <a:r>
              <a:rPr lang="en-US" sz="4000" b="1" dirty="0"/>
              <a:t>commitment</a:t>
            </a:r>
            <a:r>
              <a:rPr lang="en-US" sz="4000" dirty="0"/>
              <a:t> to the </a:t>
            </a:r>
            <a:r>
              <a:rPr lang="en-US" sz="4000" b="1" u="sng" dirty="0">
                <a:solidFill>
                  <a:srgbClr val="FF0000"/>
                </a:solidFill>
              </a:rPr>
              <a:t>HABITS</a:t>
            </a:r>
            <a:r>
              <a:rPr lang="en-US" sz="4000" dirty="0"/>
              <a:t>  	necessary for growing spiritually.</a:t>
            </a:r>
          </a:p>
          <a:p>
            <a:pPr algn="l"/>
            <a:r>
              <a:rPr lang="en-US" sz="4000" i="1" dirty="0"/>
              <a:t>But</a:t>
            </a:r>
            <a:r>
              <a:rPr lang="en-US" sz="4000" b="1" i="1" dirty="0"/>
              <a:t> grow</a:t>
            </a:r>
            <a:r>
              <a:rPr lang="en-US" sz="4000" i="1" dirty="0"/>
              <a:t> in the grace and knowledge of our Lord and Savior Jesus Christ.</a:t>
            </a:r>
            <a:r>
              <a:rPr lang="en-US" sz="4000" dirty="0"/>
              <a:t>    </a:t>
            </a:r>
            <a:r>
              <a:rPr lang="en-US" sz="4000" b="1" dirty="0">
                <a:solidFill>
                  <a:srgbClr val="FF0000"/>
                </a:solidFill>
              </a:rPr>
              <a:t>II Peter 3:18</a:t>
            </a:r>
            <a:endParaRPr lang="en-US" sz="1000" b="1" dirty="0">
              <a:solidFill>
                <a:srgbClr val="FF0000"/>
              </a:solidFill>
            </a:endParaRPr>
          </a:p>
          <a:p>
            <a:pPr algn="l"/>
            <a:r>
              <a:rPr lang="en-US" sz="1000" dirty="0"/>
              <a:t> </a:t>
            </a:r>
          </a:p>
          <a:p>
            <a:pPr algn="l"/>
            <a:r>
              <a:rPr lang="en-US" sz="4000" b="1" dirty="0"/>
              <a:t>3. MINISTERING calls for a commitment</a:t>
            </a:r>
            <a:r>
              <a:rPr lang="en-US" sz="4000" dirty="0"/>
              <a:t> to uncover, 	develop, and use the abilities and gifts God has 	given to </a:t>
            </a:r>
            <a:r>
              <a:rPr lang="en-US" sz="4000" b="1" u="sng" dirty="0">
                <a:solidFill>
                  <a:srgbClr val="FF0000"/>
                </a:solidFill>
              </a:rPr>
              <a:t>SERVE</a:t>
            </a:r>
            <a:r>
              <a:rPr lang="en-US" sz="4000" dirty="0"/>
              <a:t> Him and others.</a:t>
            </a:r>
          </a:p>
          <a:p>
            <a:pPr algn="l"/>
            <a:r>
              <a:rPr lang="en-US" sz="4000" i="1" dirty="0"/>
              <a:t>As each one has received a gift, </a:t>
            </a:r>
            <a:r>
              <a:rPr lang="en-US" sz="4000" b="1" i="1" dirty="0"/>
              <a:t>minister it to one another</a:t>
            </a:r>
            <a:r>
              <a:rPr lang="en-US" sz="4000" i="1" dirty="0"/>
              <a:t>, as good stewards of the manifold grace of God”</a:t>
            </a:r>
            <a:r>
              <a:rPr lang="en-US" sz="4000" dirty="0"/>
              <a:t>    </a:t>
            </a:r>
            <a:r>
              <a:rPr lang="en-US" sz="4000" b="1" dirty="0">
                <a:solidFill>
                  <a:srgbClr val="FF0000"/>
                </a:solidFill>
              </a:rPr>
              <a:t>I Peter 4:10 </a:t>
            </a:r>
          </a:p>
          <a:p>
            <a:pPr algn="l"/>
            <a:r>
              <a:rPr lang="en-US" sz="3200" dirty="0"/>
              <a:t> </a:t>
            </a:r>
          </a:p>
          <a:p>
            <a:pPr algn="l"/>
            <a:r>
              <a:rPr lang="en-US" sz="3200" dirty="0"/>
              <a:t> </a:t>
            </a:r>
          </a:p>
          <a:p>
            <a:pPr algn="l"/>
            <a:endParaRPr lang="en-US" sz="3200" dirty="0"/>
          </a:p>
        </p:txBody>
      </p:sp>
    </p:spTree>
    <p:extLst>
      <p:ext uri="{BB962C8B-B14F-4D97-AF65-F5344CB8AC3E}">
        <p14:creationId xmlns:p14="http://schemas.microsoft.com/office/powerpoint/2010/main" val="405813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72800" cy="6096000"/>
          </a:xfrm>
        </p:spPr>
        <p:txBody>
          <a:bodyPr>
            <a:noAutofit/>
          </a:bodyPr>
          <a:lstStyle/>
          <a:p>
            <a:pPr algn="l"/>
            <a:r>
              <a:rPr lang="en-US" sz="5400" dirty="0">
                <a:solidFill>
                  <a:srgbClr val="FF0000"/>
                </a:solidFill>
                <a:sym typeface="Wingdings" panose="05000000000000000000" pitchFamily="2" charset="2"/>
              </a:rPr>
              <a:t></a:t>
            </a:r>
            <a:r>
              <a:rPr lang="en-US" sz="5400" dirty="0"/>
              <a:t> Our Salvation (Session 1)</a:t>
            </a:r>
          </a:p>
          <a:p>
            <a:pPr algn="l"/>
            <a:r>
              <a:rPr lang="en-US" sz="5400" dirty="0">
                <a:solidFill>
                  <a:srgbClr val="FF0000"/>
                </a:solidFill>
                <a:sym typeface="Wingdings" panose="05000000000000000000" pitchFamily="2" charset="2"/>
              </a:rPr>
              <a:t></a:t>
            </a:r>
            <a:r>
              <a:rPr lang="en-US" sz="5400" dirty="0"/>
              <a:t> </a:t>
            </a:r>
            <a:r>
              <a:rPr lang="en-US" sz="5400" spc="-150" dirty="0"/>
              <a:t>Our Structure (Session 2)</a:t>
            </a:r>
          </a:p>
          <a:p>
            <a:pPr algn="l"/>
            <a:r>
              <a:rPr lang="en-US" sz="5400" dirty="0">
                <a:solidFill>
                  <a:srgbClr val="FF0000"/>
                </a:solidFill>
                <a:sym typeface="Wingdings" panose="05000000000000000000" pitchFamily="2" charset="2"/>
              </a:rPr>
              <a:t></a:t>
            </a:r>
            <a:r>
              <a:rPr lang="en-US" sz="5400" dirty="0"/>
              <a:t> </a:t>
            </a:r>
            <a:r>
              <a:rPr lang="en-US" sz="5400" spc="-150" dirty="0"/>
              <a:t>Our Statements (Session 3)</a:t>
            </a:r>
          </a:p>
          <a:p>
            <a:pPr marL="914400" indent="-571500" algn="l">
              <a:buFont typeface="Wingdings" panose="05000000000000000000" pitchFamily="2" charset="2"/>
              <a:buChar char="Ø"/>
            </a:pPr>
            <a:r>
              <a:rPr lang="en-US" sz="5400" spc="-150" dirty="0"/>
              <a:t>Purpose Statement</a:t>
            </a:r>
          </a:p>
          <a:p>
            <a:pPr marL="914400" indent="-571500" algn="l">
              <a:buFont typeface="Wingdings" panose="05000000000000000000" pitchFamily="2" charset="2"/>
              <a:buChar char="Ø"/>
            </a:pPr>
            <a:r>
              <a:rPr lang="en-US" sz="5400" spc="-150" dirty="0"/>
              <a:t>Doctrinal Statement</a:t>
            </a:r>
          </a:p>
          <a:p>
            <a:pPr marL="914400" indent="-571500" algn="l">
              <a:buFont typeface="Wingdings" panose="05000000000000000000" pitchFamily="2" charset="2"/>
              <a:buChar char="Ø"/>
            </a:pPr>
            <a:r>
              <a:rPr lang="en-US" sz="5400" spc="-150" dirty="0"/>
              <a:t>Church Covenant</a:t>
            </a:r>
          </a:p>
          <a:p>
            <a:pPr algn="l"/>
            <a:r>
              <a:rPr lang="en-US" sz="4000" dirty="0"/>
              <a:t> </a:t>
            </a:r>
          </a:p>
          <a:p>
            <a:pPr algn="l"/>
            <a:r>
              <a:rPr lang="en-US" sz="4000" dirty="0"/>
              <a:t> </a:t>
            </a:r>
          </a:p>
          <a:p>
            <a:pPr algn="l"/>
            <a:r>
              <a:rPr lang="en-US" sz="4000" dirty="0"/>
              <a:t> </a:t>
            </a:r>
          </a:p>
          <a:p>
            <a:pPr algn="l"/>
            <a:r>
              <a:rPr lang="en-US" sz="4000" dirty="0"/>
              <a:t> </a:t>
            </a:r>
          </a:p>
          <a:p>
            <a:pPr algn="l"/>
            <a:r>
              <a:rPr lang="en-US" sz="4000" dirty="0"/>
              <a:t> </a:t>
            </a:r>
          </a:p>
          <a:p>
            <a:pPr marL="857250" indent="-857250" algn="l">
              <a:buAutoNum type="romanUcPeriod"/>
            </a:pPr>
            <a:endParaRPr lang="en-US" sz="4000" dirty="0"/>
          </a:p>
        </p:txBody>
      </p:sp>
    </p:spTree>
    <p:extLst>
      <p:ext uri="{BB962C8B-B14F-4D97-AF65-F5344CB8AC3E}">
        <p14:creationId xmlns:p14="http://schemas.microsoft.com/office/powerpoint/2010/main" val="269005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9935" y="381000"/>
            <a:ext cx="11002297" cy="6096000"/>
          </a:xfrm>
        </p:spPr>
        <p:txBody>
          <a:bodyPr>
            <a:noAutofit/>
          </a:bodyPr>
          <a:lstStyle/>
          <a:p>
            <a:pPr algn="l"/>
            <a:r>
              <a:rPr lang="en-US" sz="4000" b="1" dirty="0"/>
              <a:t>4.  MISSIONS </a:t>
            </a:r>
            <a:r>
              <a:rPr lang="en-US" sz="4000" dirty="0"/>
              <a:t>calls for a </a:t>
            </a:r>
            <a:r>
              <a:rPr lang="en-US" sz="4000" b="1" dirty="0"/>
              <a:t>commitment </a:t>
            </a:r>
            <a:r>
              <a:rPr lang="en-US" sz="4000" dirty="0"/>
              <a:t>to spread the 	</a:t>
            </a:r>
            <a:r>
              <a:rPr lang="en-US" sz="4000" b="1" u="sng" dirty="0">
                <a:solidFill>
                  <a:srgbClr val="FF0000"/>
                </a:solidFill>
              </a:rPr>
              <a:t>GOOD</a:t>
            </a:r>
            <a:r>
              <a:rPr lang="en-US" sz="4000" dirty="0"/>
              <a:t>  </a:t>
            </a:r>
            <a:r>
              <a:rPr lang="en-US" sz="4000" b="1" u="sng" dirty="0">
                <a:solidFill>
                  <a:srgbClr val="FF0000"/>
                </a:solidFill>
              </a:rPr>
              <a:t>NEWS </a:t>
            </a:r>
            <a:r>
              <a:rPr lang="en-US" sz="4000" dirty="0"/>
              <a:t>of God’s saving grace through 	praying, giving, and serving regardless of where 	that leads or what it costs.</a:t>
            </a:r>
            <a:endParaRPr lang="en-US" sz="1000" dirty="0"/>
          </a:p>
          <a:p>
            <a:pPr algn="l"/>
            <a:endParaRPr lang="en-US" sz="1000" dirty="0"/>
          </a:p>
          <a:p>
            <a:pPr algn="l"/>
            <a:r>
              <a:rPr lang="en-US" sz="4000" i="1" dirty="0"/>
              <a:t>Then Jesus said to them, “Follow Me, and I will make you become </a:t>
            </a:r>
            <a:r>
              <a:rPr lang="en-US" sz="4000" b="1" i="1" dirty="0"/>
              <a:t>fishers of men</a:t>
            </a:r>
            <a:r>
              <a:rPr lang="en-US" sz="4000" i="1" dirty="0"/>
              <a:t>.”  </a:t>
            </a:r>
            <a:r>
              <a:rPr lang="en-US" sz="4000" b="1" dirty="0">
                <a:solidFill>
                  <a:srgbClr val="FF0000"/>
                </a:solidFill>
              </a:rPr>
              <a:t>Mark 1:17</a:t>
            </a:r>
          </a:p>
          <a:p>
            <a:pPr algn="l"/>
            <a:r>
              <a:rPr lang="en-US" sz="4000" i="1" dirty="0"/>
              <a:t>As much as is in me, </a:t>
            </a:r>
            <a:r>
              <a:rPr lang="en-US" sz="4000" b="1" i="1" dirty="0"/>
              <a:t>I am ready </a:t>
            </a:r>
            <a:r>
              <a:rPr lang="en-US" sz="4000" i="1" dirty="0"/>
              <a:t>to preach the gospel ... For </a:t>
            </a:r>
            <a:r>
              <a:rPr lang="en-US" sz="4000" b="1" i="1" dirty="0"/>
              <a:t>I am not ashamed</a:t>
            </a:r>
            <a:r>
              <a:rPr lang="en-US" sz="4000" i="1" dirty="0"/>
              <a:t> of the gospel of Christ, for it is </a:t>
            </a:r>
            <a:r>
              <a:rPr lang="en-US" sz="4000" b="1" i="1" dirty="0"/>
              <a:t>the power of God </a:t>
            </a:r>
            <a:r>
              <a:rPr lang="en-US" sz="4000" i="1" dirty="0"/>
              <a:t>to salvation for everyone who believes.  		</a:t>
            </a:r>
            <a:r>
              <a:rPr lang="en-US" sz="4000" b="1" dirty="0">
                <a:solidFill>
                  <a:srgbClr val="FF0000"/>
                </a:solidFill>
              </a:rPr>
              <a:t>Romans 1:15,16</a:t>
            </a:r>
          </a:p>
        </p:txBody>
      </p:sp>
    </p:spTree>
    <p:extLst>
      <p:ext uri="{BB962C8B-B14F-4D97-AF65-F5344CB8AC3E}">
        <p14:creationId xmlns:p14="http://schemas.microsoft.com/office/powerpoint/2010/main" val="165111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72800" cy="6096000"/>
          </a:xfrm>
        </p:spPr>
        <p:txBody>
          <a:bodyPr>
            <a:noAutofit/>
          </a:bodyPr>
          <a:lstStyle/>
          <a:p>
            <a:r>
              <a:rPr lang="en-US" sz="4400" b="1" dirty="0"/>
              <a:t>WHY  HAVE  COMMITMENTS?</a:t>
            </a:r>
          </a:p>
          <a:p>
            <a:endParaRPr lang="en-US" sz="1800" dirty="0"/>
          </a:p>
          <a:p>
            <a:pPr algn="l"/>
            <a:r>
              <a:rPr lang="en-US" sz="4400" b="1" dirty="0"/>
              <a:t>WE BECOME WHAT WE ARE </a:t>
            </a:r>
            <a:r>
              <a:rPr lang="en-US" sz="4400" b="1" u="sng" dirty="0">
                <a:solidFill>
                  <a:srgbClr val="FF0000"/>
                </a:solidFill>
              </a:rPr>
              <a:t>COMMITTED TO</a:t>
            </a:r>
            <a:endParaRPr lang="en-US" sz="4400" u="sng" dirty="0">
              <a:solidFill>
                <a:srgbClr val="FF0000"/>
              </a:solidFill>
            </a:endParaRPr>
          </a:p>
          <a:p>
            <a:pPr algn="l"/>
            <a:r>
              <a:rPr lang="en-US" sz="1800" dirty="0"/>
              <a:t> </a:t>
            </a:r>
          </a:p>
          <a:p>
            <a:pPr algn="l"/>
            <a:r>
              <a:rPr lang="en-US" sz="4400" b="1" dirty="0"/>
              <a:t>WHAT IT MEANS TO BE A MEMBER</a:t>
            </a:r>
            <a:endParaRPr lang="en-US" sz="4400" dirty="0"/>
          </a:p>
          <a:p>
            <a:r>
              <a:rPr lang="en-US" sz="1800" b="1" dirty="0"/>
              <a:t> </a:t>
            </a:r>
            <a:endParaRPr lang="en-US" sz="1800" dirty="0"/>
          </a:p>
          <a:p>
            <a:r>
              <a:rPr lang="en-US" sz="4800" dirty="0"/>
              <a:t>The difference between “ATTENDERS” and </a:t>
            </a:r>
            <a:r>
              <a:rPr lang="en-US" sz="4800" spc="-150" dirty="0"/>
              <a:t>“MEMBERS” can be summed up in one word:</a:t>
            </a:r>
          </a:p>
          <a:p>
            <a:r>
              <a:rPr lang="en-US" sz="4400" b="1" u="sng" dirty="0">
                <a:solidFill>
                  <a:srgbClr val="FF0000"/>
                </a:solidFill>
              </a:rPr>
              <a:t>COMMITTMENT</a:t>
            </a:r>
            <a:r>
              <a:rPr lang="en-US" sz="4400" dirty="0"/>
              <a:t> .</a:t>
            </a:r>
          </a:p>
          <a:p>
            <a:r>
              <a:rPr lang="en-US" sz="4000" dirty="0"/>
              <a:t> </a:t>
            </a:r>
          </a:p>
          <a:p>
            <a:pPr algn="l"/>
            <a:endParaRPr lang="en-US" sz="4000" dirty="0"/>
          </a:p>
          <a:p>
            <a:pPr algn="l"/>
            <a:r>
              <a:rPr lang="en-US" sz="4000" dirty="0"/>
              <a:t> </a:t>
            </a:r>
          </a:p>
          <a:p>
            <a:pPr algn="l"/>
            <a:endParaRPr lang="en-US" sz="4000" dirty="0"/>
          </a:p>
        </p:txBody>
      </p:sp>
    </p:spTree>
    <p:extLst>
      <p:ext uri="{BB962C8B-B14F-4D97-AF65-F5344CB8AC3E}">
        <p14:creationId xmlns:p14="http://schemas.microsoft.com/office/powerpoint/2010/main" val="51025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9935" y="381000"/>
            <a:ext cx="10982633" cy="6096000"/>
          </a:xfrm>
        </p:spPr>
        <p:txBody>
          <a:bodyPr>
            <a:noAutofit/>
          </a:bodyPr>
          <a:lstStyle/>
          <a:p>
            <a:pPr>
              <a:spcBef>
                <a:spcPts val="0"/>
              </a:spcBef>
            </a:pPr>
            <a:r>
              <a:rPr lang="en-US" sz="4800" dirty="0"/>
              <a:t>We ask you to commit to formal membership for 4 reasons:</a:t>
            </a:r>
          </a:p>
          <a:p>
            <a:pPr>
              <a:spcBef>
                <a:spcPts val="0"/>
              </a:spcBef>
            </a:pPr>
            <a:endParaRPr lang="en-US" sz="4800" dirty="0"/>
          </a:p>
          <a:p>
            <a:pPr>
              <a:spcBef>
                <a:spcPts val="0"/>
              </a:spcBef>
            </a:pPr>
            <a:r>
              <a:rPr lang="en-US" sz="4800" b="1" dirty="0">
                <a:solidFill>
                  <a:srgbClr val="FF0000"/>
                </a:solidFill>
              </a:rPr>
              <a:t>Biblical</a:t>
            </a:r>
            <a:r>
              <a:rPr lang="en-US" sz="4800" b="1" dirty="0"/>
              <a:t> Reason: </a:t>
            </a:r>
          </a:p>
          <a:p>
            <a:pPr>
              <a:spcBef>
                <a:spcPts val="0"/>
              </a:spcBef>
            </a:pPr>
            <a:r>
              <a:rPr lang="en-US" sz="4800" b="1" dirty="0"/>
              <a:t>It is the local Body of 	Christ.</a:t>
            </a:r>
            <a:endParaRPr lang="en-US" sz="4800" dirty="0"/>
          </a:p>
          <a:p>
            <a:pPr algn="l">
              <a:spcBef>
                <a:spcPts val="0"/>
              </a:spcBef>
            </a:pPr>
            <a:r>
              <a:rPr lang="en-US" sz="4800" i="1" dirty="0"/>
              <a:t>“... Christ also loved the church and gave Himself for her.”</a:t>
            </a:r>
            <a:r>
              <a:rPr lang="en-US" sz="4800" dirty="0"/>
              <a:t>   	</a:t>
            </a:r>
            <a:r>
              <a:rPr lang="en-US" sz="4800" b="1" dirty="0">
                <a:solidFill>
                  <a:srgbClr val="FF0000"/>
                </a:solidFill>
              </a:rPr>
              <a:t>Ephesians 5:25b</a:t>
            </a:r>
          </a:p>
        </p:txBody>
      </p:sp>
    </p:spTree>
    <p:extLst>
      <p:ext uri="{BB962C8B-B14F-4D97-AF65-F5344CB8AC3E}">
        <p14:creationId xmlns:p14="http://schemas.microsoft.com/office/powerpoint/2010/main" val="236144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4683" y="381000"/>
            <a:ext cx="10982633" cy="6096000"/>
          </a:xfrm>
        </p:spPr>
        <p:txBody>
          <a:bodyPr>
            <a:noAutofit/>
          </a:bodyPr>
          <a:lstStyle/>
          <a:p>
            <a:pPr>
              <a:spcBef>
                <a:spcPts val="0"/>
              </a:spcBef>
            </a:pPr>
            <a:r>
              <a:rPr lang="en-US" sz="4800" b="1" dirty="0">
                <a:solidFill>
                  <a:srgbClr val="FF0000"/>
                </a:solidFill>
              </a:rPr>
              <a:t>Cultural</a:t>
            </a:r>
            <a:r>
              <a:rPr lang="en-US" sz="4800" b="1" dirty="0"/>
              <a:t> Reason: </a:t>
            </a:r>
          </a:p>
          <a:p>
            <a:pPr>
              <a:spcBef>
                <a:spcPts val="0"/>
              </a:spcBef>
            </a:pPr>
            <a:r>
              <a:rPr lang="en-US" sz="4800" b="1" dirty="0"/>
              <a:t>It is an antidote to our society.</a:t>
            </a:r>
            <a:endParaRPr lang="en-US" sz="4800" dirty="0"/>
          </a:p>
          <a:p>
            <a:pPr algn="l">
              <a:spcBef>
                <a:spcPts val="0"/>
              </a:spcBef>
            </a:pPr>
            <a:r>
              <a:rPr lang="en-US" sz="4400" dirty="0"/>
              <a:t>We live at a time when very few want to be committed to anything... a job... a marriage... our country.  This attitude has even produced a generation of  “church shoppers and hoppers”.</a:t>
            </a:r>
          </a:p>
          <a:p>
            <a:pPr algn="l">
              <a:spcBef>
                <a:spcPts val="0"/>
              </a:spcBef>
            </a:pPr>
            <a:r>
              <a:rPr lang="en-US" sz="4400" dirty="0"/>
              <a:t>Membership swims against the current of America’s “consumer religion”.  </a:t>
            </a:r>
          </a:p>
          <a:p>
            <a:pPr algn="l">
              <a:spcBef>
                <a:spcPts val="0"/>
              </a:spcBef>
            </a:pPr>
            <a:r>
              <a:rPr lang="en-US" sz="4400" dirty="0"/>
              <a:t>It is an unselfish decision.  </a:t>
            </a:r>
          </a:p>
          <a:p>
            <a:pPr algn="l">
              <a:spcBef>
                <a:spcPts val="0"/>
              </a:spcBef>
            </a:pPr>
            <a:r>
              <a:rPr lang="en-US" sz="4400" dirty="0"/>
              <a:t>Commitment always builds character.</a:t>
            </a:r>
          </a:p>
        </p:txBody>
      </p:sp>
    </p:spTree>
    <p:extLst>
      <p:ext uri="{BB962C8B-B14F-4D97-AF65-F5344CB8AC3E}">
        <p14:creationId xmlns:p14="http://schemas.microsoft.com/office/powerpoint/2010/main" val="199238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9265" y="381000"/>
            <a:ext cx="10943303" cy="6096000"/>
          </a:xfrm>
        </p:spPr>
        <p:txBody>
          <a:bodyPr>
            <a:noAutofit/>
          </a:bodyPr>
          <a:lstStyle/>
          <a:p>
            <a:pPr>
              <a:spcBef>
                <a:spcPts val="0"/>
              </a:spcBef>
            </a:pPr>
            <a:r>
              <a:rPr lang="en-US" sz="4800" b="1" dirty="0">
                <a:solidFill>
                  <a:srgbClr val="FF0000"/>
                </a:solidFill>
              </a:rPr>
              <a:t>Practical</a:t>
            </a:r>
            <a:r>
              <a:rPr lang="en-US" sz="4800" b="1" dirty="0"/>
              <a:t> Reason </a:t>
            </a:r>
          </a:p>
          <a:p>
            <a:pPr>
              <a:spcBef>
                <a:spcPts val="0"/>
              </a:spcBef>
            </a:pPr>
            <a:r>
              <a:rPr lang="en-US" sz="4800" b="1" dirty="0"/>
              <a:t>It defines who can be counted on.</a:t>
            </a:r>
            <a:endParaRPr lang="en-US" sz="4800" dirty="0"/>
          </a:p>
          <a:p>
            <a:pPr algn="l">
              <a:spcBef>
                <a:spcPts val="0"/>
              </a:spcBef>
            </a:pPr>
            <a:r>
              <a:rPr lang="en-US" sz="4800" dirty="0"/>
              <a:t>Every army has an enlistment.  Every team has a roster.  Even our country takes a census and requires voter registration.  Membership identifies our church family.</a:t>
            </a:r>
          </a:p>
          <a:p>
            <a:pPr algn="l">
              <a:spcBef>
                <a:spcPts val="0"/>
              </a:spcBef>
            </a:pPr>
            <a:r>
              <a:rPr lang="en-US" sz="4800" dirty="0"/>
              <a:t> </a:t>
            </a:r>
          </a:p>
          <a:p>
            <a:pPr algn="l">
              <a:spcBef>
                <a:spcPts val="0"/>
              </a:spcBef>
            </a:pPr>
            <a:endParaRPr lang="en-US" sz="4800" dirty="0"/>
          </a:p>
        </p:txBody>
      </p:sp>
    </p:spTree>
    <p:extLst>
      <p:ext uri="{BB962C8B-B14F-4D97-AF65-F5344CB8AC3E}">
        <p14:creationId xmlns:p14="http://schemas.microsoft.com/office/powerpoint/2010/main" val="8090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9265" y="381000"/>
            <a:ext cx="10943303" cy="6096000"/>
          </a:xfrm>
        </p:spPr>
        <p:txBody>
          <a:bodyPr>
            <a:noAutofit/>
          </a:bodyPr>
          <a:lstStyle/>
          <a:p>
            <a:pPr>
              <a:spcBef>
                <a:spcPts val="0"/>
              </a:spcBef>
            </a:pPr>
            <a:r>
              <a:rPr lang="en-US" sz="4800" b="1" dirty="0">
                <a:solidFill>
                  <a:srgbClr val="FF0000"/>
                </a:solidFill>
              </a:rPr>
              <a:t>Personal</a:t>
            </a:r>
            <a:r>
              <a:rPr lang="en-US" sz="4800" b="1" dirty="0"/>
              <a:t> Reason</a:t>
            </a:r>
          </a:p>
          <a:p>
            <a:pPr>
              <a:spcBef>
                <a:spcPts val="0"/>
              </a:spcBef>
            </a:pPr>
            <a:r>
              <a:rPr lang="en-US" sz="4800" b="1" dirty="0"/>
              <a:t>It produces spiritual growth.</a:t>
            </a:r>
          </a:p>
          <a:p>
            <a:pPr algn="l">
              <a:spcBef>
                <a:spcPts val="0"/>
              </a:spcBef>
            </a:pPr>
            <a:r>
              <a:rPr lang="en-US" sz="4800" dirty="0"/>
              <a:t>The New Testament places a major emphasis on the need for Christians to be accountable to each other for spiritual growth.  You cannot be consistently helped or help others to grow closer to the Lord when you are not committed to any specific church family.</a:t>
            </a:r>
          </a:p>
          <a:p>
            <a:pPr algn="l">
              <a:spcBef>
                <a:spcPts val="0"/>
              </a:spcBef>
            </a:pPr>
            <a:endParaRPr lang="en-US" sz="4800" dirty="0"/>
          </a:p>
          <a:p>
            <a:pPr algn="l">
              <a:spcBef>
                <a:spcPts val="0"/>
              </a:spcBef>
            </a:pPr>
            <a:r>
              <a:rPr lang="en-US" sz="4800" dirty="0"/>
              <a:t> </a:t>
            </a:r>
          </a:p>
          <a:p>
            <a:pPr algn="l">
              <a:spcBef>
                <a:spcPts val="0"/>
              </a:spcBef>
            </a:pPr>
            <a:r>
              <a:rPr lang="en-US" sz="4800" dirty="0"/>
              <a:t> </a:t>
            </a:r>
          </a:p>
          <a:p>
            <a:pPr algn="l">
              <a:spcBef>
                <a:spcPts val="0"/>
              </a:spcBef>
            </a:pPr>
            <a:endParaRPr lang="en-US" sz="4800" dirty="0"/>
          </a:p>
          <a:p>
            <a:pPr algn="l">
              <a:spcBef>
                <a:spcPts val="0"/>
              </a:spcBef>
            </a:pPr>
            <a:r>
              <a:rPr lang="en-US" sz="4800" dirty="0"/>
              <a:t> </a:t>
            </a:r>
          </a:p>
          <a:p>
            <a:pPr algn="l">
              <a:spcBef>
                <a:spcPts val="0"/>
              </a:spcBef>
            </a:pPr>
            <a:endParaRPr lang="en-US" sz="4800" dirty="0"/>
          </a:p>
        </p:txBody>
      </p:sp>
    </p:spTree>
    <p:extLst>
      <p:ext uri="{BB962C8B-B14F-4D97-AF65-F5344CB8AC3E}">
        <p14:creationId xmlns:p14="http://schemas.microsoft.com/office/powerpoint/2010/main" val="232428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0103" y="381000"/>
            <a:ext cx="10992465" cy="6096000"/>
          </a:xfrm>
        </p:spPr>
        <p:txBody>
          <a:bodyPr>
            <a:noAutofit/>
          </a:bodyPr>
          <a:lstStyle/>
          <a:p>
            <a:r>
              <a:rPr lang="en-US" sz="4800" b="1" dirty="0"/>
              <a:t>What is expected of me as a member?</a:t>
            </a:r>
            <a:endParaRPr lang="en-US" sz="4800" dirty="0"/>
          </a:p>
          <a:p>
            <a:pPr algn="l"/>
            <a:r>
              <a:rPr lang="en-US" sz="4800" dirty="0"/>
              <a:t> At Grace Bible Chapel we never ask our members to do more than the Bible clearly teaches. Our </a:t>
            </a:r>
            <a:r>
              <a:rPr lang="en-US" sz="4800" b="1" dirty="0"/>
              <a:t>Church Covenant </a:t>
            </a:r>
            <a:r>
              <a:rPr lang="en-US" sz="4800" dirty="0"/>
              <a:t>and </a:t>
            </a:r>
            <a:r>
              <a:rPr lang="en-US" sz="4800" b="1" dirty="0"/>
              <a:t>Doctrine Statement</a:t>
            </a:r>
            <a:r>
              <a:rPr lang="en-US" sz="4800" dirty="0"/>
              <a:t> spell out the kinds of things we know God wants us to believe and do individually and as a church family.  </a:t>
            </a:r>
          </a:p>
          <a:p>
            <a:r>
              <a:rPr lang="en-US" sz="4800" dirty="0"/>
              <a:t> </a:t>
            </a:r>
          </a:p>
          <a:p>
            <a:pPr algn="l">
              <a:spcBef>
                <a:spcPts val="0"/>
              </a:spcBef>
            </a:pPr>
            <a:endParaRPr lang="en-US" sz="4800" dirty="0"/>
          </a:p>
          <a:p>
            <a:pPr algn="l">
              <a:spcBef>
                <a:spcPts val="0"/>
              </a:spcBef>
            </a:pPr>
            <a:r>
              <a:rPr lang="en-US" sz="4800" dirty="0"/>
              <a:t> </a:t>
            </a:r>
          </a:p>
          <a:p>
            <a:pPr algn="l">
              <a:spcBef>
                <a:spcPts val="0"/>
              </a:spcBef>
            </a:pPr>
            <a:r>
              <a:rPr lang="en-US" sz="4800" dirty="0"/>
              <a:t> </a:t>
            </a:r>
          </a:p>
          <a:p>
            <a:pPr algn="l">
              <a:spcBef>
                <a:spcPts val="0"/>
              </a:spcBef>
            </a:pPr>
            <a:endParaRPr lang="en-US" sz="4800" dirty="0"/>
          </a:p>
          <a:p>
            <a:pPr algn="l">
              <a:spcBef>
                <a:spcPts val="0"/>
              </a:spcBef>
            </a:pPr>
            <a:r>
              <a:rPr lang="en-US" sz="4800" dirty="0"/>
              <a:t> </a:t>
            </a:r>
          </a:p>
          <a:p>
            <a:pPr algn="l">
              <a:spcBef>
                <a:spcPts val="0"/>
              </a:spcBef>
            </a:pPr>
            <a:endParaRPr lang="en-US" sz="4800" dirty="0"/>
          </a:p>
        </p:txBody>
      </p:sp>
    </p:spTree>
    <p:extLst>
      <p:ext uri="{BB962C8B-B14F-4D97-AF65-F5344CB8AC3E}">
        <p14:creationId xmlns:p14="http://schemas.microsoft.com/office/powerpoint/2010/main" val="376537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82632" cy="6096000"/>
          </a:xfrm>
        </p:spPr>
        <p:txBody>
          <a:bodyPr>
            <a:noAutofit/>
          </a:bodyPr>
          <a:lstStyle/>
          <a:p>
            <a:r>
              <a:rPr lang="en-US" sz="4800" b="1" dirty="0"/>
              <a:t>WHAT NOW? </a:t>
            </a:r>
          </a:p>
          <a:p>
            <a:endParaRPr lang="en-US" sz="1400" dirty="0"/>
          </a:p>
          <a:p>
            <a:pPr algn="l">
              <a:tabLst>
                <a:tab pos="457200" algn="l"/>
              </a:tabLst>
            </a:pPr>
            <a:r>
              <a:rPr lang="en-US" sz="4800"/>
              <a:t>- Prayerfully </a:t>
            </a:r>
            <a:r>
              <a:rPr lang="en-US" sz="4800" dirty="0"/>
              <a:t>consider if you are ready to 	return the </a:t>
            </a:r>
            <a:r>
              <a:rPr lang="en-US" sz="4800" b="1" dirty="0"/>
              <a:t>membership questionnaire 	</a:t>
            </a:r>
            <a:r>
              <a:rPr lang="en-US" sz="4800" dirty="0"/>
              <a:t>&amp; sign the </a:t>
            </a:r>
            <a:r>
              <a:rPr lang="en-US" sz="4800" b="1" dirty="0"/>
              <a:t>“Membership Commitment”.</a:t>
            </a:r>
          </a:p>
        </p:txBody>
      </p:sp>
    </p:spTree>
    <p:extLst>
      <p:ext uri="{BB962C8B-B14F-4D97-AF65-F5344CB8AC3E}">
        <p14:creationId xmlns:p14="http://schemas.microsoft.com/office/powerpoint/2010/main" val="357298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864FB7A8-E0CB-4CE5-8828-F7AB4D73FE33}"/>
              </a:ext>
            </a:extLst>
          </p:cNvPr>
          <p:cNvSpPr txBox="1">
            <a:spLocks noChangeArrowheads="1"/>
          </p:cNvSpPr>
          <p:nvPr/>
        </p:nvSpPr>
        <p:spPr bwMode="auto">
          <a:xfrm>
            <a:off x="609600" y="300036"/>
            <a:ext cx="10956758" cy="6031937"/>
          </a:xfrm>
          <a:prstGeom prst="rect">
            <a:avLst/>
          </a:prstGeom>
          <a:solidFill>
            <a:srgbClr val="FFFFFF"/>
          </a:solidFill>
          <a:ln w="2540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buClrTx/>
              <a:buSzTx/>
              <a:buFontTx/>
              <a:buNone/>
              <a:tabLst/>
            </a:pPr>
            <a:endParaRPr kumimoji="0" lang="en-US" altLang="en-US" sz="400" b="1" i="0" u="none" strike="noStrike" cap="none" normalizeH="0" baseline="0" noProof="1">
              <a:ln>
                <a:noFill/>
              </a:ln>
              <a:solidFill>
                <a:srgbClr val="000000"/>
              </a:solidFill>
              <a:effectLst/>
              <a:latin typeface="Calibri" panose="020F0502020204030204" pitchFamily="34" charset="0"/>
            </a:endParaRPr>
          </a:p>
          <a:p>
            <a:pPr marL="117475" marR="0" lvl="0" algn="ctr" defTabSz="914400" rtl="0" eaLnBrk="0" fontAlgn="base" latinLnBrk="0" hangingPunct="0">
              <a:lnSpc>
                <a:spcPct val="100000"/>
              </a:lnSpc>
              <a:spcBef>
                <a:spcPct val="0"/>
              </a:spcBef>
              <a:buClrTx/>
              <a:buSzTx/>
              <a:buFontTx/>
              <a:buNone/>
              <a:tabLst/>
            </a:pPr>
            <a:r>
              <a:rPr kumimoji="0" lang="en-US" altLang="en-US" sz="4400" b="1" i="0" u="none" strike="noStrike" cap="none" normalizeH="0" baseline="0" noProof="1">
                <a:ln>
                  <a:noFill/>
                </a:ln>
                <a:solidFill>
                  <a:srgbClr val="000000"/>
                </a:solidFill>
                <a:effectLst/>
                <a:latin typeface="Calibri" panose="020F0502020204030204" pitchFamily="34" charset="0"/>
              </a:rPr>
              <a:t>MEMBERSHIP COMMITMENT</a:t>
            </a:r>
          </a:p>
          <a:p>
            <a:pPr marL="117475" marR="0" lvl="0" defTabSz="914400" rtl="0" eaLnBrk="0" fontAlgn="base" latinLnBrk="0" hangingPunct="0">
              <a:lnSpc>
                <a:spcPct val="100000"/>
              </a:lnSpc>
              <a:spcBef>
                <a:spcPct val="0"/>
              </a:spcBef>
              <a:buClrTx/>
              <a:buSzTx/>
              <a:buFontTx/>
              <a:buNone/>
              <a:tabLst/>
            </a:pPr>
            <a:endParaRPr kumimoji="0" lang="en-US" altLang="en-US" sz="2400" b="1" i="0" u="none" strike="noStrike" cap="none" normalizeH="0" baseline="0" noProof="1">
              <a:ln>
                <a:noFill/>
              </a:ln>
              <a:solidFill>
                <a:srgbClr val="000000"/>
              </a:solidFill>
              <a:effectLst/>
              <a:latin typeface="Calibri" panose="020F0502020204030204" pitchFamily="34" charset="0"/>
            </a:endParaRPr>
          </a:p>
          <a:p>
            <a:pPr marL="285750" marR="500063" lvl="0" defTabSz="914400" rtl="0" eaLnBrk="0" fontAlgn="base" latinLnBrk="0" hangingPunct="0">
              <a:lnSpc>
                <a:spcPct val="100000"/>
              </a:lnSpc>
              <a:spcBef>
                <a:spcPct val="0"/>
              </a:spcBef>
              <a:buClrTx/>
              <a:buSzTx/>
              <a:buFontTx/>
              <a:buNone/>
              <a:tabLst/>
            </a:pPr>
            <a:r>
              <a:rPr lang="en-US" altLang="en-US" sz="4200" b="1" noProof="1">
                <a:solidFill>
                  <a:srgbClr val="000000"/>
                </a:solidFill>
                <a:latin typeface="Calibri" panose="020F0502020204030204" pitchFamily="34" charset="0"/>
              </a:rPr>
              <a:t>In simple faith I have </a:t>
            </a:r>
            <a:r>
              <a:rPr kumimoji="0" lang="en-US" altLang="en-US" sz="4200" b="1" i="0" u="none" strike="noStrike" cap="none" normalizeH="0" baseline="0" noProof="1">
                <a:ln>
                  <a:noFill/>
                </a:ln>
                <a:solidFill>
                  <a:srgbClr val="000000"/>
                </a:solidFill>
                <a:effectLst/>
                <a:latin typeface="Calibri" panose="020F0502020204030204" pitchFamily="34" charset="0"/>
              </a:rPr>
              <a:t>received Jesus Christ as my Lord and Savior and identify with Him publicly in believers’ baptism.  It is my desire to become a member of Grace Bible Chapel, and a supporter of its biblical structure, statements, and strategy.  I commit myself to God and to the other church members for:</a:t>
            </a:r>
            <a:endParaRPr kumimoji="0" lang="en-US" altLang="en-US" sz="4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587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864FB7A8-E0CB-4CE5-8828-F7AB4D73FE33}"/>
              </a:ext>
            </a:extLst>
          </p:cNvPr>
          <p:cNvSpPr txBox="1">
            <a:spLocks noChangeArrowheads="1"/>
          </p:cNvSpPr>
          <p:nvPr/>
        </p:nvSpPr>
        <p:spPr bwMode="auto">
          <a:xfrm>
            <a:off x="641684" y="300036"/>
            <a:ext cx="10940716" cy="6197017"/>
          </a:xfrm>
          <a:prstGeom prst="rect">
            <a:avLst/>
          </a:prstGeom>
          <a:solidFill>
            <a:srgbClr val="FFFFFF"/>
          </a:solidFill>
          <a:ln w="2540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400" b="1" i="0" u="none" strike="noStrike" cap="none" normalizeH="0" baseline="0" noProof="1">
              <a:ln>
                <a:noFill/>
              </a:ln>
              <a:solidFill>
                <a:srgbClr val="000000"/>
              </a:solidFill>
              <a:effectLst/>
              <a:latin typeface="Calibri" panose="020F0502020204030204" pitchFamily="34" charset="0"/>
            </a:endParaRPr>
          </a:p>
          <a:p>
            <a:pPr marL="117475" marR="0" lvl="0" algn="ctr"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noProof="1">
                <a:ln>
                  <a:noFill/>
                </a:ln>
                <a:solidFill>
                  <a:srgbClr val="000000"/>
                </a:solidFill>
                <a:effectLst/>
                <a:latin typeface="Calibri" panose="020F0502020204030204" pitchFamily="34" charset="0"/>
              </a:rPr>
              <a:t>MEMBERSHIP COMMITMENT</a:t>
            </a:r>
          </a:p>
          <a:p>
            <a:pPr marL="117475" marR="0" lvl="0" algn="ctr"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noProof="1">
              <a:ln>
                <a:noFill/>
              </a:ln>
              <a:solidFill>
                <a:srgbClr val="000000"/>
              </a:solidFill>
              <a:effectLst/>
              <a:latin typeface="Calibri" panose="020F0502020204030204" pitchFamily="34" charset="0"/>
            </a:endParaRPr>
          </a:p>
          <a:p>
            <a:pPr marL="688975" marR="0" lvl="0" indent="-571500"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4000" b="1" i="0" u="none" strike="noStrike" cap="none" normalizeH="0" baseline="0" noProof="1">
                <a:ln>
                  <a:noFill/>
                </a:ln>
                <a:solidFill>
                  <a:srgbClr val="000000"/>
                </a:solidFill>
                <a:effectLst/>
                <a:latin typeface="Calibri" panose="020F0502020204030204" pitchFamily="34" charset="0"/>
              </a:rPr>
              <a:t>Regular Church attendance </a:t>
            </a:r>
            <a:r>
              <a:rPr kumimoji="0" lang="en-US" altLang="en-US" sz="4000" i="0" u="none" strike="noStrike" cap="none" normalizeH="0" baseline="0" noProof="1">
                <a:ln>
                  <a:noFill/>
                </a:ln>
                <a:solidFill>
                  <a:srgbClr val="000000"/>
                </a:solidFill>
                <a:effectLst/>
                <a:latin typeface="Calibri" panose="020F0502020204030204" pitchFamily="34" charset="0"/>
              </a:rPr>
              <a:t>(</a:t>
            </a:r>
            <a:r>
              <a:rPr kumimoji="0" lang="en-US" altLang="en-US" sz="4000" b="1" i="0" u="none" strike="noStrike" cap="none" normalizeH="0" baseline="0" noProof="1">
                <a:ln>
                  <a:noFill/>
                </a:ln>
                <a:solidFill>
                  <a:srgbClr val="FF0000"/>
                </a:solidFill>
                <a:effectLst/>
                <a:latin typeface="Calibri" panose="020F0502020204030204" pitchFamily="34" charset="0"/>
              </a:rPr>
              <a:t>Psalm 122:1</a:t>
            </a:r>
            <a:r>
              <a:rPr kumimoji="0" lang="en-US" altLang="en-US" sz="4000" i="0" u="none" strike="noStrike" cap="none" normalizeH="0" baseline="0" noProof="1">
                <a:ln>
                  <a:noFill/>
                </a:ln>
                <a:solidFill>
                  <a:srgbClr val="000000"/>
                </a:solidFill>
                <a:effectLst/>
                <a:latin typeface="Calibri" panose="020F0502020204030204" pitchFamily="34" charset="0"/>
              </a:rPr>
              <a:t>)</a:t>
            </a:r>
          </a:p>
          <a:p>
            <a:pPr marL="117475" marR="0" lvl="0" defTabSz="914400" rtl="0" eaLnBrk="0" fontAlgn="base" latinLnBrk="0" hangingPunct="0">
              <a:lnSpc>
                <a:spcPct val="100000"/>
              </a:lnSpc>
              <a:spcBef>
                <a:spcPct val="0"/>
              </a:spcBef>
              <a:spcAft>
                <a:spcPct val="0"/>
              </a:spcAft>
              <a:buClrTx/>
              <a:buSzTx/>
              <a:tabLst/>
            </a:pPr>
            <a:endParaRPr kumimoji="0" lang="en-US" altLang="en-US" sz="1600" i="0" u="none" strike="noStrike" cap="none" normalizeH="0" baseline="0" noProof="1">
              <a:ln>
                <a:noFill/>
              </a:ln>
              <a:solidFill>
                <a:srgbClr val="000000"/>
              </a:solidFill>
              <a:effectLst/>
              <a:latin typeface="Calibri" panose="020F0502020204030204" pitchFamily="34" charset="0"/>
            </a:endParaRPr>
          </a:p>
          <a:p>
            <a:pPr marL="688975" marR="0" lvl="0" indent="-571500"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4000" b="1" i="0" u="none" strike="noStrike" cap="none" normalizeH="0" baseline="0" noProof="1">
                <a:ln>
                  <a:noFill/>
                </a:ln>
                <a:solidFill>
                  <a:srgbClr val="000000"/>
                </a:solidFill>
                <a:effectLst/>
                <a:latin typeface="Calibri" panose="020F0502020204030204" pitchFamily="34" charset="0"/>
              </a:rPr>
              <a:t>Regular participation in the Lord's Supper.        	      	</a:t>
            </a:r>
            <a:r>
              <a:rPr kumimoji="0" lang="en-US" altLang="en-US" sz="4000" i="0" u="none" strike="noStrike" cap="none" normalizeH="0" baseline="0" noProof="1">
                <a:ln>
                  <a:noFill/>
                </a:ln>
                <a:solidFill>
                  <a:srgbClr val="000000"/>
                </a:solidFill>
                <a:effectLst/>
                <a:latin typeface="Calibri" panose="020F0502020204030204" pitchFamily="34" charset="0"/>
              </a:rPr>
              <a:t>(</a:t>
            </a:r>
            <a:r>
              <a:rPr kumimoji="0" lang="en-US" altLang="en-US" sz="4000" b="1" i="0" u="none" strike="noStrike" cap="none" normalizeH="0" baseline="0" noProof="1">
                <a:ln>
                  <a:noFill/>
                </a:ln>
                <a:solidFill>
                  <a:srgbClr val="FF0000"/>
                </a:solidFill>
                <a:effectLst/>
                <a:latin typeface="Calibri" panose="020F0502020204030204" pitchFamily="34" charset="0"/>
              </a:rPr>
              <a:t>I Corinthians 11:28</a:t>
            </a:r>
            <a:r>
              <a:rPr kumimoji="0" lang="en-US" altLang="en-US" sz="4000" i="0" u="none" strike="noStrike" cap="none" normalizeH="0" baseline="0" noProof="1">
                <a:ln>
                  <a:noFill/>
                </a:ln>
                <a:solidFill>
                  <a:srgbClr val="000000"/>
                </a:solidFill>
                <a:effectLst/>
                <a:latin typeface="Calibri" panose="020F0502020204030204" pitchFamily="34" charset="0"/>
              </a:rPr>
              <a:t>)</a:t>
            </a:r>
          </a:p>
          <a:p>
            <a:pPr marL="117475" marR="0" lvl="0" defTabSz="914400" rtl="0" eaLnBrk="0" fontAlgn="base" latinLnBrk="0" hangingPunct="0">
              <a:lnSpc>
                <a:spcPct val="100000"/>
              </a:lnSpc>
              <a:spcBef>
                <a:spcPct val="0"/>
              </a:spcBef>
              <a:spcAft>
                <a:spcPct val="0"/>
              </a:spcAft>
              <a:buClrTx/>
              <a:buSzTx/>
              <a:tabLst/>
            </a:pPr>
            <a:endParaRPr kumimoji="0" lang="en-US" altLang="en-US" sz="1600" i="0" u="none" strike="noStrike" cap="none" normalizeH="0" baseline="0" noProof="1">
              <a:ln>
                <a:noFill/>
              </a:ln>
              <a:solidFill>
                <a:srgbClr val="000000"/>
              </a:solidFill>
              <a:effectLst/>
              <a:latin typeface="Calibri" panose="020F0502020204030204" pitchFamily="34" charset="0"/>
            </a:endParaRPr>
          </a:p>
          <a:p>
            <a:pPr marL="688975" marR="0" lvl="0" indent="-571500"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4000" b="1" i="0" u="none" strike="noStrike" cap="none" normalizeH="0" baseline="0" dirty="0">
                <a:ln>
                  <a:noFill/>
                </a:ln>
                <a:solidFill>
                  <a:srgbClr val="000000"/>
                </a:solidFill>
                <a:effectLst/>
                <a:latin typeface="Calibri" panose="020F0502020204030204" pitchFamily="34" charset="0"/>
              </a:rPr>
              <a:t>Continued growth together in ministry &amp; 	missions</a:t>
            </a:r>
            <a:r>
              <a:rPr kumimoji="0" lang="en-US" altLang="en-US" sz="4000" b="1" i="0" u="none" strike="noStrike" cap="none" normalizeH="0" baseline="0" noProof="1">
                <a:ln>
                  <a:noFill/>
                </a:ln>
                <a:solidFill>
                  <a:srgbClr val="000000"/>
                </a:solidFill>
                <a:effectLst/>
                <a:latin typeface="Calibri" panose="020F0502020204030204" pitchFamily="34" charset="0"/>
              </a:rPr>
              <a:t>.    </a:t>
            </a:r>
            <a:r>
              <a:rPr kumimoji="0" lang="en-US" altLang="en-US" sz="4000" i="0" u="none" strike="noStrike" cap="none" normalizeH="0" baseline="0" noProof="1">
                <a:ln>
                  <a:noFill/>
                </a:ln>
                <a:solidFill>
                  <a:srgbClr val="000000"/>
                </a:solidFill>
                <a:effectLst/>
                <a:latin typeface="Calibri" panose="020F0502020204030204" pitchFamily="34" charset="0"/>
              </a:rPr>
              <a:t>(</a:t>
            </a:r>
            <a:r>
              <a:rPr kumimoji="0" lang="en-US" altLang="en-US" sz="4000" b="1" i="0" u="none" strike="noStrike" cap="none" normalizeH="0" baseline="0" noProof="1">
                <a:ln>
                  <a:noFill/>
                </a:ln>
                <a:solidFill>
                  <a:srgbClr val="FF0000"/>
                </a:solidFill>
                <a:effectLst/>
                <a:latin typeface="Calibri" panose="020F0502020204030204" pitchFamily="34" charset="0"/>
              </a:rPr>
              <a:t>Colossians 2:6,7</a:t>
            </a:r>
            <a:r>
              <a:rPr kumimoji="0" lang="en-US" altLang="en-US" sz="4000" i="0" u="none" strike="noStrike" cap="none" normalizeH="0" baseline="0" noProof="1">
                <a:ln>
                  <a:noFill/>
                </a:ln>
                <a:solidFill>
                  <a:srgbClr val="000000"/>
                </a:solidFill>
                <a:effectLst/>
                <a:latin typeface="Calibri" panose="020F0502020204030204" pitchFamily="34" charset="0"/>
              </a:rPr>
              <a:t>)</a:t>
            </a:r>
            <a:endParaRPr lang="en-US" altLang="en-US" sz="4000" noProof="1">
              <a:solidFill>
                <a:srgbClr val="000000"/>
              </a:solidFill>
              <a:latin typeface="Calibri" panose="020F0502020204030204" pitchFamily="34" charset="0"/>
            </a:endParaRPr>
          </a:p>
          <a:p>
            <a:pPr marL="688975" marR="0" lvl="0" indent="-571500" defTabSz="914400" rtl="0" eaLnBrk="0" fontAlgn="base" latinLnBrk="0" hangingPunct="0">
              <a:lnSpc>
                <a:spcPct val="100000"/>
              </a:lnSpc>
              <a:spcBef>
                <a:spcPct val="0"/>
              </a:spcBef>
              <a:spcAft>
                <a:spcPct val="0"/>
              </a:spcAft>
              <a:buClrTx/>
              <a:buSzTx/>
              <a:buFont typeface="Wingdings" panose="05000000000000000000" pitchFamily="2" charset="2"/>
              <a:buChar char="v"/>
              <a:tabLst/>
            </a:pPr>
            <a:endParaRPr kumimoji="0" lang="en-US" altLang="en-US" sz="4000" b="0" i="0" u="none" strike="noStrike" cap="none" normalizeH="0" baseline="0" noProof="1">
              <a:ln>
                <a:noFill/>
              </a:ln>
              <a:solidFill>
                <a:srgbClr val="000000"/>
              </a:solidFill>
              <a:effectLst/>
              <a:latin typeface="Calibri" panose="020F0502020204030204" pitchFamily="34" charset="0"/>
            </a:endParaRPr>
          </a:p>
          <a:p>
            <a:pPr marL="117475" marR="0" lvl="0" defTabSz="914400" rtl="0" eaLnBrk="0" fontAlgn="base" latinLnBrk="0" hangingPunct="0">
              <a:lnSpc>
                <a:spcPct val="100000"/>
              </a:lnSpc>
              <a:spcBef>
                <a:spcPct val="0"/>
              </a:spcBef>
              <a:spcAft>
                <a:spcPct val="0"/>
              </a:spcAft>
              <a:buClrTx/>
              <a:buSzTx/>
              <a:tabLst/>
            </a:pPr>
            <a:r>
              <a:rPr lang="en-US" altLang="en-US" sz="4000" noProof="1">
                <a:solidFill>
                  <a:srgbClr val="000000"/>
                </a:solidFill>
                <a:latin typeface="Calibri" panose="020F0502020204030204" pitchFamily="34" charset="0"/>
              </a:rPr>
              <a:t> </a:t>
            </a:r>
            <a:r>
              <a:rPr kumimoji="0" lang="en-US" altLang="en-US" sz="4000" b="0" i="0" u="none" strike="noStrike" cap="none" normalizeH="0" baseline="0" noProof="1">
                <a:ln>
                  <a:noFill/>
                </a:ln>
                <a:solidFill>
                  <a:srgbClr val="000000"/>
                </a:solidFill>
                <a:effectLst/>
                <a:latin typeface="Calibri" panose="020F0502020204030204" pitchFamily="34" charset="0"/>
              </a:rPr>
              <a:t>Signed ___________________   Date _________</a:t>
            </a:r>
          </a:p>
        </p:txBody>
      </p:sp>
    </p:spTree>
    <p:extLst>
      <p:ext uri="{BB962C8B-B14F-4D97-AF65-F5344CB8AC3E}">
        <p14:creationId xmlns:p14="http://schemas.microsoft.com/office/powerpoint/2010/main" val="82462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 calcmode="lin" valueType="num">
                                      <p:cBhvr additive="base">
                                        <p:cTn id="1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9935" y="381000"/>
            <a:ext cx="10992465" cy="6096000"/>
          </a:xfrm>
        </p:spPr>
        <p:txBody>
          <a:bodyPr>
            <a:noAutofit/>
          </a:bodyPr>
          <a:lstStyle/>
          <a:p>
            <a:r>
              <a:rPr lang="en-US" sz="4000" b="1" dirty="0"/>
              <a:t>Session Four - Our Strategy</a:t>
            </a:r>
          </a:p>
          <a:p>
            <a:r>
              <a:rPr lang="en-US" sz="1000" dirty="0"/>
              <a:t> </a:t>
            </a:r>
          </a:p>
          <a:p>
            <a:pPr>
              <a:spcBef>
                <a:spcPts val="0"/>
              </a:spcBef>
            </a:pPr>
            <a:r>
              <a:rPr lang="en-US" sz="3200" i="1" dirty="0"/>
              <a:t>“Do not be afraid; but speak and do not keep silent;</a:t>
            </a:r>
            <a:endParaRPr lang="en-US" sz="3200" dirty="0"/>
          </a:p>
          <a:p>
            <a:pPr>
              <a:spcBef>
                <a:spcPts val="0"/>
              </a:spcBef>
            </a:pPr>
            <a:r>
              <a:rPr lang="en-US" sz="3200" i="1" dirty="0"/>
              <a:t>for I am with you, and no one will attack you to hurt you; for I have </a:t>
            </a:r>
            <a:r>
              <a:rPr lang="en-US" sz="3200" b="1" i="1" dirty="0"/>
              <a:t>many people</a:t>
            </a:r>
            <a:r>
              <a:rPr lang="en-US" sz="3200" i="1" dirty="0"/>
              <a:t> in this city.” </a:t>
            </a:r>
            <a:r>
              <a:rPr lang="en-US" sz="3200" dirty="0"/>
              <a:t>   </a:t>
            </a:r>
            <a:r>
              <a:rPr lang="en-US" sz="3200" b="1" dirty="0">
                <a:solidFill>
                  <a:srgbClr val="FF0000"/>
                </a:solidFill>
              </a:rPr>
              <a:t>Acts 18:9,10</a:t>
            </a:r>
          </a:p>
          <a:p>
            <a:pPr>
              <a:spcBef>
                <a:spcPts val="0"/>
              </a:spcBef>
            </a:pPr>
            <a:r>
              <a:rPr lang="en-US" sz="2800" dirty="0"/>
              <a:t> </a:t>
            </a:r>
          </a:p>
          <a:p>
            <a:pPr>
              <a:spcBef>
                <a:spcPts val="0"/>
              </a:spcBef>
            </a:pPr>
            <a:r>
              <a:rPr lang="en-US" sz="3200" i="1" dirty="0"/>
              <a:t>“You did not choose Me, but I chose you and appointed you that you should go and</a:t>
            </a:r>
            <a:r>
              <a:rPr lang="en-US" sz="3200" b="1" i="1" dirty="0"/>
              <a:t> bear fruit</a:t>
            </a:r>
            <a:r>
              <a:rPr lang="en-US" sz="3200" i="1" dirty="0"/>
              <a:t>, and that</a:t>
            </a:r>
            <a:r>
              <a:rPr lang="en-US" sz="3200" b="1" i="1" dirty="0"/>
              <a:t> your fruit should remain</a:t>
            </a:r>
            <a:r>
              <a:rPr lang="en-US" sz="3200" i="1" dirty="0"/>
              <a:t>.” </a:t>
            </a:r>
            <a:r>
              <a:rPr lang="en-US" sz="3200" dirty="0"/>
              <a:t>  </a:t>
            </a:r>
            <a:r>
              <a:rPr lang="en-US" sz="3200" b="1" dirty="0">
                <a:solidFill>
                  <a:srgbClr val="FF0000"/>
                </a:solidFill>
              </a:rPr>
              <a:t>John 15:16</a:t>
            </a:r>
          </a:p>
          <a:p>
            <a:pPr algn="l">
              <a:spcBef>
                <a:spcPts val="0"/>
              </a:spcBef>
            </a:pPr>
            <a:r>
              <a:rPr lang="en-US" sz="3200" dirty="0"/>
              <a:t> </a:t>
            </a:r>
            <a:endParaRPr lang="en-US" sz="2800" dirty="0"/>
          </a:p>
          <a:p>
            <a:pPr algn="l">
              <a:spcBef>
                <a:spcPts val="0"/>
              </a:spcBef>
            </a:pPr>
            <a:r>
              <a:rPr lang="en-US" sz="3200" dirty="0"/>
              <a:t>If we are committed to glorifying the Father individually and as a church, then we will want to follow the </a:t>
            </a:r>
            <a:r>
              <a:rPr lang="en-US" sz="3200" b="1" dirty="0"/>
              <a:t>qualities of the early church</a:t>
            </a:r>
            <a:r>
              <a:rPr lang="en-US" sz="3200" dirty="0"/>
              <a:t> found in the Bible.  With God’s help and our faithfulness, fruit will be produced in God’s timing.</a:t>
            </a:r>
          </a:p>
          <a:p>
            <a:pPr>
              <a:spcBef>
                <a:spcPts val="0"/>
              </a:spcBef>
            </a:pPr>
            <a:r>
              <a:rPr lang="en-US" dirty="0"/>
              <a:t> </a:t>
            </a:r>
          </a:p>
        </p:txBody>
      </p:sp>
    </p:spTree>
    <p:extLst>
      <p:ext uri="{BB962C8B-B14F-4D97-AF65-F5344CB8AC3E}">
        <p14:creationId xmlns:p14="http://schemas.microsoft.com/office/powerpoint/2010/main" val="329879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82632" cy="6096000"/>
          </a:xfrm>
        </p:spPr>
        <p:txBody>
          <a:bodyPr>
            <a:noAutofit/>
          </a:bodyPr>
          <a:lstStyle/>
          <a:p>
            <a:r>
              <a:rPr lang="en-US" sz="4800" b="1" dirty="0"/>
              <a:t>WHAT NOW?</a:t>
            </a:r>
            <a:r>
              <a:rPr lang="en-US" sz="1600" b="1" dirty="0"/>
              <a:t> </a:t>
            </a:r>
            <a:endParaRPr lang="en-US" sz="1600" dirty="0"/>
          </a:p>
          <a:p>
            <a:pPr algn="l"/>
            <a:r>
              <a:rPr lang="en-US" sz="4800" spc="-150" dirty="0"/>
              <a:t>- </a:t>
            </a:r>
            <a:r>
              <a:rPr lang="en-US" sz="4800" b="1" spc="-150" dirty="0">
                <a:solidFill>
                  <a:srgbClr val="FF0000"/>
                </a:solidFill>
              </a:rPr>
              <a:t>March 4</a:t>
            </a:r>
            <a:r>
              <a:rPr lang="en-US" sz="4800" spc="-150" dirty="0"/>
              <a:t> (M),</a:t>
            </a:r>
            <a:r>
              <a:rPr lang="en-US" sz="4800" b="1" spc="-150" dirty="0">
                <a:solidFill>
                  <a:srgbClr val="FF0000"/>
                </a:solidFill>
              </a:rPr>
              <a:t> 6 </a:t>
            </a:r>
            <a:r>
              <a:rPr lang="en-US" sz="4800" spc="-150" dirty="0"/>
              <a:t>(W) or </a:t>
            </a:r>
            <a:r>
              <a:rPr lang="en-US" sz="4800" b="1" spc="-150" dirty="0">
                <a:solidFill>
                  <a:srgbClr val="FF0000"/>
                </a:solidFill>
              </a:rPr>
              <a:t>9</a:t>
            </a:r>
            <a:r>
              <a:rPr lang="en-US" sz="4800" spc="-150" dirty="0"/>
              <a:t> (Sa) - Meet w/ Pastor 	&amp; Deacons to share salvation testimonies </a:t>
            </a:r>
            <a:r>
              <a:rPr lang="en-US" sz="4800" dirty="0"/>
              <a:t>	and ask and answer any questions.</a:t>
            </a:r>
          </a:p>
          <a:p>
            <a:pPr algn="l"/>
            <a:r>
              <a:rPr lang="en-US" sz="4800" spc="-300" dirty="0"/>
              <a:t>- </a:t>
            </a:r>
            <a:r>
              <a:rPr lang="en-US" sz="4800" b="1" spc="-300" dirty="0">
                <a:solidFill>
                  <a:srgbClr val="FF0000"/>
                </a:solidFill>
              </a:rPr>
              <a:t>10 </a:t>
            </a:r>
            <a:r>
              <a:rPr lang="en-US" sz="4800" spc="-300" dirty="0"/>
              <a:t>(Su) - </a:t>
            </a:r>
            <a:r>
              <a:rPr lang="en-US" sz="4800" b="1" spc="-300" dirty="0"/>
              <a:t>Baptisms</a:t>
            </a:r>
            <a:r>
              <a:rPr lang="en-US" sz="4800" spc="-300" dirty="0"/>
              <a:t> at the </a:t>
            </a:r>
            <a:r>
              <a:rPr lang="en-US" sz="4800" b="1" i="1" spc="-300" dirty="0"/>
              <a:t>end</a:t>
            </a:r>
            <a:r>
              <a:rPr lang="en-US" sz="4800" spc="-300" dirty="0"/>
              <a:t> of the 10:30 Service.</a:t>
            </a:r>
          </a:p>
          <a:p>
            <a:pPr algn="l"/>
            <a:r>
              <a:rPr lang="en-US" sz="4800" spc="-300" dirty="0"/>
              <a:t>- </a:t>
            </a:r>
            <a:r>
              <a:rPr lang="en-US" sz="4800" b="1" spc="-300" dirty="0">
                <a:solidFill>
                  <a:srgbClr val="FF0000"/>
                </a:solidFill>
              </a:rPr>
              <a:t>17 </a:t>
            </a:r>
            <a:r>
              <a:rPr lang="en-US" sz="4800" spc="-300" dirty="0"/>
              <a:t>(Su) - </a:t>
            </a:r>
            <a:r>
              <a:rPr lang="en-US" sz="4800" b="1" spc="-300" dirty="0"/>
              <a:t>Salvation Testimonies </a:t>
            </a:r>
            <a:r>
              <a:rPr lang="en-US" sz="4800" spc="-300" dirty="0"/>
              <a:t>&amp; </a:t>
            </a:r>
            <a:r>
              <a:rPr lang="en-US" sz="4800" b="1" spc="-300" dirty="0"/>
              <a:t>Membership 	</a:t>
            </a:r>
            <a:r>
              <a:rPr lang="en-US" sz="4800" b="1" spc="-150" dirty="0"/>
              <a:t>Requests</a:t>
            </a:r>
            <a:r>
              <a:rPr lang="en-US" sz="4800" spc="-150" dirty="0"/>
              <a:t> to the Congregation </a:t>
            </a:r>
            <a:r>
              <a:rPr lang="en-US" sz="4800" b="1" i="1" spc="-150" dirty="0"/>
              <a:t>during</a:t>
            </a:r>
            <a:r>
              <a:rPr lang="en-US" sz="4800" spc="-150" dirty="0"/>
              <a:t> the 	10:30 AM Service.</a:t>
            </a:r>
            <a:endParaRPr lang="en-US" sz="4800" dirty="0"/>
          </a:p>
        </p:txBody>
      </p:sp>
    </p:spTree>
    <p:extLst>
      <p:ext uri="{BB962C8B-B14F-4D97-AF65-F5344CB8AC3E}">
        <p14:creationId xmlns:p14="http://schemas.microsoft.com/office/powerpoint/2010/main" val="206690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9768" y="381000"/>
            <a:ext cx="10992464" cy="6096000"/>
          </a:xfrm>
        </p:spPr>
        <p:txBody>
          <a:bodyPr>
            <a:noAutofit/>
          </a:bodyPr>
          <a:lstStyle/>
          <a:p>
            <a:pPr algn="l">
              <a:tabLst>
                <a:tab pos="457200" algn="l"/>
              </a:tabLst>
            </a:pPr>
            <a:r>
              <a:rPr lang="en-US" sz="4400" dirty="0"/>
              <a:t>- </a:t>
            </a:r>
            <a:r>
              <a:rPr lang="en-US" sz="4400" b="1" dirty="0"/>
              <a:t>The congregation </a:t>
            </a:r>
            <a:r>
              <a:rPr lang="en-US" sz="4400" dirty="0"/>
              <a:t>will respond to your 			</a:t>
            </a:r>
            <a:r>
              <a:rPr lang="en-US" sz="4400" spc="-150" dirty="0"/>
              <a:t>testimony and the Deacons’ recommendation </a:t>
            </a:r>
            <a:r>
              <a:rPr lang="en-US" sz="4400" dirty="0"/>
              <a:t>	</a:t>
            </a:r>
            <a:r>
              <a:rPr lang="en-US" sz="4400" b="1" dirty="0"/>
              <a:t>by voting.</a:t>
            </a:r>
          </a:p>
          <a:p>
            <a:pPr algn="l">
              <a:tabLst>
                <a:tab pos="457200" algn="l"/>
              </a:tabLst>
            </a:pPr>
            <a:r>
              <a:rPr lang="en-US" sz="4400" dirty="0"/>
              <a:t>- We will enjoy </a:t>
            </a:r>
            <a:r>
              <a:rPr lang="en-US" sz="4400" b="1" dirty="0"/>
              <a:t>singing</a:t>
            </a:r>
            <a:r>
              <a:rPr lang="en-US" sz="4400" dirty="0"/>
              <a:t> your </a:t>
            </a:r>
            <a:r>
              <a:rPr lang="en-US" sz="4400" b="1" dirty="0">
                <a:solidFill>
                  <a:srgbClr val="FF0000"/>
                </a:solidFill>
              </a:rPr>
              <a:t>Favorite Hymns</a:t>
            </a:r>
            <a:r>
              <a:rPr lang="en-US" sz="4400" dirty="0"/>
              <a:t>.</a:t>
            </a:r>
          </a:p>
          <a:p>
            <a:pPr algn="l">
              <a:tabLst>
                <a:tab pos="457200" algn="l"/>
              </a:tabLst>
            </a:pPr>
            <a:r>
              <a:rPr lang="en-US" sz="4400" dirty="0"/>
              <a:t>- Continue taking “</a:t>
            </a:r>
            <a:r>
              <a:rPr lang="en-US" sz="4400" b="1" dirty="0"/>
              <a:t>Steps of Faith</a:t>
            </a:r>
            <a:r>
              <a:rPr lang="en-US" sz="4400" dirty="0"/>
              <a:t>”.</a:t>
            </a:r>
          </a:p>
          <a:p>
            <a:pPr marL="342900" indent="-342900" algn="l">
              <a:buFontTx/>
              <a:buChar char="-"/>
              <a:tabLst>
                <a:tab pos="457200" algn="l"/>
              </a:tabLst>
            </a:pPr>
            <a:endParaRPr lang="en-US" sz="2000" dirty="0"/>
          </a:p>
          <a:p>
            <a:pPr algn="l">
              <a:spcBef>
                <a:spcPts val="0"/>
              </a:spcBef>
            </a:pPr>
            <a:endParaRPr lang="en-US" sz="4000" dirty="0"/>
          </a:p>
          <a:p>
            <a:pPr algn="l">
              <a:spcBef>
                <a:spcPts val="0"/>
              </a:spcBef>
            </a:pPr>
            <a:r>
              <a:rPr lang="en-US" sz="4000" dirty="0"/>
              <a:t> </a:t>
            </a:r>
          </a:p>
          <a:p>
            <a:pPr algn="l">
              <a:spcBef>
                <a:spcPts val="0"/>
              </a:spcBef>
            </a:pPr>
            <a:r>
              <a:rPr lang="en-US" sz="4000" dirty="0"/>
              <a:t> </a:t>
            </a:r>
          </a:p>
          <a:p>
            <a:pPr algn="l">
              <a:spcBef>
                <a:spcPts val="0"/>
              </a:spcBef>
            </a:pPr>
            <a:endParaRPr lang="en-US" sz="4000" dirty="0"/>
          </a:p>
          <a:p>
            <a:pPr algn="l">
              <a:spcBef>
                <a:spcPts val="0"/>
              </a:spcBef>
            </a:pPr>
            <a:r>
              <a:rPr lang="en-US" sz="4000" dirty="0"/>
              <a:t> </a:t>
            </a:r>
          </a:p>
          <a:p>
            <a:pPr algn="l">
              <a:spcBef>
                <a:spcPts val="0"/>
              </a:spcBef>
            </a:pPr>
            <a:endParaRPr lang="en-US" sz="4000" dirty="0"/>
          </a:p>
        </p:txBody>
      </p:sp>
      <p:grpSp>
        <p:nvGrpSpPr>
          <p:cNvPr id="4" name="Group 32">
            <a:extLst>
              <a:ext uri="{FF2B5EF4-FFF2-40B4-BE49-F238E27FC236}">
                <a16:creationId xmlns:a16="http://schemas.microsoft.com/office/drawing/2014/main" id="{74A06754-BFFE-4AD4-A315-F288BCF12C33}"/>
              </a:ext>
            </a:extLst>
          </p:cNvPr>
          <p:cNvGrpSpPr>
            <a:grpSpLocks/>
          </p:cNvGrpSpPr>
          <p:nvPr/>
        </p:nvGrpSpPr>
        <p:grpSpPr bwMode="auto">
          <a:xfrm>
            <a:off x="3178102" y="3635543"/>
            <a:ext cx="5835796" cy="1760057"/>
            <a:chOff x="18385972" y="20316825"/>
            <a:chExt cx="3738483" cy="1146163"/>
          </a:xfrm>
        </p:grpSpPr>
        <p:grpSp>
          <p:nvGrpSpPr>
            <p:cNvPr id="5" name="Group 33">
              <a:extLst>
                <a:ext uri="{FF2B5EF4-FFF2-40B4-BE49-F238E27FC236}">
                  <a16:creationId xmlns:a16="http://schemas.microsoft.com/office/drawing/2014/main" id="{61260399-26C0-49EC-8B9B-493CAC01B216}"/>
                </a:ext>
              </a:extLst>
            </p:cNvPr>
            <p:cNvGrpSpPr>
              <a:grpSpLocks/>
            </p:cNvGrpSpPr>
            <p:nvPr/>
          </p:nvGrpSpPr>
          <p:grpSpPr bwMode="auto">
            <a:xfrm>
              <a:off x="20271922" y="20831175"/>
              <a:ext cx="1200071" cy="631813"/>
              <a:chOff x="20271922" y="20831175"/>
              <a:chExt cx="1200071" cy="631813"/>
            </a:xfrm>
          </p:grpSpPr>
          <p:graphicFrame>
            <p:nvGraphicFramePr>
              <p:cNvPr id="18" name="Object 17">
                <a:extLst>
                  <a:ext uri="{FF2B5EF4-FFF2-40B4-BE49-F238E27FC236}">
                    <a16:creationId xmlns:a16="http://schemas.microsoft.com/office/drawing/2014/main" id="{E7ABB23D-2716-480D-A061-35FACD04389C}"/>
                  </a:ext>
                </a:extLst>
              </p:cNvPr>
              <p:cNvGraphicFramePr>
                <a:graphicFrameLocks noChangeAspect="1"/>
              </p:cNvGraphicFramePr>
              <p:nvPr/>
            </p:nvGraphicFramePr>
            <p:xfrm>
              <a:off x="20271922" y="20831175"/>
              <a:ext cx="1200071" cy="631813"/>
            </p:xfrm>
            <a:graphic>
              <a:graphicData uri="http://schemas.openxmlformats.org/presentationml/2006/ole">
                <mc:AlternateContent xmlns:mc="http://schemas.openxmlformats.org/markup-compatibility/2006">
                  <mc:Choice xmlns:v="urn:schemas-microsoft-com:vml" Requires="v">
                    <p:oleObj name="Bitmap Image" r:id="rId2" imgW="1343212" imgH="657317" progId="Paint.Picture">
                      <p:embed/>
                    </p:oleObj>
                  </mc:Choice>
                  <mc:Fallback>
                    <p:oleObj name="Bitmap Image" r:id="rId2" imgW="1343212" imgH="657317" progId="Paint.Picture">
                      <p:embed/>
                      <p:pic>
                        <p:nvPicPr>
                          <p:cNvPr id="18" name="Object 17">
                            <a:extLst>
                              <a:ext uri="{FF2B5EF4-FFF2-40B4-BE49-F238E27FC236}">
                                <a16:creationId xmlns:a16="http://schemas.microsoft.com/office/drawing/2014/main" id="{E7ABB23D-2716-480D-A061-35FACD0438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1922"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9" name="Text Box 35">
                <a:extLst>
                  <a:ext uri="{FF2B5EF4-FFF2-40B4-BE49-F238E27FC236}">
                    <a16:creationId xmlns:a16="http://schemas.microsoft.com/office/drawing/2014/main" id="{F826E39F-274B-462F-8252-889CEB3B8287}"/>
                  </a:ext>
                </a:extLst>
              </p:cNvPr>
              <p:cNvSpPr txBox="1">
                <a:spLocks noChangeArrowheads="1"/>
              </p:cNvSpPr>
              <p:nvPr/>
            </p:nvSpPr>
            <p:spPr bwMode="auto">
              <a:xfrm>
                <a:off x="20510123"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dirty="0">
                    <a:latin typeface="Times New Roman" panose="02020603050405020304" pitchFamily="18" charset="0"/>
                    <a:cs typeface="Times New Roman" panose="02020603050405020304" pitchFamily="18" charset="0"/>
                  </a:rPr>
                  <a:t>Ministry</a:t>
                </a:r>
              </a:p>
            </p:txBody>
          </p:sp>
        </p:grpSp>
        <p:grpSp>
          <p:nvGrpSpPr>
            <p:cNvPr id="6" name="Group 36">
              <a:extLst>
                <a:ext uri="{FF2B5EF4-FFF2-40B4-BE49-F238E27FC236}">
                  <a16:creationId xmlns:a16="http://schemas.microsoft.com/office/drawing/2014/main" id="{0F74A074-86F8-482E-8706-1D01FA3573E7}"/>
                </a:ext>
              </a:extLst>
            </p:cNvPr>
            <p:cNvGrpSpPr>
              <a:grpSpLocks/>
            </p:cNvGrpSpPr>
            <p:nvPr/>
          </p:nvGrpSpPr>
          <p:grpSpPr bwMode="auto">
            <a:xfrm>
              <a:off x="19024147" y="20831175"/>
              <a:ext cx="1200071" cy="631813"/>
              <a:chOff x="19024147" y="20831175"/>
              <a:chExt cx="1200071" cy="631813"/>
            </a:xfrm>
          </p:grpSpPr>
          <p:graphicFrame>
            <p:nvGraphicFramePr>
              <p:cNvPr id="16" name="Object 15">
                <a:extLst>
                  <a:ext uri="{FF2B5EF4-FFF2-40B4-BE49-F238E27FC236}">
                    <a16:creationId xmlns:a16="http://schemas.microsoft.com/office/drawing/2014/main" id="{05383461-27CF-4ED7-8F1A-F0088C2C843E}"/>
                  </a:ext>
                </a:extLst>
              </p:cNvPr>
              <p:cNvGraphicFramePr>
                <a:graphicFrameLocks noChangeAspect="1"/>
              </p:cNvGraphicFramePr>
              <p:nvPr/>
            </p:nvGraphicFramePr>
            <p:xfrm>
              <a:off x="19024147" y="20831175"/>
              <a:ext cx="1200071" cy="631813"/>
            </p:xfrm>
            <a:graphic>
              <a:graphicData uri="http://schemas.openxmlformats.org/presentationml/2006/ole">
                <mc:AlternateContent xmlns:mc="http://schemas.openxmlformats.org/markup-compatibility/2006">
                  <mc:Choice xmlns:v="urn:schemas-microsoft-com:vml" Requires="v">
                    <p:oleObj name="Bitmap Image" r:id="rId4" imgW="1343212" imgH="657317" progId="Paint.Picture">
                      <p:embed/>
                    </p:oleObj>
                  </mc:Choice>
                  <mc:Fallback>
                    <p:oleObj name="Bitmap Image" r:id="rId4" imgW="1343212" imgH="657317" progId="Paint.Picture">
                      <p:embed/>
                      <p:pic>
                        <p:nvPicPr>
                          <p:cNvPr id="16" name="Object 15">
                            <a:extLst>
                              <a:ext uri="{FF2B5EF4-FFF2-40B4-BE49-F238E27FC236}">
                                <a16:creationId xmlns:a16="http://schemas.microsoft.com/office/drawing/2014/main" id="{05383461-27CF-4ED7-8F1A-F0088C2C8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24147"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7" name="Text Box 38">
                <a:extLst>
                  <a:ext uri="{FF2B5EF4-FFF2-40B4-BE49-F238E27FC236}">
                    <a16:creationId xmlns:a16="http://schemas.microsoft.com/office/drawing/2014/main" id="{AB30E1DB-0B9A-4B92-BF9C-833165B6D1E1}"/>
                  </a:ext>
                </a:extLst>
              </p:cNvPr>
              <p:cNvSpPr txBox="1">
                <a:spLocks noChangeArrowheads="1"/>
              </p:cNvSpPr>
              <p:nvPr/>
            </p:nvSpPr>
            <p:spPr bwMode="auto">
              <a:xfrm>
                <a:off x="19262348"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a:solidFill>
                      <a:srgbClr val="000000"/>
                    </a:solidFill>
                    <a:latin typeface="Times New Roman" panose="02020603050405020304" pitchFamily="18" charset="0"/>
                  </a:rPr>
                  <a:t>ember</a:t>
                </a:r>
                <a:endParaRPr lang="en-US" altLang="en-US" sz="2000" dirty="0">
                  <a:latin typeface="Arial" panose="020B0604020202020204" pitchFamily="34" charset="0"/>
                </a:endParaRPr>
              </a:p>
            </p:txBody>
          </p:sp>
        </p:grpSp>
        <p:grpSp>
          <p:nvGrpSpPr>
            <p:cNvPr id="7" name="Group 39">
              <a:extLst>
                <a:ext uri="{FF2B5EF4-FFF2-40B4-BE49-F238E27FC236}">
                  <a16:creationId xmlns:a16="http://schemas.microsoft.com/office/drawing/2014/main" id="{6072860F-DB73-4FC4-B569-38C67A24925F}"/>
                </a:ext>
              </a:extLst>
            </p:cNvPr>
            <p:cNvGrpSpPr>
              <a:grpSpLocks/>
            </p:cNvGrpSpPr>
            <p:nvPr/>
          </p:nvGrpSpPr>
          <p:grpSpPr bwMode="auto">
            <a:xfrm>
              <a:off x="19662322" y="20316825"/>
              <a:ext cx="1200071" cy="631813"/>
              <a:chOff x="19662322" y="20316825"/>
              <a:chExt cx="1200071" cy="631813"/>
            </a:xfrm>
          </p:grpSpPr>
          <p:graphicFrame>
            <p:nvGraphicFramePr>
              <p:cNvPr id="14" name="Object 13">
                <a:extLst>
                  <a:ext uri="{FF2B5EF4-FFF2-40B4-BE49-F238E27FC236}">
                    <a16:creationId xmlns:a16="http://schemas.microsoft.com/office/drawing/2014/main" id="{2C51A029-8FE0-49A7-8F28-5C194193989C}"/>
                  </a:ext>
                </a:extLst>
              </p:cNvPr>
              <p:cNvGraphicFramePr>
                <a:graphicFrameLocks noChangeAspect="1"/>
              </p:cNvGraphicFramePr>
              <p:nvPr/>
            </p:nvGraphicFramePr>
            <p:xfrm>
              <a:off x="19662322" y="20316825"/>
              <a:ext cx="1200071" cy="631813"/>
            </p:xfrm>
            <a:graphic>
              <a:graphicData uri="http://schemas.openxmlformats.org/presentationml/2006/ole">
                <mc:AlternateContent xmlns:mc="http://schemas.openxmlformats.org/markup-compatibility/2006">
                  <mc:Choice xmlns:v="urn:schemas-microsoft-com:vml" Requires="v">
                    <p:oleObj name="Bitmap Image" r:id="rId5" imgW="1343212" imgH="657317" progId="Paint.Picture">
                      <p:embed/>
                    </p:oleObj>
                  </mc:Choice>
                  <mc:Fallback>
                    <p:oleObj name="Bitmap Image" r:id="rId5" imgW="1343212" imgH="657317" progId="Paint.Picture">
                      <p:embed/>
                      <p:pic>
                        <p:nvPicPr>
                          <p:cNvPr id="14" name="Object 13">
                            <a:extLst>
                              <a:ext uri="{FF2B5EF4-FFF2-40B4-BE49-F238E27FC236}">
                                <a16:creationId xmlns:a16="http://schemas.microsoft.com/office/drawing/2014/main" id="{2C51A029-8FE0-49A7-8F28-5C19419398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232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5" name="Text Box 41">
                <a:extLst>
                  <a:ext uri="{FF2B5EF4-FFF2-40B4-BE49-F238E27FC236}">
                    <a16:creationId xmlns:a16="http://schemas.microsoft.com/office/drawing/2014/main" id="{F03A1847-5CA4-49FD-A048-8B1F73E8874F}"/>
                  </a:ext>
                </a:extLst>
              </p:cNvPr>
              <p:cNvSpPr txBox="1">
                <a:spLocks noChangeArrowheads="1"/>
              </p:cNvSpPr>
              <p:nvPr/>
            </p:nvSpPr>
            <p:spPr bwMode="auto">
              <a:xfrm>
                <a:off x="1990052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dirty="0">
                    <a:latin typeface="Times New Roman" panose="02020603050405020304" pitchFamily="18" charset="0"/>
                    <a:cs typeface="Times New Roman" panose="02020603050405020304" pitchFamily="18" charset="0"/>
                  </a:rPr>
                  <a:t>Maturity</a:t>
                </a:r>
              </a:p>
            </p:txBody>
          </p:sp>
        </p:grpSp>
        <p:grpSp>
          <p:nvGrpSpPr>
            <p:cNvPr id="8" name="Group 42">
              <a:extLst>
                <a:ext uri="{FF2B5EF4-FFF2-40B4-BE49-F238E27FC236}">
                  <a16:creationId xmlns:a16="http://schemas.microsoft.com/office/drawing/2014/main" id="{96D80492-6E4D-4249-BA4E-BA21B768EF57}"/>
                </a:ext>
              </a:extLst>
            </p:cNvPr>
            <p:cNvGrpSpPr>
              <a:grpSpLocks/>
            </p:cNvGrpSpPr>
            <p:nvPr/>
          </p:nvGrpSpPr>
          <p:grpSpPr bwMode="auto">
            <a:xfrm>
              <a:off x="18385972" y="20316825"/>
              <a:ext cx="1200071" cy="631813"/>
              <a:chOff x="18385972" y="20316825"/>
              <a:chExt cx="1200071" cy="631813"/>
            </a:xfrm>
          </p:grpSpPr>
          <p:graphicFrame>
            <p:nvGraphicFramePr>
              <p:cNvPr id="12" name="Object 11">
                <a:extLst>
                  <a:ext uri="{FF2B5EF4-FFF2-40B4-BE49-F238E27FC236}">
                    <a16:creationId xmlns:a16="http://schemas.microsoft.com/office/drawing/2014/main" id="{0330D74F-DE0D-450C-90DC-946C04F83469}"/>
                  </a:ext>
                </a:extLst>
              </p:cNvPr>
              <p:cNvGraphicFramePr>
                <a:graphicFrameLocks noChangeAspect="1"/>
              </p:cNvGraphicFramePr>
              <p:nvPr/>
            </p:nvGraphicFramePr>
            <p:xfrm>
              <a:off x="18385972" y="20316825"/>
              <a:ext cx="1200071" cy="631813"/>
            </p:xfrm>
            <a:graphic>
              <a:graphicData uri="http://schemas.openxmlformats.org/presentationml/2006/ole">
                <mc:AlternateContent xmlns:mc="http://schemas.openxmlformats.org/markup-compatibility/2006">
                  <mc:Choice xmlns:v="urn:schemas-microsoft-com:vml" Requires="v">
                    <p:oleObj name="Bitmap Image" r:id="rId6" imgW="1343212" imgH="657317" progId="Paint.Picture">
                      <p:embed/>
                    </p:oleObj>
                  </mc:Choice>
                  <mc:Fallback>
                    <p:oleObj name="Bitmap Image" r:id="rId6" imgW="1343212" imgH="657317" progId="Paint.Picture">
                      <p:embed/>
                      <p:pic>
                        <p:nvPicPr>
                          <p:cNvPr id="12" name="Object 11">
                            <a:extLst>
                              <a:ext uri="{FF2B5EF4-FFF2-40B4-BE49-F238E27FC236}">
                                <a16:creationId xmlns:a16="http://schemas.microsoft.com/office/drawing/2014/main" id="{0330D74F-DE0D-450C-90DC-946C04F834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597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3" name="Text Box 44">
                <a:extLst>
                  <a:ext uri="{FF2B5EF4-FFF2-40B4-BE49-F238E27FC236}">
                    <a16:creationId xmlns:a16="http://schemas.microsoft.com/office/drawing/2014/main" id="{470F315F-9753-419A-B2B6-EE8BEAFF3079}"/>
                  </a:ext>
                </a:extLst>
              </p:cNvPr>
              <p:cNvSpPr txBox="1">
                <a:spLocks noChangeArrowheads="1"/>
              </p:cNvSpPr>
              <p:nvPr/>
            </p:nvSpPr>
            <p:spPr bwMode="auto">
              <a:xfrm>
                <a:off x="1862417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err="1">
                    <a:solidFill>
                      <a:srgbClr val="000000"/>
                    </a:solidFill>
                    <a:latin typeface="Times New Roman" panose="02020603050405020304" pitchFamily="18" charset="0"/>
                  </a:rPr>
                  <a:t>ultitude</a:t>
                </a:r>
                <a:endParaRPr lang="en-US" altLang="en-US" sz="2000" dirty="0">
                  <a:latin typeface="Arial" panose="020B0604020202020204" pitchFamily="34" charset="0"/>
                </a:endParaRPr>
              </a:p>
            </p:txBody>
          </p:sp>
        </p:grpSp>
        <p:grpSp>
          <p:nvGrpSpPr>
            <p:cNvPr id="9" name="Group 45">
              <a:extLst>
                <a:ext uri="{FF2B5EF4-FFF2-40B4-BE49-F238E27FC236}">
                  <a16:creationId xmlns:a16="http://schemas.microsoft.com/office/drawing/2014/main" id="{A86C6F45-48FF-49FA-B116-E028F211ECBC}"/>
                </a:ext>
              </a:extLst>
            </p:cNvPr>
            <p:cNvGrpSpPr>
              <a:grpSpLocks/>
            </p:cNvGrpSpPr>
            <p:nvPr/>
          </p:nvGrpSpPr>
          <p:grpSpPr bwMode="auto">
            <a:xfrm>
              <a:off x="20924384" y="20316825"/>
              <a:ext cx="1200071" cy="631813"/>
              <a:chOff x="20924384" y="20316825"/>
              <a:chExt cx="1200071" cy="631813"/>
            </a:xfrm>
          </p:grpSpPr>
          <p:graphicFrame>
            <p:nvGraphicFramePr>
              <p:cNvPr id="10" name="Object 9">
                <a:extLst>
                  <a:ext uri="{FF2B5EF4-FFF2-40B4-BE49-F238E27FC236}">
                    <a16:creationId xmlns:a16="http://schemas.microsoft.com/office/drawing/2014/main" id="{F1701456-98E8-480F-92E5-E2EE3CF361B6}"/>
                  </a:ext>
                </a:extLst>
              </p:cNvPr>
              <p:cNvGraphicFramePr>
                <a:graphicFrameLocks noChangeAspect="1"/>
              </p:cNvGraphicFramePr>
              <p:nvPr/>
            </p:nvGraphicFramePr>
            <p:xfrm>
              <a:off x="20924384" y="20316825"/>
              <a:ext cx="1200071" cy="631813"/>
            </p:xfrm>
            <a:graphic>
              <a:graphicData uri="http://schemas.openxmlformats.org/presentationml/2006/ole">
                <mc:AlternateContent xmlns:mc="http://schemas.openxmlformats.org/markup-compatibility/2006">
                  <mc:Choice xmlns:v="urn:schemas-microsoft-com:vml" Requires="v">
                    <p:oleObj name="Bitmap Image" r:id="rId7" imgW="1343212" imgH="657317" progId="Paint.Picture">
                      <p:embed/>
                    </p:oleObj>
                  </mc:Choice>
                  <mc:Fallback>
                    <p:oleObj name="Bitmap Image" r:id="rId7" imgW="1343212" imgH="657317" progId="Paint.Picture">
                      <p:embed/>
                      <p:pic>
                        <p:nvPicPr>
                          <p:cNvPr id="10" name="Object 9">
                            <a:extLst>
                              <a:ext uri="{FF2B5EF4-FFF2-40B4-BE49-F238E27FC236}">
                                <a16:creationId xmlns:a16="http://schemas.microsoft.com/office/drawing/2014/main" id="{F1701456-98E8-480F-92E5-E2EE3CF361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24384"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1" name="Text Box 47">
                <a:extLst>
                  <a:ext uri="{FF2B5EF4-FFF2-40B4-BE49-F238E27FC236}">
                    <a16:creationId xmlns:a16="http://schemas.microsoft.com/office/drawing/2014/main" id="{6F549625-1AC2-4803-BC08-5B9FB2C17F14}"/>
                  </a:ext>
                </a:extLst>
              </p:cNvPr>
              <p:cNvSpPr txBox="1">
                <a:spLocks noChangeArrowheads="1"/>
              </p:cNvSpPr>
              <p:nvPr/>
            </p:nvSpPr>
            <p:spPr bwMode="auto">
              <a:xfrm>
                <a:off x="21162585"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dirty="0">
                    <a:latin typeface="Times New Roman" panose="02020603050405020304" pitchFamily="18" charset="0"/>
                    <a:cs typeface="Times New Roman" panose="02020603050405020304" pitchFamily="18" charset="0"/>
                  </a:rPr>
                  <a:t>Missions</a:t>
                </a:r>
              </a:p>
            </p:txBody>
          </p:sp>
        </p:grpSp>
      </p:grpSp>
    </p:spTree>
    <p:extLst>
      <p:ext uri="{BB962C8B-B14F-4D97-AF65-F5344CB8AC3E}">
        <p14:creationId xmlns:p14="http://schemas.microsoft.com/office/powerpoint/2010/main" val="163181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62968" cy="6096000"/>
          </a:xfrm>
        </p:spPr>
        <p:txBody>
          <a:bodyPr>
            <a:noAutofit/>
          </a:bodyPr>
          <a:lstStyle/>
          <a:p>
            <a:r>
              <a:rPr lang="en-US" sz="4000" b="1" dirty="0"/>
              <a:t>1. GROWTH FOLLOWS  </a:t>
            </a:r>
            <a:r>
              <a:rPr lang="en-US" sz="4000" b="1" u="sng" dirty="0">
                <a:solidFill>
                  <a:srgbClr val="FF0000"/>
                </a:solidFill>
              </a:rPr>
              <a:t>BIBLE PREACHING</a:t>
            </a:r>
            <a:endParaRPr lang="en-US" sz="4000" u="sng" dirty="0">
              <a:solidFill>
                <a:srgbClr val="FF0000"/>
              </a:solidFill>
            </a:endParaRPr>
          </a:p>
          <a:p>
            <a:r>
              <a:rPr lang="en-US" sz="1000" b="1" dirty="0"/>
              <a:t> </a:t>
            </a:r>
            <a:endParaRPr lang="en-US" sz="1000" dirty="0"/>
          </a:p>
          <a:p>
            <a:r>
              <a:rPr lang="en-US" sz="3400" i="1" dirty="0"/>
              <a:t>With many other words Peter </a:t>
            </a:r>
            <a:r>
              <a:rPr lang="en-US" sz="3400" b="1" i="1" dirty="0"/>
              <a:t>testified and exhorted them</a:t>
            </a:r>
            <a:r>
              <a:rPr lang="en-US" sz="3400" i="1" dirty="0"/>
              <a:t>, saying, “Be saved from this perverse generation”. Then those who gladly received </a:t>
            </a:r>
            <a:r>
              <a:rPr lang="en-US" sz="3400" b="1" i="1" dirty="0"/>
              <a:t>his word</a:t>
            </a:r>
            <a:r>
              <a:rPr lang="en-US" sz="3400" i="1" dirty="0"/>
              <a:t> were baptized: and that about </a:t>
            </a:r>
            <a:r>
              <a:rPr lang="en-US" sz="3400" b="1" i="1" dirty="0"/>
              <a:t>three thousand souls were added</a:t>
            </a:r>
            <a:r>
              <a:rPr lang="en-US" sz="3400" i="1" dirty="0"/>
              <a:t> to them.</a:t>
            </a:r>
            <a:r>
              <a:rPr lang="en-US" sz="3400" dirty="0"/>
              <a:t>  	</a:t>
            </a:r>
            <a:r>
              <a:rPr lang="en-US" sz="3400" b="1" dirty="0">
                <a:solidFill>
                  <a:srgbClr val="FF0000"/>
                </a:solidFill>
              </a:rPr>
              <a:t>Acts 2:40,41</a:t>
            </a:r>
          </a:p>
          <a:p>
            <a:r>
              <a:rPr lang="en-US" sz="1000" dirty="0"/>
              <a:t> </a:t>
            </a:r>
          </a:p>
          <a:p>
            <a:pPr algn="l"/>
            <a:r>
              <a:rPr lang="en-US" sz="3600" dirty="0"/>
              <a:t>God uses the Bible to reach and change people.  As you personally come to worship God, come with a humble heart ready to obey God.  And when you pray, ask God to use the preaching and teaching of His Word in the lives of many more here in </a:t>
            </a:r>
            <a:r>
              <a:rPr lang="en-US" sz="3600" dirty="0" err="1"/>
              <a:t>Gardners</a:t>
            </a:r>
            <a:r>
              <a:rPr lang="en-US" sz="3600" dirty="0"/>
              <a:t>.</a:t>
            </a:r>
          </a:p>
          <a:p>
            <a:r>
              <a:rPr lang="en-US" sz="2800" dirty="0"/>
              <a:t> </a:t>
            </a:r>
          </a:p>
        </p:txBody>
      </p:sp>
    </p:spTree>
    <p:extLst>
      <p:ext uri="{BB962C8B-B14F-4D97-AF65-F5344CB8AC3E}">
        <p14:creationId xmlns:p14="http://schemas.microsoft.com/office/powerpoint/2010/main" val="336460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432" y="381000"/>
            <a:ext cx="10972800" cy="6096000"/>
          </a:xfrm>
        </p:spPr>
        <p:txBody>
          <a:bodyPr>
            <a:noAutofit/>
          </a:bodyPr>
          <a:lstStyle/>
          <a:p>
            <a:r>
              <a:rPr lang="en-US" sz="4000" b="1" dirty="0"/>
              <a:t>2. GROWTH FOLLOWS  </a:t>
            </a:r>
            <a:r>
              <a:rPr lang="en-US" sz="4000" b="1" u="sng" dirty="0">
                <a:solidFill>
                  <a:srgbClr val="FF0000"/>
                </a:solidFill>
              </a:rPr>
              <a:t>FELLOWSHIP</a:t>
            </a:r>
            <a:endParaRPr lang="en-US" sz="4000" u="sng" dirty="0">
              <a:solidFill>
                <a:srgbClr val="FF0000"/>
              </a:solidFill>
            </a:endParaRPr>
          </a:p>
          <a:p>
            <a:r>
              <a:rPr lang="en-US" sz="1000" b="1" dirty="0"/>
              <a:t> </a:t>
            </a:r>
            <a:endParaRPr lang="en-US" sz="1000" dirty="0"/>
          </a:p>
          <a:p>
            <a:r>
              <a:rPr lang="en-US" sz="3400" i="1" dirty="0"/>
              <a:t>Continuing </a:t>
            </a:r>
            <a:r>
              <a:rPr lang="en-US" sz="3400" b="1" i="1" dirty="0"/>
              <a:t>daily with one accord</a:t>
            </a:r>
            <a:r>
              <a:rPr lang="en-US" sz="3400" i="1" dirty="0"/>
              <a:t> in the temple, and breaking bread </a:t>
            </a:r>
            <a:r>
              <a:rPr lang="en-US" sz="3400" b="1" i="1" dirty="0"/>
              <a:t>from house to house</a:t>
            </a:r>
            <a:r>
              <a:rPr lang="en-US" sz="3400" i="1" dirty="0"/>
              <a:t>, they ate their food with gladness and</a:t>
            </a:r>
            <a:r>
              <a:rPr lang="en-US" sz="3400" b="1" i="1" dirty="0"/>
              <a:t> simplicity of heart</a:t>
            </a:r>
            <a:r>
              <a:rPr lang="en-US" sz="3400" i="1" dirty="0"/>
              <a:t>, praising God and having favor with all the people. And the Lord </a:t>
            </a:r>
            <a:r>
              <a:rPr lang="en-US" sz="3400" b="1" i="1" dirty="0"/>
              <a:t>added to the church</a:t>
            </a:r>
            <a:r>
              <a:rPr lang="en-US" sz="3400" i="1" dirty="0"/>
              <a:t> daily those who were being saved.   </a:t>
            </a:r>
            <a:r>
              <a:rPr lang="en-US" sz="3400" b="1" dirty="0">
                <a:solidFill>
                  <a:srgbClr val="FF0000"/>
                </a:solidFill>
              </a:rPr>
              <a:t>Acts 2:46,47</a:t>
            </a:r>
          </a:p>
          <a:p>
            <a:r>
              <a:rPr lang="en-US" sz="1200" dirty="0"/>
              <a:t> </a:t>
            </a:r>
          </a:p>
          <a:p>
            <a:pPr algn="l"/>
            <a:r>
              <a:rPr lang="en-US" sz="4000" dirty="0"/>
              <a:t>When people really love the Lord and others, it shows beyond the times spent together in the church building.  God’s love is contagious, and according to Jesus, is what earmarks His disciples.</a:t>
            </a:r>
          </a:p>
          <a:p>
            <a:r>
              <a:rPr lang="en-US" dirty="0"/>
              <a:t> </a:t>
            </a:r>
          </a:p>
          <a:p>
            <a:endParaRPr lang="en-US" sz="2800" dirty="0"/>
          </a:p>
        </p:txBody>
      </p:sp>
    </p:spTree>
    <p:extLst>
      <p:ext uri="{BB962C8B-B14F-4D97-AF65-F5344CB8AC3E}">
        <p14:creationId xmlns:p14="http://schemas.microsoft.com/office/powerpoint/2010/main" val="293472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72800" cy="6096000"/>
          </a:xfrm>
        </p:spPr>
        <p:txBody>
          <a:bodyPr>
            <a:noAutofit/>
          </a:bodyPr>
          <a:lstStyle/>
          <a:p>
            <a:r>
              <a:rPr lang="en-US" sz="4000" b="1" dirty="0"/>
              <a:t>3. GROWTH FOLLOWS  </a:t>
            </a:r>
            <a:r>
              <a:rPr lang="en-US" sz="4000" b="1" u="sng" dirty="0">
                <a:solidFill>
                  <a:srgbClr val="FF0000"/>
                </a:solidFill>
              </a:rPr>
              <a:t>PERSECUTION</a:t>
            </a:r>
            <a:endParaRPr lang="en-US" sz="4000" u="sng" dirty="0">
              <a:solidFill>
                <a:srgbClr val="FF0000"/>
              </a:solidFill>
            </a:endParaRPr>
          </a:p>
          <a:p>
            <a:r>
              <a:rPr lang="en-US" sz="1000" b="1" dirty="0"/>
              <a:t> </a:t>
            </a:r>
            <a:endParaRPr lang="en-US" sz="1000" dirty="0"/>
          </a:p>
          <a:p>
            <a:r>
              <a:rPr lang="en-US" sz="3600" i="1" dirty="0"/>
              <a:t>And they</a:t>
            </a:r>
            <a:r>
              <a:rPr lang="en-US" sz="3600" b="1" i="1" dirty="0"/>
              <a:t> laid hands on them</a:t>
            </a:r>
            <a:r>
              <a:rPr lang="en-US" sz="3600" i="1" dirty="0"/>
              <a:t> and</a:t>
            </a:r>
            <a:r>
              <a:rPr lang="en-US" sz="3600" b="1" i="1" dirty="0"/>
              <a:t> put them in custody</a:t>
            </a:r>
            <a:r>
              <a:rPr lang="en-US" sz="3600" i="1" dirty="0"/>
              <a:t> until the next day. However, </a:t>
            </a:r>
            <a:r>
              <a:rPr lang="en-US" sz="3600" b="1" i="1" dirty="0"/>
              <a:t>many</a:t>
            </a:r>
            <a:r>
              <a:rPr lang="en-US" sz="3600" i="1" dirty="0"/>
              <a:t> of those who heard the word</a:t>
            </a:r>
            <a:r>
              <a:rPr lang="en-US" sz="3600" b="1" i="1" dirty="0"/>
              <a:t> believed</a:t>
            </a:r>
            <a:r>
              <a:rPr lang="en-US" sz="3600" i="1" dirty="0"/>
              <a:t>; and the number of the men came to be about five thousand.</a:t>
            </a:r>
            <a:r>
              <a:rPr lang="en-US" sz="3600" dirty="0"/>
              <a:t>    </a:t>
            </a:r>
            <a:r>
              <a:rPr lang="en-US" sz="3600" b="1" dirty="0">
                <a:solidFill>
                  <a:srgbClr val="FF0000"/>
                </a:solidFill>
              </a:rPr>
              <a:t>Acts 4:3,4</a:t>
            </a:r>
          </a:p>
          <a:p>
            <a:r>
              <a:rPr lang="en-US" sz="1000" dirty="0"/>
              <a:t> </a:t>
            </a:r>
          </a:p>
          <a:p>
            <a:pPr algn="l"/>
            <a:r>
              <a:rPr lang="en-US" sz="4000" dirty="0"/>
              <a:t>Persecution comes in many forms other than going to jail (</a:t>
            </a:r>
            <a:r>
              <a:rPr lang="en-US" sz="4000" i="1" dirty="0"/>
              <a:t>such as ridicule, misunderstanding, rejection</a:t>
            </a:r>
            <a:r>
              <a:rPr lang="en-US" sz="4000" dirty="0"/>
              <a:t>).  God is free to bless people and churches who are not ashamed of Him, despite the cost.  </a:t>
            </a:r>
          </a:p>
          <a:p>
            <a:pPr algn="l"/>
            <a:r>
              <a:rPr lang="en-US" sz="4000" dirty="0"/>
              <a:t> </a:t>
            </a:r>
          </a:p>
          <a:p>
            <a:endParaRPr lang="en-US" sz="3200" dirty="0"/>
          </a:p>
        </p:txBody>
      </p:sp>
    </p:spTree>
    <p:extLst>
      <p:ext uri="{BB962C8B-B14F-4D97-AF65-F5344CB8AC3E}">
        <p14:creationId xmlns:p14="http://schemas.microsoft.com/office/powerpoint/2010/main" val="82980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10982632" cy="6096000"/>
          </a:xfrm>
        </p:spPr>
        <p:txBody>
          <a:bodyPr>
            <a:noAutofit/>
          </a:bodyPr>
          <a:lstStyle/>
          <a:p>
            <a:r>
              <a:rPr lang="en-US" sz="4000" b="1" dirty="0"/>
              <a:t>4. GROWTH FOLLOWS  </a:t>
            </a:r>
            <a:r>
              <a:rPr lang="en-US" sz="4000" b="1" u="sng" dirty="0">
                <a:solidFill>
                  <a:srgbClr val="FF0000"/>
                </a:solidFill>
              </a:rPr>
              <a:t>FEAR OF THE LORD</a:t>
            </a:r>
            <a:endParaRPr lang="en-US" sz="4000" u="sng" dirty="0">
              <a:solidFill>
                <a:srgbClr val="FF0000"/>
              </a:solidFill>
            </a:endParaRPr>
          </a:p>
          <a:p>
            <a:r>
              <a:rPr lang="en-US" sz="3200" dirty="0"/>
              <a:t> </a:t>
            </a:r>
          </a:p>
          <a:p>
            <a:r>
              <a:rPr lang="en-US" sz="3600" b="1" i="1" dirty="0"/>
              <a:t>Great fear </a:t>
            </a:r>
            <a:r>
              <a:rPr lang="en-US" sz="3600" i="1" dirty="0"/>
              <a:t>came upon all the church and upon all who </a:t>
            </a:r>
            <a:r>
              <a:rPr lang="en-US" sz="3600" b="1" i="1" dirty="0"/>
              <a:t>heard these things</a:t>
            </a:r>
            <a:r>
              <a:rPr lang="en-US" sz="3600" dirty="0"/>
              <a:t> (God’s dealing with blatant liars in the church) .</a:t>
            </a:r>
            <a:r>
              <a:rPr lang="en-US" sz="3600" i="1" dirty="0"/>
              <a:t>.. And </a:t>
            </a:r>
            <a:r>
              <a:rPr lang="en-US" sz="3600" b="1" i="1" dirty="0"/>
              <a:t>believers were increasingly added</a:t>
            </a:r>
            <a:r>
              <a:rPr lang="en-US" sz="3600" i="1" dirty="0"/>
              <a:t> to the Lord, multitudes of both men and women.</a:t>
            </a:r>
            <a:r>
              <a:rPr lang="en-US" sz="3600" dirty="0"/>
              <a:t>  </a:t>
            </a:r>
            <a:r>
              <a:rPr lang="en-US" sz="3600" b="1" dirty="0">
                <a:solidFill>
                  <a:srgbClr val="FF0000"/>
                </a:solidFill>
              </a:rPr>
              <a:t>Acts 5:11-14</a:t>
            </a:r>
          </a:p>
          <a:p>
            <a:r>
              <a:rPr lang="en-US" sz="3200" b="1" dirty="0"/>
              <a:t> </a:t>
            </a:r>
            <a:endParaRPr lang="en-US" sz="3200" dirty="0"/>
          </a:p>
          <a:p>
            <a:pPr algn="l"/>
            <a:r>
              <a:rPr lang="en-US" sz="4000" dirty="0"/>
              <a:t>When there is a seriousness about pleasing God and avoiding sin, God can bless.  Ask God to keep us from being hypocrites.</a:t>
            </a:r>
          </a:p>
          <a:p>
            <a:r>
              <a:rPr lang="en-US" sz="3200" dirty="0"/>
              <a:t> </a:t>
            </a:r>
          </a:p>
          <a:p>
            <a:endParaRPr lang="en-US" sz="3200" dirty="0"/>
          </a:p>
        </p:txBody>
      </p:sp>
    </p:spTree>
    <p:extLst>
      <p:ext uri="{BB962C8B-B14F-4D97-AF65-F5344CB8AC3E}">
        <p14:creationId xmlns:p14="http://schemas.microsoft.com/office/powerpoint/2010/main" val="274855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431" y="381000"/>
            <a:ext cx="10982633" cy="6096000"/>
          </a:xfrm>
        </p:spPr>
        <p:txBody>
          <a:bodyPr>
            <a:noAutofit/>
          </a:bodyPr>
          <a:lstStyle/>
          <a:p>
            <a:r>
              <a:rPr lang="en-US" sz="4000" b="1" dirty="0"/>
              <a:t>5.  GROWTH FOLLOWS  </a:t>
            </a:r>
            <a:r>
              <a:rPr lang="en-US" sz="4000" b="1" u="sng" dirty="0">
                <a:solidFill>
                  <a:srgbClr val="FF0000"/>
                </a:solidFill>
              </a:rPr>
              <a:t>TEAMWORK</a:t>
            </a:r>
            <a:endParaRPr lang="en-US" sz="4000" u="sng" dirty="0">
              <a:solidFill>
                <a:srgbClr val="FF0000"/>
              </a:solidFill>
            </a:endParaRPr>
          </a:p>
          <a:p>
            <a:r>
              <a:rPr lang="en-US" sz="2000" dirty="0"/>
              <a:t> </a:t>
            </a:r>
          </a:p>
          <a:p>
            <a:r>
              <a:rPr lang="en-US" sz="3600" b="1" i="1" dirty="0"/>
              <a:t>They set </a:t>
            </a:r>
            <a:r>
              <a:rPr lang="en-US" sz="3600" dirty="0"/>
              <a:t>(Deacons)</a:t>
            </a:r>
            <a:r>
              <a:rPr lang="en-US" sz="3600" b="1" dirty="0"/>
              <a:t> </a:t>
            </a:r>
            <a:r>
              <a:rPr lang="en-US" sz="3600" b="1" i="1" dirty="0"/>
              <a:t>before the apostles;</a:t>
            </a:r>
            <a:r>
              <a:rPr lang="en-US" sz="3600" i="1" dirty="0"/>
              <a:t> and when they had prayed, they laid hands on them. And the word of God spread, and the </a:t>
            </a:r>
            <a:r>
              <a:rPr lang="en-US" sz="3600" b="1" i="1" dirty="0"/>
              <a:t>number of the disciples multiplied</a:t>
            </a:r>
            <a:r>
              <a:rPr lang="en-US" sz="3600" i="1" dirty="0"/>
              <a:t> greatly in Jerusalem.</a:t>
            </a:r>
            <a:r>
              <a:rPr lang="en-US" sz="3600" dirty="0"/>
              <a:t>  </a:t>
            </a:r>
            <a:r>
              <a:rPr lang="en-US" sz="3600" b="1" dirty="0">
                <a:solidFill>
                  <a:srgbClr val="FF0000"/>
                </a:solidFill>
              </a:rPr>
              <a:t>Acts 6:6,7</a:t>
            </a:r>
          </a:p>
          <a:p>
            <a:r>
              <a:rPr lang="en-US" sz="2000" dirty="0"/>
              <a:t> </a:t>
            </a:r>
          </a:p>
          <a:p>
            <a:pPr algn="l"/>
            <a:r>
              <a:rPr lang="en-US" sz="4000" dirty="0"/>
              <a:t>As a new member of GBC, look around for ways you can serve others.  God will use your abilities and strengths as you purpose to be available, dependable, and teachable.  We need each other!</a:t>
            </a:r>
          </a:p>
          <a:p>
            <a:r>
              <a:rPr lang="en-US" sz="3200" dirty="0"/>
              <a:t> </a:t>
            </a:r>
          </a:p>
          <a:p>
            <a:r>
              <a:rPr lang="en-US" sz="3200" dirty="0"/>
              <a:t> </a:t>
            </a:r>
          </a:p>
          <a:p>
            <a:endParaRPr lang="en-US" sz="3200" dirty="0"/>
          </a:p>
        </p:txBody>
      </p:sp>
    </p:spTree>
    <p:extLst>
      <p:ext uri="{BB962C8B-B14F-4D97-AF65-F5344CB8AC3E}">
        <p14:creationId xmlns:p14="http://schemas.microsoft.com/office/powerpoint/2010/main" val="227477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431" y="381000"/>
            <a:ext cx="10943303" cy="6096000"/>
          </a:xfrm>
        </p:spPr>
        <p:txBody>
          <a:bodyPr>
            <a:noAutofit/>
          </a:bodyPr>
          <a:lstStyle/>
          <a:p>
            <a:r>
              <a:rPr lang="en-US" sz="4000" b="1" dirty="0"/>
              <a:t>6.  GROWTH FOLLOWS  </a:t>
            </a:r>
            <a:r>
              <a:rPr lang="en-US" sz="4000" b="1" u="sng" dirty="0">
                <a:solidFill>
                  <a:srgbClr val="FF0000"/>
                </a:solidFill>
              </a:rPr>
              <a:t>COSTLY COMMITMENT</a:t>
            </a:r>
          </a:p>
          <a:p>
            <a:endParaRPr lang="en-US" sz="1000" b="1" dirty="0"/>
          </a:p>
          <a:p>
            <a:r>
              <a:rPr lang="en-US" sz="3600" i="1" dirty="0"/>
              <a:t>Many of those who had practiced magic brought their books together and burned them in the sight of all.  And they </a:t>
            </a:r>
            <a:r>
              <a:rPr lang="en-US" sz="3600" b="1" i="1" dirty="0"/>
              <a:t>counted the value </a:t>
            </a:r>
            <a:r>
              <a:rPr lang="en-US" sz="3600" i="1" dirty="0"/>
              <a:t>of them, and it totaled fifty thousand pieces of silver. So the </a:t>
            </a:r>
            <a:r>
              <a:rPr lang="en-US" sz="3600" b="1" i="1" dirty="0"/>
              <a:t>Word of God grew  mightily and prevailed</a:t>
            </a:r>
            <a:r>
              <a:rPr lang="en-US" sz="3600" dirty="0"/>
              <a:t>.  	</a:t>
            </a:r>
            <a:r>
              <a:rPr lang="en-US" sz="3600" b="1" dirty="0">
                <a:solidFill>
                  <a:srgbClr val="FF0000"/>
                </a:solidFill>
              </a:rPr>
              <a:t>Acts 19:19,20</a:t>
            </a:r>
          </a:p>
          <a:p>
            <a:endParaRPr lang="en-US" sz="1000" dirty="0"/>
          </a:p>
          <a:p>
            <a:pPr algn="l"/>
            <a:r>
              <a:rPr lang="en-US" sz="4000" spc="-30" dirty="0"/>
              <a:t>Don’t let old habits hinder God’s working.  If there are sinful things in our lives, we must confess them to God and ask Him to help us make a clean break, no matter the personal cost. </a:t>
            </a:r>
            <a:r>
              <a:rPr lang="en-US" sz="3200" dirty="0"/>
              <a:t> </a:t>
            </a:r>
          </a:p>
          <a:p>
            <a:r>
              <a:rPr lang="en-US" sz="3200" dirty="0"/>
              <a:t> </a:t>
            </a:r>
          </a:p>
          <a:p>
            <a:endParaRPr lang="en-US" sz="3200" dirty="0"/>
          </a:p>
        </p:txBody>
      </p:sp>
    </p:spTree>
    <p:extLst>
      <p:ext uri="{BB962C8B-B14F-4D97-AF65-F5344CB8AC3E}">
        <p14:creationId xmlns:p14="http://schemas.microsoft.com/office/powerpoint/2010/main" val="186470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1811</TotalTime>
  <Words>2038</Words>
  <Application>Microsoft Office PowerPoint</Application>
  <PresentationFormat>Widescreen</PresentationFormat>
  <Paragraphs>233</Paragraphs>
  <Slides>31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Calibri Light</vt:lpstr>
      <vt:lpstr>Times New Roman</vt:lpstr>
      <vt:lpstr>Wingdings</vt:lpstr>
      <vt:lpstr>Office Theme</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Depue</dc:creator>
  <cp:lastModifiedBy>James Depue</cp:lastModifiedBy>
  <cp:revision>210</cp:revision>
  <dcterms:created xsi:type="dcterms:W3CDTF">2018-01-14T01:47:33Z</dcterms:created>
  <dcterms:modified xsi:type="dcterms:W3CDTF">2024-02-23T19:32:34Z</dcterms:modified>
</cp:coreProperties>
</file>