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442" r:id="rId3"/>
    <p:sldId id="263" r:id="rId4"/>
    <p:sldId id="393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03" r:id="rId20"/>
    <p:sldId id="394" r:id="rId21"/>
    <p:sldId id="395" r:id="rId22"/>
    <p:sldId id="443" r:id="rId23"/>
    <p:sldId id="444" r:id="rId24"/>
    <p:sldId id="445" r:id="rId25"/>
    <p:sldId id="446" r:id="rId26"/>
    <p:sldId id="402" r:id="rId27"/>
    <p:sldId id="447" r:id="rId28"/>
    <p:sldId id="29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epue" userId="ce8b122cf7b10dd2" providerId="LiveId" clId="{2EDC4427-CD84-4061-B6E2-2B91E6D50A6F}"/>
    <pc:docChg chg="undo custSel modSld">
      <pc:chgData name="James Depue" userId="ce8b122cf7b10dd2" providerId="LiveId" clId="{2EDC4427-CD84-4061-B6E2-2B91E6D50A6F}" dt="2024-02-18T08:49:01.423" v="247" actId="20577"/>
      <pc:docMkLst>
        <pc:docMk/>
      </pc:docMkLst>
      <pc:sldChg chg="modSp modAnim">
        <pc:chgData name="James Depue" userId="ce8b122cf7b10dd2" providerId="LiveId" clId="{2EDC4427-CD84-4061-B6E2-2B91E6D50A6F}" dt="2024-02-18T08:49:01.423" v="247" actId="20577"/>
        <pc:sldMkLst>
          <pc:docMk/>
          <pc:sldMk cId="2054370952" sldId="263"/>
        </pc:sldMkLst>
        <pc:spChg chg="mod">
          <ac:chgData name="James Depue" userId="ce8b122cf7b10dd2" providerId="LiveId" clId="{2EDC4427-CD84-4061-B6E2-2B91E6D50A6F}" dt="2024-02-18T08:49:01.423" v="247" actId="20577"/>
          <ac:spMkLst>
            <pc:docMk/>
            <pc:sldMk cId="2054370952" sldId="263"/>
            <ac:spMk id="3" creationId="{CEC2743E-55B5-4F2D-8D94-066C5A265DF4}"/>
          </ac:spMkLst>
        </pc:spChg>
      </pc:sldChg>
      <pc:sldChg chg="addSp delSp modSp mod">
        <pc:chgData name="James Depue" userId="ce8b122cf7b10dd2" providerId="LiveId" clId="{2EDC4427-CD84-4061-B6E2-2B91E6D50A6F}" dt="2024-02-18T08:46:11.820" v="213" actId="27309"/>
        <pc:sldMkLst>
          <pc:docMk/>
          <pc:sldMk cId="1872093993" sldId="402"/>
        </pc:sldMkLst>
        <pc:graphicFrameChg chg="add del modGraphic">
          <ac:chgData name="James Depue" userId="ce8b122cf7b10dd2" providerId="LiveId" clId="{2EDC4427-CD84-4061-B6E2-2B91E6D50A6F}" dt="2024-02-18T08:46:11.820" v="213" actId="27309"/>
          <ac:graphicFrameMkLst>
            <pc:docMk/>
            <pc:sldMk cId="1872093993" sldId="402"/>
            <ac:graphicFrameMk id="4" creationId="{FB26013B-1A09-7556-0E32-4AE707A3AB38}"/>
          </ac:graphicFrameMkLst>
        </pc:graphicFrameChg>
      </pc:sldChg>
      <pc:sldChg chg="modSp">
        <pc:chgData name="James Depue" userId="ce8b122cf7b10dd2" providerId="LiveId" clId="{2EDC4427-CD84-4061-B6E2-2B91E6D50A6F}" dt="2024-02-18T08:40:24.144" v="205" actId="20577"/>
        <pc:sldMkLst>
          <pc:docMk/>
          <pc:sldMk cId="226246935" sldId="403"/>
        </pc:sldMkLst>
        <pc:spChg chg="mod">
          <ac:chgData name="James Depue" userId="ce8b122cf7b10dd2" providerId="LiveId" clId="{2EDC4427-CD84-4061-B6E2-2B91E6D50A6F}" dt="2024-02-18T08:40:24.144" v="205" actId="20577"/>
          <ac:spMkLst>
            <pc:docMk/>
            <pc:sldMk cId="226246935" sldId="403"/>
            <ac:spMk id="3" creationId="{00000000-0000-0000-0000-000000000000}"/>
          </ac:spMkLst>
        </pc:spChg>
      </pc:sldChg>
      <pc:sldChg chg="modSp mod">
        <pc:chgData name="James Depue" userId="ce8b122cf7b10dd2" providerId="LiveId" clId="{2EDC4427-CD84-4061-B6E2-2B91E6D50A6F}" dt="2024-02-18T08:39:26.499" v="187" actId="113"/>
        <pc:sldMkLst>
          <pc:docMk/>
          <pc:sldMk cId="2887515875" sldId="417"/>
        </pc:sldMkLst>
        <pc:spChg chg="mod">
          <ac:chgData name="James Depue" userId="ce8b122cf7b10dd2" providerId="LiveId" clId="{2EDC4427-CD84-4061-B6E2-2B91E6D50A6F}" dt="2024-02-18T08:39:26.499" v="187" actId="113"/>
          <ac:spMkLst>
            <pc:docMk/>
            <pc:sldMk cId="2887515875" sldId="417"/>
            <ac:spMk id="3" creationId="{00000000-0000-0000-0000-000000000000}"/>
          </ac:spMkLst>
        </pc:spChg>
      </pc:sldChg>
      <pc:sldChg chg="modSp">
        <pc:chgData name="James Depue" userId="ce8b122cf7b10dd2" providerId="LiveId" clId="{2EDC4427-CD84-4061-B6E2-2B91E6D50A6F}" dt="2024-02-18T08:42:34.793" v="207" actId="20577"/>
        <pc:sldMkLst>
          <pc:docMk/>
          <pc:sldMk cId="3235482076" sldId="443"/>
        </pc:sldMkLst>
        <pc:spChg chg="mod">
          <ac:chgData name="James Depue" userId="ce8b122cf7b10dd2" providerId="LiveId" clId="{2EDC4427-CD84-4061-B6E2-2B91E6D50A6F}" dt="2024-02-18T08:42:34.793" v="207" actId="20577"/>
          <ac:spMkLst>
            <pc:docMk/>
            <pc:sldMk cId="3235482076" sldId="443"/>
            <ac:spMk id="3" creationId="{00000000-0000-0000-0000-000000000000}"/>
          </ac:spMkLst>
        </pc:spChg>
      </pc:sldChg>
      <pc:sldChg chg="modSp">
        <pc:chgData name="James Depue" userId="ce8b122cf7b10dd2" providerId="LiveId" clId="{2EDC4427-CD84-4061-B6E2-2B91E6D50A6F}" dt="2024-02-18T08:44:56.314" v="211" actId="113"/>
        <pc:sldMkLst>
          <pc:docMk/>
          <pc:sldMk cId="2458332384" sldId="445"/>
        </pc:sldMkLst>
        <pc:spChg chg="mod">
          <ac:chgData name="James Depue" userId="ce8b122cf7b10dd2" providerId="LiveId" clId="{2EDC4427-CD84-4061-B6E2-2B91E6D50A6F}" dt="2024-02-18T08:44:56.314" v="211" actId="113"/>
          <ac:spMkLst>
            <pc:docMk/>
            <pc:sldMk cId="2458332384" sldId="445"/>
            <ac:spMk id="3" creationId="{00000000-0000-0000-0000-000000000000}"/>
          </ac:spMkLst>
        </pc:spChg>
      </pc:sldChg>
      <pc:sldChg chg="modSp modAnim">
        <pc:chgData name="James Depue" userId="ce8b122cf7b10dd2" providerId="LiveId" clId="{2EDC4427-CD84-4061-B6E2-2B91E6D50A6F}" dt="2024-02-18T08:48:31.638" v="239"/>
        <pc:sldMkLst>
          <pc:docMk/>
          <pc:sldMk cId="2436821092" sldId="447"/>
        </pc:sldMkLst>
        <pc:spChg chg="mod">
          <ac:chgData name="James Depue" userId="ce8b122cf7b10dd2" providerId="LiveId" clId="{2EDC4427-CD84-4061-B6E2-2B91E6D50A6F}" dt="2024-02-18T08:47:46.817" v="235" actId="20577"/>
          <ac:spMkLst>
            <pc:docMk/>
            <pc:sldMk cId="2436821092" sldId="447"/>
            <ac:spMk id="3" creationId="{CEC2743E-55B5-4F2D-8D94-066C5A265D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54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96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6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00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79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69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1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7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72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6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34D7F-4584-44AC-A97E-3ABC1EDB91AD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E8EB4-367A-4921-BB7A-A9409D356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29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oleObject" Target="../embeddings/oleObject5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70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725" y="381000"/>
            <a:ext cx="10937965" cy="609600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True worship is linked to </a:t>
            </a:r>
            <a:r>
              <a:rPr lang="en-US" sz="4800" b="1" u="sng" dirty="0">
                <a:solidFill>
                  <a:srgbClr val="FF0000"/>
                </a:solidFill>
              </a:rPr>
              <a:t>spirit</a:t>
            </a:r>
            <a:r>
              <a:rPr lang="en-US" sz="4800" dirty="0"/>
              <a:t> &amp; </a:t>
            </a:r>
            <a:r>
              <a:rPr lang="en-US" sz="4800" b="1" u="sng" dirty="0">
                <a:solidFill>
                  <a:srgbClr val="FF0000"/>
                </a:solidFill>
              </a:rPr>
              <a:t>truth</a:t>
            </a:r>
            <a:r>
              <a:rPr lang="en-US" sz="4800" dirty="0"/>
              <a:t> </a:t>
            </a:r>
          </a:p>
          <a:p>
            <a:r>
              <a:rPr lang="en-US" sz="4800" b="1" dirty="0"/>
              <a:t>We express our love to God in our:</a:t>
            </a:r>
            <a:endParaRPr lang="en-US" sz="4800" dirty="0"/>
          </a:p>
          <a:p>
            <a:pPr algn="l">
              <a:tabLst>
                <a:tab pos="4114800" algn="l"/>
              </a:tabLst>
            </a:pPr>
            <a:r>
              <a:rPr lang="en-US" sz="4000" dirty="0"/>
              <a:t>Praying (Ps. 95:6)			Giving (Matt. 6:21)</a:t>
            </a:r>
          </a:p>
          <a:p>
            <a:pPr algn="l">
              <a:tabLst>
                <a:tab pos="4114800" algn="l"/>
              </a:tabLst>
            </a:pPr>
            <a:r>
              <a:rPr lang="en-US" sz="4000" dirty="0"/>
              <a:t>Singing (Ps. 66:4)			Obeying (Rom. 12:1,2)</a:t>
            </a:r>
          </a:p>
          <a:p>
            <a:pPr algn="l">
              <a:tabLst>
                <a:tab pos="4114800" algn="l"/>
              </a:tabLst>
            </a:pPr>
            <a:r>
              <a:rPr lang="en-US" sz="4000" dirty="0"/>
              <a:t>Working (Eph. 6:5-8)		Meditation (Hab. 2:20)</a:t>
            </a:r>
          </a:p>
          <a:p>
            <a:pPr algn="l">
              <a:tabLst>
                <a:tab pos="4114800" algn="l"/>
              </a:tabLst>
            </a:pPr>
            <a:r>
              <a:rPr lang="en-US" sz="4000" dirty="0"/>
              <a:t>Meeting in God’s House (Ps. 132:7)</a:t>
            </a:r>
          </a:p>
          <a:p>
            <a:endParaRPr lang="en-US" sz="1800" b="1" dirty="0"/>
          </a:p>
          <a:p>
            <a:r>
              <a:rPr lang="en-US" sz="4800" b="1" dirty="0"/>
              <a:t>Our Sunday AM service highlights worship.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05087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960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/>
              <a:t>II. WE EXIST TO  </a:t>
            </a:r>
            <a:r>
              <a:rPr lang="en-US" sz="4400" b="1" u="sng" dirty="0">
                <a:solidFill>
                  <a:srgbClr val="FF0000"/>
                </a:solidFill>
              </a:rPr>
              <a:t>EVANGELIZE</a:t>
            </a:r>
            <a:r>
              <a:rPr lang="en-US" sz="4400" b="1" dirty="0"/>
              <a:t> .</a:t>
            </a:r>
            <a:endParaRPr lang="en-US" sz="4400" dirty="0"/>
          </a:p>
          <a:p>
            <a:r>
              <a:rPr lang="en-US" sz="4800" b="1" spc="-200" dirty="0"/>
              <a:t>Evangelism </a:t>
            </a:r>
            <a:r>
              <a:rPr lang="en-US" sz="4800" spc="-200" dirty="0"/>
              <a:t>is simply telling others about </a:t>
            </a:r>
            <a:r>
              <a:rPr lang="en-US" sz="4800" b="1" u="sng" spc="-200" dirty="0">
                <a:solidFill>
                  <a:srgbClr val="FF0000"/>
                </a:solidFill>
              </a:rPr>
              <a:t>JESUS</a:t>
            </a:r>
          </a:p>
          <a:p>
            <a:pPr algn="l"/>
            <a:r>
              <a:rPr lang="en-US" sz="4800" i="1" dirty="0"/>
              <a:t>“</a:t>
            </a:r>
            <a:r>
              <a:rPr lang="en-US" sz="4800" dirty="0"/>
              <a:t>(It is God’s)</a:t>
            </a:r>
            <a:r>
              <a:rPr lang="en-US" sz="4800" i="1" dirty="0"/>
              <a:t> intent that now the manifold wisdom of God might be made known </a:t>
            </a:r>
            <a:r>
              <a:rPr lang="en-US" sz="4800" b="1" i="1" dirty="0"/>
              <a:t>by the church</a:t>
            </a:r>
            <a:r>
              <a:rPr lang="en-US" sz="4800" i="1" dirty="0"/>
              <a:t> ...”</a:t>
            </a:r>
            <a:r>
              <a:rPr lang="en-US" sz="4800" b="1" i="1" dirty="0"/>
              <a:t> </a:t>
            </a:r>
            <a:r>
              <a:rPr lang="en-US" sz="4800" dirty="0"/>
              <a:t>   </a:t>
            </a:r>
            <a:r>
              <a:rPr lang="en-US" sz="4800" b="1" dirty="0">
                <a:solidFill>
                  <a:srgbClr val="FF0000"/>
                </a:solidFill>
              </a:rPr>
              <a:t>Ephesians 3:10</a:t>
            </a:r>
          </a:p>
          <a:p>
            <a:pPr algn="l"/>
            <a:endParaRPr lang="en-US" sz="800" i="1" spc="-150" dirty="0"/>
          </a:p>
          <a:p>
            <a:pPr algn="l"/>
            <a:r>
              <a:rPr lang="en-US" sz="4800" i="1" spc="-150" dirty="0"/>
              <a:t>“The master said to the servant, ’Go out into the highways &amp; hedges, and </a:t>
            </a:r>
            <a:r>
              <a:rPr lang="en-US" sz="4800" b="1" i="1" spc="-150" dirty="0"/>
              <a:t>compel them</a:t>
            </a:r>
            <a:r>
              <a:rPr lang="en-US" sz="4800" i="1" spc="-150" dirty="0"/>
              <a:t> to </a:t>
            </a:r>
            <a:r>
              <a:rPr lang="en-US" sz="4800" i="1" spc="-200" dirty="0"/>
              <a:t>come in, that my house may be filled’.”</a:t>
            </a:r>
            <a:r>
              <a:rPr lang="en-US" sz="4800" spc="-200" dirty="0"/>
              <a:t>  </a:t>
            </a:r>
            <a:r>
              <a:rPr lang="en-US" sz="4800" b="1" spc="-200" dirty="0">
                <a:solidFill>
                  <a:srgbClr val="FF0000"/>
                </a:solidFill>
              </a:rPr>
              <a:t>Lk 14:23</a:t>
            </a:r>
          </a:p>
        </p:txBody>
      </p:sp>
    </p:spTree>
    <p:extLst>
      <p:ext uri="{BB962C8B-B14F-4D97-AF65-F5344CB8AC3E}">
        <p14:creationId xmlns:p14="http://schemas.microsoft.com/office/powerpoint/2010/main" val="165454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017" y="381000"/>
            <a:ext cx="10955383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We continue to reach those who are      not yet saved because the …</a:t>
            </a:r>
            <a:endParaRPr lang="en-US" sz="4800" dirty="0"/>
          </a:p>
          <a:p>
            <a:pPr algn="l"/>
            <a:r>
              <a:rPr lang="en-US" sz="4800" dirty="0"/>
              <a:t>1. </a:t>
            </a:r>
            <a:r>
              <a:rPr lang="en-US" sz="4800" b="1" dirty="0"/>
              <a:t>Father</a:t>
            </a:r>
            <a:r>
              <a:rPr lang="en-US" sz="4800" dirty="0"/>
              <a:t>  </a:t>
            </a:r>
            <a:r>
              <a:rPr lang="en-US" sz="4800" b="1" u="sng" dirty="0">
                <a:solidFill>
                  <a:srgbClr val="FF0000"/>
                </a:solidFill>
              </a:rPr>
              <a:t>LOVES</a:t>
            </a:r>
            <a:r>
              <a:rPr lang="en-US" sz="4800" dirty="0"/>
              <a:t>  people (</a:t>
            </a:r>
            <a:r>
              <a:rPr lang="en-US" sz="4800" b="1" dirty="0">
                <a:solidFill>
                  <a:srgbClr val="FF0000"/>
                </a:solidFill>
              </a:rPr>
              <a:t>John 3:16</a:t>
            </a:r>
            <a:r>
              <a:rPr lang="en-US" sz="4800" dirty="0"/>
              <a:t>)</a:t>
            </a:r>
          </a:p>
          <a:p>
            <a:pPr algn="l"/>
            <a:r>
              <a:rPr lang="en-US" sz="4800" dirty="0"/>
              <a:t>2. </a:t>
            </a:r>
            <a:r>
              <a:rPr lang="en-US" sz="4800" b="1" dirty="0"/>
              <a:t>Son</a:t>
            </a:r>
            <a:r>
              <a:rPr lang="en-US" sz="4800" dirty="0"/>
              <a:t>  </a:t>
            </a:r>
            <a:r>
              <a:rPr lang="en-US" sz="4800" b="1" u="sng" dirty="0">
                <a:solidFill>
                  <a:srgbClr val="FF0000"/>
                </a:solidFill>
              </a:rPr>
              <a:t>COMMANDS</a:t>
            </a:r>
            <a:r>
              <a:rPr lang="en-US" sz="4800" dirty="0"/>
              <a:t>  evangelism (Acts 1:8)</a:t>
            </a:r>
          </a:p>
          <a:p>
            <a:pPr algn="l"/>
            <a:r>
              <a:rPr lang="en-US" sz="4800" dirty="0"/>
              <a:t>3. </a:t>
            </a:r>
            <a:r>
              <a:rPr lang="en-US" sz="4800" b="1" dirty="0"/>
              <a:t>Spirit</a:t>
            </a:r>
            <a:r>
              <a:rPr lang="en-US" sz="4800" dirty="0"/>
              <a:t>  </a:t>
            </a:r>
            <a:r>
              <a:rPr lang="en-US" sz="4800" b="1" u="sng" dirty="0">
                <a:solidFill>
                  <a:srgbClr val="FF0000"/>
                </a:solidFill>
              </a:rPr>
              <a:t>EMPOWERS</a:t>
            </a:r>
            <a:r>
              <a:rPr lang="en-US" sz="4800" dirty="0"/>
              <a:t>  evangelism (Jn 16:8)</a:t>
            </a:r>
          </a:p>
          <a:p>
            <a:endParaRPr lang="en-US" sz="1000" b="1" dirty="0"/>
          </a:p>
          <a:p>
            <a:r>
              <a:rPr lang="en-US" sz="4800" b="1" dirty="0"/>
              <a:t>Most evangelism goes on outside the church building.</a:t>
            </a:r>
            <a:endParaRPr lang="en-US" sz="4800" dirty="0"/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645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4433" y="381000"/>
            <a:ext cx="10920549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spc="-100" dirty="0"/>
              <a:t>III. WE EXIST TO  </a:t>
            </a:r>
            <a:r>
              <a:rPr lang="en-US" sz="4800" b="1" u="sng" spc="-100" dirty="0">
                <a:solidFill>
                  <a:srgbClr val="FF0000"/>
                </a:solidFill>
              </a:rPr>
              <a:t>BAPTIZE</a:t>
            </a:r>
            <a:r>
              <a:rPr lang="en-US" sz="4800" b="1" spc="-100" dirty="0"/>
              <a:t>  NEW BELIEVERS.</a:t>
            </a:r>
            <a:endParaRPr lang="en-US" sz="4800" spc="-100" dirty="0"/>
          </a:p>
          <a:p>
            <a:pPr algn="l"/>
            <a:r>
              <a:rPr lang="en-US" sz="1200" b="1" dirty="0"/>
              <a:t> </a:t>
            </a:r>
            <a:endParaRPr lang="en-US" sz="1200" dirty="0"/>
          </a:p>
          <a:p>
            <a:r>
              <a:rPr lang="en-US" sz="4800" b="1" dirty="0"/>
              <a:t>Baptism is simply </a:t>
            </a:r>
            <a:r>
              <a:rPr lang="en-US" sz="4800" b="1" u="sng" dirty="0">
                <a:solidFill>
                  <a:srgbClr val="FF0000"/>
                </a:solidFill>
              </a:rPr>
              <a:t>IDENTIFYING</a:t>
            </a:r>
            <a:r>
              <a:rPr lang="en-US" sz="4800" b="1" dirty="0"/>
              <a:t> with Jesus &amp; a local church</a:t>
            </a:r>
            <a:endParaRPr lang="en-US" sz="4800" dirty="0"/>
          </a:p>
          <a:p>
            <a:pPr algn="l"/>
            <a:r>
              <a:rPr lang="en-US" sz="4800" b="1" dirty="0"/>
              <a:t> </a:t>
            </a:r>
            <a:r>
              <a:rPr lang="en-US" sz="4800" i="1" dirty="0"/>
              <a:t>“Then</a:t>
            </a:r>
            <a:r>
              <a:rPr lang="en-US" sz="4800" b="1" i="1" dirty="0"/>
              <a:t> those</a:t>
            </a:r>
            <a:r>
              <a:rPr lang="en-US" sz="4800" i="1" dirty="0"/>
              <a:t> who gladly </a:t>
            </a:r>
            <a:r>
              <a:rPr lang="en-US" sz="4800" b="1" i="1" dirty="0"/>
              <a:t>received his word </a:t>
            </a:r>
            <a:r>
              <a:rPr lang="en-US" sz="4800" i="1" dirty="0"/>
              <a:t>were </a:t>
            </a:r>
            <a:r>
              <a:rPr lang="en-US" sz="4800" b="1" i="1" dirty="0"/>
              <a:t>baptized;</a:t>
            </a:r>
            <a:r>
              <a:rPr lang="en-US" sz="4800" i="1" dirty="0"/>
              <a:t> and that day about 3,000 souls were</a:t>
            </a:r>
            <a:r>
              <a:rPr lang="en-US" sz="4800" b="1" i="1" dirty="0"/>
              <a:t> added to them</a:t>
            </a:r>
            <a:r>
              <a:rPr lang="en-US" sz="4800" i="1" dirty="0"/>
              <a:t>.”</a:t>
            </a:r>
            <a:r>
              <a:rPr lang="en-US" sz="4800" dirty="0"/>
              <a:t>  </a:t>
            </a:r>
            <a:r>
              <a:rPr lang="en-US" sz="4800" b="1" dirty="0">
                <a:solidFill>
                  <a:srgbClr val="FF0000"/>
                </a:solidFill>
              </a:rPr>
              <a:t>Acts 2:41</a:t>
            </a:r>
          </a:p>
        </p:txBody>
      </p:sp>
    </p:spTree>
    <p:extLst>
      <p:ext uri="{BB962C8B-B14F-4D97-AF65-F5344CB8AC3E}">
        <p14:creationId xmlns:p14="http://schemas.microsoft.com/office/powerpoint/2010/main" val="2950742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81000"/>
            <a:ext cx="10964091" cy="609600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	God created the church as …</a:t>
            </a:r>
          </a:p>
          <a:p>
            <a:pPr algn="l"/>
            <a:r>
              <a:rPr lang="en-US" sz="4800" dirty="0"/>
              <a:t>a </a:t>
            </a:r>
            <a:r>
              <a:rPr lang="en-US" sz="4800" b="1" dirty="0"/>
              <a:t>Family</a:t>
            </a:r>
            <a:r>
              <a:rPr lang="en-US" sz="4800" dirty="0"/>
              <a:t> to embrace new believers, </a:t>
            </a:r>
          </a:p>
          <a:p>
            <a:pPr algn="l"/>
            <a:r>
              <a:rPr lang="en-US" sz="4800" dirty="0"/>
              <a:t>a </a:t>
            </a:r>
            <a:r>
              <a:rPr lang="en-US" sz="4800" b="1" dirty="0"/>
              <a:t>Flock</a:t>
            </a:r>
            <a:r>
              <a:rPr lang="en-US" sz="4800" dirty="0"/>
              <a:t> to feed new believers, </a:t>
            </a:r>
          </a:p>
          <a:p>
            <a:pPr algn="l"/>
            <a:r>
              <a:rPr lang="en-US" sz="4800" dirty="0"/>
              <a:t>a </a:t>
            </a:r>
            <a:r>
              <a:rPr lang="en-US" sz="4800" b="1" dirty="0"/>
              <a:t>Body</a:t>
            </a:r>
            <a:r>
              <a:rPr lang="en-US" sz="4800" dirty="0"/>
              <a:t> to serve and serve with new 	believers, </a:t>
            </a:r>
          </a:p>
          <a:p>
            <a:pPr algn="l"/>
            <a:r>
              <a:rPr lang="en-US" sz="4800" dirty="0"/>
              <a:t>and a </a:t>
            </a:r>
            <a:r>
              <a:rPr lang="en-US" sz="4800" b="1" dirty="0"/>
              <a:t>Fellowship</a:t>
            </a:r>
            <a:r>
              <a:rPr lang="en-US" sz="4800" dirty="0"/>
              <a:t> to encourage and model 	godliness for new believers.</a:t>
            </a:r>
          </a:p>
        </p:txBody>
      </p:sp>
    </p:spTree>
    <p:extLst>
      <p:ext uri="{BB962C8B-B14F-4D97-AF65-F5344CB8AC3E}">
        <p14:creationId xmlns:p14="http://schemas.microsoft.com/office/powerpoint/2010/main" val="354350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7017" y="381000"/>
            <a:ext cx="10937966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IV. WE EXIST TO  </a:t>
            </a:r>
            <a:r>
              <a:rPr lang="en-US" sz="4800" b="1" u="sng" dirty="0">
                <a:solidFill>
                  <a:srgbClr val="FF0000"/>
                </a:solidFill>
              </a:rPr>
              <a:t>DISCIPLE</a:t>
            </a:r>
            <a:r>
              <a:rPr lang="en-US" sz="4800" b="1" dirty="0"/>
              <a:t>  .</a:t>
            </a:r>
            <a:endParaRPr lang="en-US" sz="4800" dirty="0"/>
          </a:p>
          <a:p>
            <a:r>
              <a:rPr lang="en-US" sz="4800" b="1" dirty="0"/>
              <a:t>Discipleship is simply helping others </a:t>
            </a:r>
            <a:r>
              <a:rPr lang="en-US" sz="4800" b="1" u="sng" dirty="0">
                <a:solidFill>
                  <a:srgbClr val="FF0000"/>
                </a:solidFill>
              </a:rPr>
              <a:t>GROW</a:t>
            </a:r>
            <a:r>
              <a:rPr lang="en-US" sz="4800" b="1" dirty="0"/>
              <a:t> spiritually</a:t>
            </a:r>
            <a:endParaRPr lang="en-US" sz="4800" dirty="0"/>
          </a:p>
          <a:p>
            <a:pPr algn="l"/>
            <a:r>
              <a:rPr lang="en-US" sz="1000" b="1" dirty="0"/>
              <a:t> </a:t>
            </a:r>
            <a:endParaRPr lang="en-US" sz="1000" dirty="0"/>
          </a:p>
          <a:p>
            <a:pPr algn="l"/>
            <a:r>
              <a:rPr lang="en-US" sz="4800" i="1" dirty="0"/>
              <a:t>“Therefore, leaving the discussion of the elementary principles of Christ , Let us </a:t>
            </a:r>
            <a:r>
              <a:rPr lang="en-US" sz="4800" b="1" i="1" dirty="0"/>
              <a:t>go on to</a:t>
            </a:r>
            <a:r>
              <a:rPr lang="en-US" sz="4800" i="1" dirty="0"/>
              <a:t> </a:t>
            </a:r>
            <a:r>
              <a:rPr lang="en-US" sz="4800" b="1" i="1" dirty="0"/>
              <a:t>maturity</a:t>
            </a:r>
            <a:r>
              <a:rPr lang="en-US" sz="4800" i="1" dirty="0"/>
              <a:t> ....”</a:t>
            </a:r>
            <a:r>
              <a:rPr lang="en-US" sz="4800" dirty="0"/>
              <a:t>  	</a:t>
            </a:r>
            <a:r>
              <a:rPr lang="en-US" sz="4800" b="1" dirty="0">
                <a:solidFill>
                  <a:srgbClr val="FF0000"/>
                </a:solidFill>
              </a:rPr>
              <a:t>Hebrews 6:1 </a:t>
            </a:r>
          </a:p>
          <a:p>
            <a:pPr algn="l"/>
            <a:r>
              <a:rPr lang="en-US" sz="4800" i="1" dirty="0"/>
              <a:t>“</a:t>
            </a:r>
            <a:r>
              <a:rPr lang="en-US" sz="4800" b="1" i="1" dirty="0"/>
              <a:t>Grow</a:t>
            </a:r>
            <a:r>
              <a:rPr lang="en-US" sz="4800" i="1" dirty="0"/>
              <a:t> in the grace and knowledge of our Lord and Savior Jesus Christ.”</a:t>
            </a:r>
            <a:r>
              <a:rPr lang="en-US" sz="4800" dirty="0"/>
              <a:t>   </a:t>
            </a:r>
            <a:r>
              <a:rPr lang="en-US" sz="4800" b="1" dirty="0">
                <a:solidFill>
                  <a:srgbClr val="FF0000"/>
                </a:solidFill>
              </a:rPr>
              <a:t>II Peter 3:18</a:t>
            </a:r>
          </a:p>
        </p:txBody>
      </p:sp>
    </p:spTree>
    <p:extLst>
      <p:ext uri="{BB962C8B-B14F-4D97-AF65-F5344CB8AC3E}">
        <p14:creationId xmlns:p14="http://schemas.microsoft.com/office/powerpoint/2010/main" val="226875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309" y="381000"/>
            <a:ext cx="10955382" cy="609600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(God has given) </a:t>
            </a:r>
            <a:r>
              <a:rPr lang="en-US" sz="4800" i="1" dirty="0"/>
              <a:t>“...some to be evangelists, and some pastors and teachers, </a:t>
            </a:r>
            <a:r>
              <a:rPr lang="en-US" sz="4800" i="1" baseline="30000" dirty="0"/>
              <a:t> </a:t>
            </a:r>
            <a:r>
              <a:rPr lang="en-US" sz="4800" i="1" dirty="0"/>
              <a:t>for the equipping of the saints for the work of the ministry, for the edifying of the body of Christ, till we all come to ... a perfect </a:t>
            </a:r>
            <a:r>
              <a:rPr lang="en-US" sz="4800" b="1" dirty="0"/>
              <a:t>(mature)</a:t>
            </a:r>
            <a:r>
              <a:rPr lang="en-US" sz="4800" i="1" dirty="0"/>
              <a:t> man.  ...that we should</a:t>
            </a:r>
            <a:r>
              <a:rPr lang="en-US" sz="4800" b="1" i="1" dirty="0"/>
              <a:t> no longer be children</a:t>
            </a:r>
            <a:r>
              <a:rPr lang="en-US" sz="4800" i="1" dirty="0"/>
              <a:t>.”</a:t>
            </a:r>
            <a:r>
              <a:rPr lang="en-US" sz="4800" dirty="0"/>
              <a:t> 	Ephesians 4:11-14 </a:t>
            </a:r>
          </a:p>
          <a:p>
            <a:pPr algn="l"/>
            <a:r>
              <a:rPr lang="en-US" sz="1200" dirty="0"/>
              <a:t> </a:t>
            </a:r>
          </a:p>
          <a:p>
            <a:r>
              <a:rPr lang="en-US" sz="4800" b="1" dirty="0"/>
              <a:t>Our Sunday School highlights discipleship.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17268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81000"/>
            <a:ext cx="10929257" cy="6096000"/>
          </a:xfrm>
        </p:spPr>
        <p:txBody>
          <a:bodyPr>
            <a:noAutofit/>
          </a:bodyPr>
          <a:lstStyle/>
          <a:p>
            <a:pPr algn="l"/>
            <a:r>
              <a:rPr lang="en-US" sz="4000" b="1" dirty="0"/>
              <a:t>V.  WE EXIST TO  </a:t>
            </a:r>
            <a:r>
              <a:rPr lang="en-US" sz="4000" b="1" u="sng" dirty="0">
                <a:solidFill>
                  <a:srgbClr val="FF0000"/>
                </a:solidFill>
              </a:rPr>
              <a:t>SERVE</a:t>
            </a:r>
            <a:r>
              <a:rPr lang="en-US" sz="4000" b="1" dirty="0"/>
              <a:t>  .</a:t>
            </a:r>
            <a:endParaRPr lang="en-US" sz="4000" dirty="0"/>
          </a:p>
          <a:p>
            <a:r>
              <a:rPr lang="en-US" sz="4000" b="1" dirty="0"/>
              <a:t>Ministry is simply unselfishly meeting </a:t>
            </a:r>
            <a:r>
              <a:rPr lang="en-US" sz="4000" b="1" u="sng" dirty="0">
                <a:solidFill>
                  <a:srgbClr val="FF0000"/>
                </a:solidFill>
              </a:rPr>
              <a:t>NEEDS</a:t>
            </a:r>
            <a:endParaRPr lang="en-US" sz="4000" u="sng" dirty="0">
              <a:solidFill>
                <a:srgbClr val="FF0000"/>
              </a:solidFill>
            </a:endParaRPr>
          </a:p>
          <a:p>
            <a:pPr algn="l"/>
            <a:r>
              <a:rPr lang="en-US" sz="4000" i="1" dirty="0"/>
              <a:t>“By this we know </a:t>
            </a:r>
            <a:r>
              <a:rPr lang="en-US" sz="4000" b="1" i="1" dirty="0"/>
              <a:t>love,</a:t>
            </a:r>
            <a:r>
              <a:rPr lang="en-US" sz="4000" i="1" dirty="0"/>
              <a:t> because He laid down his life for us. And we also ought to lay down our lives for the brethren. </a:t>
            </a:r>
            <a:r>
              <a:rPr lang="en-US" sz="4000" i="1" baseline="30000" dirty="0"/>
              <a:t> </a:t>
            </a:r>
          </a:p>
          <a:p>
            <a:pPr algn="l"/>
            <a:r>
              <a:rPr lang="en-US" sz="4000" i="1" dirty="0"/>
              <a:t>But whoever has this world’s goods, and sees his brother</a:t>
            </a:r>
            <a:r>
              <a:rPr lang="en-US" sz="4000" b="1" i="1" dirty="0"/>
              <a:t> in need</a:t>
            </a:r>
            <a:r>
              <a:rPr lang="en-US" sz="4000" i="1" dirty="0"/>
              <a:t> and shuts up his heart from him, how does the love of God abide in him?  </a:t>
            </a:r>
          </a:p>
          <a:p>
            <a:pPr algn="l"/>
            <a:r>
              <a:rPr lang="en-US" sz="4000" i="1" dirty="0"/>
              <a:t>My little children, let us not </a:t>
            </a:r>
            <a:r>
              <a:rPr lang="en-US" sz="4000" b="1" i="1" dirty="0"/>
              <a:t>love</a:t>
            </a:r>
            <a:r>
              <a:rPr lang="en-US" sz="4000" i="1" dirty="0"/>
              <a:t> in word or in tongue, but in deed and in truth.” </a:t>
            </a:r>
            <a:r>
              <a:rPr lang="en-US" sz="4000" dirty="0"/>
              <a:t>  </a:t>
            </a:r>
            <a:r>
              <a:rPr lang="en-US" sz="4000" b="1" dirty="0">
                <a:solidFill>
                  <a:srgbClr val="FF0000"/>
                </a:solidFill>
              </a:rPr>
              <a:t>I Jn 3:16-18</a:t>
            </a:r>
          </a:p>
        </p:txBody>
      </p:sp>
    </p:spTree>
    <p:extLst>
      <p:ext uri="{BB962C8B-B14F-4D97-AF65-F5344CB8AC3E}">
        <p14:creationId xmlns:p14="http://schemas.microsoft.com/office/powerpoint/2010/main" val="279424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98926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Ministry </a:t>
            </a:r>
            <a:r>
              <a:rPr lang="en-US" sz="4800" dirty="0"/>
              <a:t>goes on all the time, but at our </a:t>
            </a:r>
            <a:r>
              <a:rPr lang="en-US" sz="4800" b="1" dirty="0"/>
              <a:t>Sunday afternoon </a:t>
            </a:r>
            <a:r>
              <a:rPr lang="en-US" sz="4800" dirty="0"/>
              <a:t>and </a:t>
            </a:r>
            <a:r>
              <a:rPr lang="en-US" sz="4800" b="1" dirty="0"/>
              <a:t>Wednesday Prayer Times </a:t>
            </a:r>
            <a:r>
              <a:rPr lang="en-US" sz="4800" dirty="0"/>
              <a:t>we bring spiritual, emotional, and physical needs before the Lord and other believers for prayer and care.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87515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387" y="381000"/>
            <a:ext cx="11001983" cy="6096000"/>
          </a:xfrm>
        </p:spPr>
        <p:txBody>
          <a:bodyPr>
            <a:noAutofit/>
          </a:bodyPr>
          <a:lstStyle/>
          <a:p>
            <a:r>
              <a:rPr lang="en-US" sz="3200" b="1" dirty="0">
                <a:sym typeface="Wingdings" panose="05000000000000000000" pitchFamily="2" charset="2"/>
              </a:rPr>
              <a:t>Our PURPOSE - Why we exist</a:t>
            </a:r>
          </a:p>
          <a:p>
            <a:r>
              <a:rPr lang="en-US" sz="4000" b="1" dirty="0">
                <a:sym typeface="Wingdings" panose="05000000000000000000" pitchFamily="2" charset="2"/>
              </a:rPr>
              <a:t>OUR DOCTRINE STATEMENT</a:t>
            </a:r>
          </a:p>
          <a:p>
            <a:r>
              <a:rPr lang="en-US" sz="4000" i="1" dirty="0">
                <a:sym typeface="Wingdings" panose="05000000000000000000" pitchFamily="2" charset="2"/>
              </a:rPr>
              <a:t>What we believe</a:t>
            </a:r>
          </a:p>
          <a:p>
            <a:pPr algn="l"/>
            <a:r>
              <a:rPr lang="en-US" sz="4000" dirty="0">
                <a:sym typeface="Wingdings" panose="05000000000000000000" pitchFamily="2" charset="2"/>
              </a:rPr>
              <a:t>One of the important functions of the church is to guard God’s truth.</a:t>
            </a:r>
          </a:p>
          <a:p>
            <a:pPr algn="l"/>
            <a:r>
              <a:rPr lang="en-US" sz="4000" b="1" i="1" dirty="0">
                <a:sym typeface="Wingdings" panose="05000000000000000000" pitchFamily="2" charset="2"/>
              </a:rPr>
              <a:t>Hold fast </a:t>
            </a:r>
            <a:r>
              <a:rPr lang="en-US" sz="4000" i="1" dirty="0">
                <a:sym typeface="Wingdings" panose="05000000000000000000" pitchFamily="2" charset="2"/>
              </a:rPr>
              <a:t>the pattern of </a:t>
            </a:r>
            <a:r>
              <a:rPr lang="en-US" sz="4000" b="1" i="1" dirty="0">
                <a:sym typeface="Wingdings" panose="05000000000000000000" pitchFamily="2" charset="2"/>
              </a:rPr>
              <a:t>sound doctrine</a:t>
            </a:r>
            <a:r>
              <a:rPr lang="en-US" sz="4000" i="1" dirty="0">
                <a:sym typeface="Wingdings" panose="05000000000000000000" pitchFamily="2" charset="2"/>
              </a:rPr>
              <a:t> which you heard from me, in faith and love which are in Christ Jesus.  That </a:t>
            </a:r>
            <a:r>
              <a:rPr lang="en-US" sz="4000" b="1" i="1" dirty="0">
                <a:sym typeface="Wingdings" panose="05000000000000000000" pitchFamily="2" charset="2"/>
              </a:rPr>
              <a:t>good thing </a:t>
            </a:r>
            <a:r>
              <a:rPr lang="en-US" sz="4000" i="1" dirty="0">
                <a:sym typeface="Wingdings" panose="05000000000000000000" pitchFamily="2" charset="2"/>
              </a:rPr>
              <a:t>which was committed to you, </a:t>
            </a:r>
            <a:r>
              <a:rPr lang="en-US" sz="4000" b="1" i="1" dirty="0">
                <a:sym typeface="Wingdings" panose="05000000000000000000" pitchFamily="2" charset="2"/>
              </a:rPr>
              <a:t>keep</a:t>
            </a:r>
            <a:r>
              <a:rPr lang="en-US" sz="4000" i="1" dirty="0">
                <a:sym typeface="Wingdings" panose="05000000000000000000" pitchFamily="2" charset="2"/>
              </a:rPr>
              <a:t> by the Holy Spirit who dwells in us</a:t>
            </a:r>
            <a:r>
              <a:rPr lang="en-US" sz="4000" dirty="0">
                <a:sym typeface="Wingdings" panose="05000000000000000000" pitchFamily="2" charset="2"/>
              </a:rPr>
              <a:t>.            								</a:t>
            </a:r>
            <a:r>
              <a:rPr lang="en-US" sz="4000" b="1" dirty="0">
                <a:solidFill>
                  <a:srgbClr val="FF0000"/>
                </a:solidFill>
                <a:sym typeface="Wingdings" panose="05000000000000000000" pitchFamily="2" charset="2"/>
              </a:rPr>
              <a:t>II Tim 1:13,14</a:t>
            </a:r>
          </a:p>
        </p:txBody>
      </p:sp>
    </p:spTree>
    <p:extLst>
      <p:ext uri="{BB962C8B-B14F-4D97-AF65-F5344CB8AC3E}">
        <p14:creationId xmlns:p14="http://schemas.microsoft.com/office/powerpoint/2010/main" val="22624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Box 25">
            <a:extLst>
              <a:ext uri="{FF2B5EF4-FFF2-40B4-BE49-F238E27FC236}">
                <a16:creationId xmlns:a16="http://schemas.microsoft.com/office/drawing/2014/main" id="{F2186CEE-3A6A-44FD-A674-58E79DFC3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13" y="553212"/>
            <a:ext cx="4030218" cy="6150483"/>
          </a:xfrm>
          <a:prstGeom prst="rect">
            <a:avLst/>
          </a:prstGeom>
          <a:solidFill>
            <a:srgbClr val="FFFFFF"/>
          </a:solidFill>
          <a:ln w="127000" algn="in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800" noProof="1">
                <a:solidFill>
                  <a:srgbClr val="000000"/>
                </a:solidFill>
                <a:latin typeface="Times New Roman" panose="02020603050405020304" pitchFamily="18" charset="0"/>
              </a:rPr>
              <a:t>													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8" name="Text Box 27">
            <a:extLst>
              <a:ext uri="{FF2B5EF4-FFF2-40B4-BE49-F238E27FC236}">
                <a16:creationId xmlns:a16="http://schemas.microsoft.com/office/drawing/2014/main" id="{6B6343C2-4EA6-41F7-8E65-A83EDE47D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8102" y="5094883"/>
            <a:ext cx="5211096" cy="92884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noProof="1">
                <a:solidFill>
                  <a:srgbClr val="000000"/>
                </a:solidFill>
                <a:latin typeface="Times New Roman" panose="02020603050405020304" pitchFamily="18" charset="0"/>
              </a:rPr>
              <a:t>Grace Bible Chapel</a:t>
            </a:r>
            <a:endParaRPr lang="en-US" altLang="en-US" sz="2800" noProof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noProof="1">
                <a:solidFill>
                  <a:srgbClr val="000000"/>
                </a:solidFill>
                <a:latin typeface="Times New Roman" panose="02020603050405020304" pitchFamily="18" charset="0"/>
              </a:rPr>
              <a:t>Gardners, PA</a:t>
            </a:r>
            <a:endParaRPr lang="en-US" altLang="en-US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29">
            <a:extLst>
              <a:ext uri="{FF2B5EF4-FFF2-40B4-BE49-F238E27FC236}">
                <a16:creationId xmlns:a16="http://schemas.microsoft.com/office/drawing/2014/main" id="{55B5685D-9996-4911-9F4A-6F67CAF14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654" y="4217917"/>
            <a:ext cx="6677995" cy="7306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</a:t>
            </a:r>
            <a:r>
              <a:rPr lang="en-US" altLang="en-US" sz="4000" b="1" noProof="1">
                <a:solidFill>
                  <a:srgbClr val="000000"/>
                </a:solidFill>
                <a:latin typeface="Times New Roman" panose="02020603050405020304" pitchFamily="18" charset="0"/>
              </a:rPr>
              <a:t>to Church Membership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sp>
        <p:nvSpPr>
          <p:cNvPr id="30" name="Text Box 30">
            <a:extLst>
              <a:ext uri="{FF2B5EF4-FFF2-40B4-BE49-F238E27FC236}">
                <a16:creationId xmlns:a16="http://schemas.microsoft.com/office/drawing/2014/main" id="{EB202449-2540-4481-A777-67EE224F6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9356" y="2989313"/>
            <a:ext cx="8288593" cy="8270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noProof="1">
                <a:solidFill>
                  <a:srgbClr val="000000"/>
                </a:solidFill>
                <a:latin typeface="Times New Roman" panose="02020603050405020304" pitchFamily="18" charset="0"/>
              </a:rPr>
              <a:t>Following Christ together ... </a:t>
            </a: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i="1" noProof="1">
                <a:solidFill>
                  <a:srgbClr val="000000"/>
                </a:solidFill>
                <a:latin typeface="Times New Roman" panose="02020603050405020304" pitchFamily="18" charset="0"/>
              </a:rPr>
              <a:t>one step at a time ...</a:t>
            </a:r>
            <a:endParaRPr lang="en-US" altLang="en-US" sz="3200" dirty="0">
              <a:latin typeface="Arial" panose="020B0604020202020204" pitchFamily="34" charset="0"/>
            </a:endParaRPr>
          </a:p>
        </p:txBody>
      </p:sp>
      <p:sp>
        <p:nvSpPr>
          <p:cNvPr id="31" name="Text Box 31">
            <a:extLst>
              <a:ext uri="{FF2B5EF4-FFF2-40B4-BE49-F238E27FC236}">
                <a16:creationId xmlns:a16="http://schemas.microsoft.com/office/drawing/2014/main" id="{64938FBF-A86B-4D26-AEE6-F677EB82C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194" y="233274"/>
            <a:ext cx="3535611" cy="89252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195" tIns="36195" rIns="36195" bIns="36195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1" noProof="1">
                <a:solidFill>
                  <a:srgbClr val="000000"/>
                </a:solidFill>
                <a:latin typeface="Times New Roman" panose="02020603050405020304" pitchFamily="18" charset="0"/>
              </a:rPr>
              <a:t>Steps of Faith</a:t>
            </a:r>
            <a:endParaRPr lang="en-US" altLang="en-US" sz="4000" dirty="0">
              <a:latin typeface="Arial" panose="020B0604020202020204" pitchFamily="34" charset="0"/>
            </a:endParaRPr>
          </a:p>
        </p:txBody>
      </p:sp>
      <p:grpSp>
        <p:nvGrpSpPr>
          <p:cNvPr id="1024" name="Group 32">
            <a:extLst>
              <a:ext uri="{FF2B5EF4-FFF2-40B4-BE49-F238E27FC236}">
                <a16:creationId xmlns:a16="http://schemas.microsoft.com/office/drawing/2014/main" id="{45B82ACE-0AAB-4BB7-B037-3CCAA7E19120}"/>
              </a:ext>
            </a:extLst>
          </p:cNvPr>
          <p:cNvGrpSpPr>
            <a:grpSpLocks/>
          </p:cNvGrpSpPr>
          <p:nvPr/>
        </p:nvGrpSpPr>
        <p:grpSpPr bwMode="auto">
          <a:xfrm>
            <a:off x="3178100" y="949849"/>
            <a:ext cx="5835796" cy="1760057"/>
            <a:chOff x="18385972" y="20316825"/>
            <a:chExt cx="3738483" cy="1146163"/>
          </a:xfrm>
        </p:grpSpPr>
        <p:grpSp>
          <p:nvGrpSpPr>
            <p:cNvPr id="1025" name="Group 33">
              <a:extLst>
                <a:ext uri="{FF2B5EF4-FFF2-40B4-BE49-F238E27FC236}">
                  <a16:creationId xmlns:a16="http://schemas.microsoft.com/office/drawing/2014/main" id="{81368B59-4049-428A-AC3C-6E18AE4453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271922" y="20831175"/>
              <a:ext cx="1200071" cy="631813"/>
              <a:chOff x="20271922" y="20831175"/>
              <a:chExt cx="1200071" cy="631813"/>
            </a:xfrm>
          </p:grpSpPr>
          <p:graphicFrame>
            <p:nvGraphicFramePr>
              <p:cNvPr id="1039" name="Object 1038">
                <a:extLst>
                  <a:ext uri="{FF2B5EF4-FFF2-40B4-BE49-F238E27FC236}">
                    <a16:creationId xmlns:a16="http://schemas.microsoft.com/office/drawing/2014/main" id="{5AB3130A-144D-4F59-A6F4-EDC8FEABF5E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0271922" y="20831175"/>
              <a:ext cx="1200071" cy="6318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Bitmap Image" r:id="rId2" imgW="1343212" imgH="657317" progId="Paint.Picture">
                      <p:embed/>
                    </p:oleObj>
                  </mc:Choice>
                  <mc:Fallback>
                    <p:oleObj name="Bitmap Image" r:id="rId2" imgW="1343212" imgH="657317" progId="Paint.Picture">
                      <p:embed/>
                      <p:pic>
                        <p:nvPicPr>
                          <p:cNvPr id="1039" name="Object 1038">
                            <a:extLst>
                              <a:ext uri="{FF2B5EF4-FFF2-40B4-BE49-F238E27FC236}">
                                <a16:creationId xmlns:a16="http://schemas.microsoft.com/office/drawing/2014/main" id="{5AB3130A-144D-4F59-A6F4-EDC8FEABF5E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271922" y="20831175"/>
                            <a:ext cx="1200071" cy="631813"/>
                          </a:xfrm>
                          <a:prstGeom prst="rect">
                            <a:avLst/>
                          </a:prstGeom>
                          <a:solidFill>
                            <a:srgbClr val="000000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0" algn="in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CCCCCC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40" name="Text Box 35">
                <a:extLst>
                  <a:ext uri="{FF2B5EF4-FFF2-40B4-BE49-F238E27FC236}">
                    <a16:creationId xmlns:a16="http://schemas.microsoft.com/office/drawing/2014/main" id="{8F5434F8-7631-4740-8AAC-E969F3BAFB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10123" y="21116052"/>
                <a:ext cx="773647" cy="2210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195" tIns="36195" rIns="36195" bIns="36195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26" name="Group 36">
              <a:extLst>
                <a:ext uri="{FF2B5EF4-FFF2-40B4-BE49-F238E27FC236}">
                  <a16:creationId xmlns:a16="http://schemas.microsoft.com/office/drawing/2014/main" id="{31CE639B-D904-4A04-BC9D-6920132B2A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024147" y="20831175"/>
              <a:ext cx="1200071" cy="631813"/>
              <a:chOff x="19024147" y="20831175"/>
              <a:chExt cx="1200071" cy="631813"/>
            </a:xfrm>
          </p:grpSpPr>
          <p:graphicFrame>
            <p:nvGraphicFramePr>
              <p:cNvPr id="1037" name="Object 1036">
                <a:extLst>
                  <a:ext uri="{FF2B5EF4-FFF2-40B4-BE49-F238E27FC236}">
                    <a16:creationId xmlns:a16="http://schemas.microsoft.com/office/drawing/2014/main" id="{49E5BAD5-1F0A-4375-A0E8-40D17037640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9024147" y="20831175"/>
              <a:ext cx="1200071" cy="6318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Bitmap Image" r:id="rId4" imgW="1343212" imgH="657317" progId="Paint.Picture">
                      <p:embed/>
                    </p:oleObj>
                  </mc:Choice>
                  <mc:Fallback>
                    <p:oleObj name="Bitmap Image" r:id="rId4" imgW="1343212" imgH="657317" progId="Paint.Picture">
                      <p:embed/>
                      <p:pic>
                        <p:nvPicPr>
                          <p:cNvPr id="1037" name="Object 1036">
                            <a:extLst>
                              <a:ext uri="{FF2B5EF4-FFF2-40B4-BE49-F238E27FC236}">
                                <a16:creationId xmlns:a16="http://schemas.microsoft.com/office/drawing/2014/main" id="{49E5BAD5-1F0A-4375-A0E8-40D17037640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024147" y="20831175"/>
                            <a:ext cx="1200071" cy="631813"/>
                          </a:xfrm>
                          <a:prstGeom prst="rect">
                            <a:avLst/>
                          </a:prstGeom>
                          <a:solidFill>
                            <a:srgbClr val="000000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0" algn="in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CCCCCC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8" name="Text Box 38">
                <a:extLst>
                  <a:ext uri="{FF2B5EF4-FFF2-40B4-BE49-F238E27FC236}">
                    <a16:creationId xmlns:a16="http://schemas.microsoft.com/office/drawing/2014/main" id="{4D8B4EF0-8D6B-44E5-8F16-A3AF7CC01F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62348" y="21116052"/>
                <a:ext cx="773647" cy="2210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195" tIns="36195" rIns="36195" bIns="36195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noProof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M</a:t>
                </a:r>
                <a:r>
                  <a:rPr lang="en-US" altLang="en-US" sz="2000" b="1" dirty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ember</a:t>
                </a:r>
                <a:endParaRPr lang="en-US" altLang="en-US" sz="2000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27" name="Group 39">
              <a:extLst>
                <a:ext uri="{FF2B5EF4-FFF2-40B4-BE49-F238E27FC236}">
                  <a16:creationId xmlns:a16="http://schemas.microsoft.com/office/drawing/2014/main" id="{6270484A-AA4F-4659-9DAF-135BB52423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662322" y="20316825"/>
              <a:ext cx="1200071" cy="631813"/>
              <a:chOff x="19662322" y="20316825"/>
              <a:chExt cx="1200071" cy="631813"/>
            </a:xfrm>
          </p:grpSpPr>
          <p:graphicFrame>
            <p:nvGraphicFramePr>
              <p:cNvPr id="1035" name="Object 1034">
                <a:extLst>
                  <a:ext uri="{FF2B5EF4-FFF2-40B4-BE49-F238E27FC236}">
                    <a16:creationId xmlns:a16="http://schemas.microsoft.com/office/drawing/2014/main" id="{E89C5AFC-EBC8-47F6-8CE0-94718B9ACE60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9662322" y="20316825"/>
              <a:ext cx="1200071" cy="6318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Bitmap Image" r:id="rId5" imgW="1343212" imgH="657317" progId="Paint.Picture">
                      <p:embed/>
                    </p:oleObj>
                  </mc:Choice>
                  <mc:Fallback>
                    <p:oleObj name="Bitmap Image" r:id="rId5" imgW="1343212" imgH="657317" progId="Paint.Picture">
                      <p:embed/>
                      <p:pic>
                        <p:nvPicPr>
                          <p:cNvPr id="1035" name="Object 1034">
                            <a:extLst>
                              <a:ext uri="{FF2B5EF4-FFF2-40B4-BE49-F238E27FC236}">
                                <a16:creationId xmlns:a16="http://schemas.microsoft.com/office/drawing/2014/main" id="{E89C5AFC-EBC8-47F6-8CE0-94718B9ACE60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662322" y="20316825"/>
                            <a:ext cx="1200071" cy="631813"/>
                          </a:xfrm>
                          <a:prstGeom prst="rect">
                            <a:avLst/>
                          </a:prstGeom>
                          <a:solidFill>
                            <a:srgbClr val="000000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0" algn="in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CCCCCC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6" name="Text Box 41">
                <a:extLst>
                  <a:ext uri="{FF2B5EF4-FFF2-40B4-BE49-F238E27FC236}">
                    <a16:creationId xmlns:a16="http://schemas.microsoft.com/office/drawing/2014/main" id="{9199EA12-D94D-4585-95BE-3784664AD6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900523" y="20601702"/>
                <a:ext cx="773647" cy="2210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195" tIns="36195" rIns="36195" bIns="36195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28" name="Group 42">
              <a:extLst>
                <a:ext uri="{FF2B5EF4-FFF2-40B4-BE49-F238E27FC236}">
                  <a16:creationId xmlns:a16="http://schemas.microsoft.com/office/drawing/2014/main" id="{B54E96EC-53A0-4762-A6FC-355F380E15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85972" y="20316825"/>
              <a:ext cx="1200071" cy="631813"/>
              <a:chOff x="18385972" y="20316825"/>
              <a:chExt cx="1200071" cy="631813"/>
            </a:xfrm>
          </p:grpSpPr>
          <p:graphicFrame>
            <p:nvGraphicFramePr>
              <p:cNvPr id="1033" name="Object 1032">
                <a:extLst>
                  <a:ext uri="{FF2B5EF4-FFF2-40B4-BE49-F238E27FC236}">
                    <a16:creationId xmlns:a16="http://schemas.microsoft.com/office/drawing/2014/main" id="{4D2D222B-2923-4C9E-BD65-5D853673EA8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18385972" y="20316825"/>
              <a:ext cx="1200071" cy="6318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Bitmap Image" r:id="rId6" imgW="1343212" imgH="657317" progId="Paint.Picture">
                      <p:embed/>
                    </p:oleObj>
                  </mc:Choice>
                  <mc:Fallback>
                    <p:oleObj name="Bitmap Image" r:id="rId6" imgW="1343212" imgH="657317" progId="Paint.Picture">
                      <p:embed/>
                      <p:pic>
                        <p:nvPicPr>
                          <p:cNvPr id="1033" name="Object 1032">
                            <a:extLst>
                              <a:ext uri="{FF2B5EF4-FFF2-40B4-BE49-F238E27FC236}">
                                <a16:creationId xmlns:a16="http://schemas.microsoft.com/office/drawing/2014/main" id="{4D2D222B-2923-4C9E-BD65-5D853673EA87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385972" y="20316825"/>
                            <a:ext cx="1200071" cy="631813"/>
                          </a:xfrm>
                          <a:prstGeom prst="rect">
                            <a:avLst/>
                          </a:prstGeom>
                          <a:solidFill>
                            <a:srgbClr val="000000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0" algn="in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CCCCCC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4" name="Text Box 44">
                <a:extLst>
                  <a:ext uri="{FF2B5EF4-FFF2-40B4-BE49-F238E27FC236}">
                    <a16:creationId xmlns:a16="http://schemas.microsoft.com/office/drawing/2014/main" id="{0D8AD9B2-EE4E-458E-8F16-57A4B6B632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24173" y="20601702"/>
                <a:ext cx="773647" cy="2210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195" tIns="36195" rIns="36195" bIns="36195" numCol="1" anchor="t" anchorCtr="0" compatLnSpc="1">
                <a:prstTxWarp prst="textNoShape">
                  <a:avLst/>
                </a:prstTxWarp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 b="1" noProof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M</a:t>
                </a:r>
                <a:r>
                  <a:rPr lang="en-US" altLang="en-US" sz="2000" b="1" dirty="0" err="1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ultitude</a:t>
                </a:r>
                <a:endParaRPr lang="en-US" altLang="en-US" sz="2000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1030" name="Group 45">
              <a:extLst>
                <a:ext uri="{FF2B5EF4-FFF2-40B4-BE49-F238E27FC236}">
                  <a16:creationId xmlns:a16="http://schemas.microsoft.com/office/drawing/2014/main" id="{5BD42281-0819-4ECC-8FA6-2ECCE3A9E9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924384" y="20316825"/>
              <a:ext cx="1200071" cy="631813"/>
              <a:chOff x="20924384" y="20316825"/>
              <a:chExt cx="1200071" cy="631813"/>
            </a:xfrm>
          </p:grpSpPr>
          <p:graphicFrame>
            <p:nvGraphicFramePr>
              <p:cNvPr id="1031" name="Object 1030">
                <a:extLst>
                  <a:ext uri="{FF2B5EF4-FFF2-40B4-BE49-F238E27FC236}">
                    <a16:creationId xmlns:a16="http://schemas.microsoft.com/office/drawing/2014/main" id="{BA79E6CF-2290-429F-A450-DBDF897E796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20924384" y="20316825"/>
              <a:ext cx="1200071" cy="6318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Bitmap Image" r:id="rId7" imgW="1343212" imgH="657317" progId="Paint.Picture">
                      <p:embed/>
                    </p:oleObj>
                  </mc:Choice>
                  <mc:Fallback>
                    <p:oleObj name="Bitmap Image" r:id="rId7" imgW="1343212" imgH="657317" progId="Paint.Picture">
                      <p:embed/>
                      <p:pic>
                        <p:nvPicPr>
                          <p:cNvPr id="1031" name="Object 1030">
                            <a:extLst>
                              <a:ext uri="{FF2B5EF4-FFF2-40B4-BE49-F238E27FC236}">
                                <a16:creationId xmlns:a16="http://schemas.microsoft.com/office/drawing/2014/main" id="{BA79E6CF-2290-429F-A450-DBDF897E7969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924384" y="20316825"/>
                            <a:ext cx="1200071" cy="631813"/>
                          </a:xfrm>
                          <a:prstGeom prst="rect">
                            <a:avLst/>
                          </a:prstGeom>
                          <a:solidFill>
                            <a:srgbClr val="000000"/>
                          </a:solidFill>
                          <a:ln>
                            <a:noFill/>
                          </a:ln>
                          <a:effectLst/>
                          <a:extLst>
                            <a:ext uri="{91240B29-F687-4F45-9708-019B960494DF}">
                              <a14:hiddenLine xmlns:a14="http://schemas.microsoft.com/office/drawing/2010/main" w="0" algn="in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CCCCCC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2" name="Text Box 47">
                <a:extLst>
                  <a:ext uri="{FF2B5EF4-FFF2-40B4-BE49-F238E27FC236}">
                    <a16:creationId xmlns:a16="http://schemas.microsoft.com/office/drawing/2014/main" id="{A0A3AF62-A72B-48A5-934E-A0DD3714B5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62585" y="20601702"/>
                <a:ext cx="773647" cy="22104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195" tIns="36195" rIns="36195" bIns="36195" numCol="1" anchor="t" anchorCtr="0" compatLnSpc="1">
                <a:prstTxWarp prst="textNoShape">
                  <a:avLst/>
                </a:prstTxWarp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59989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3660" y="381000"/>
            <a:ext cx="10963072" cy="6096000"/>
          </a:xfrm>
        </p:spPr>
        <p:txBody>
          <a:bodyPr>
            <a:noAutofit/>
          </a:bodyPr>
          <a:lstStyle/>
          <a:p>
            <a:pPr algn="l"/>
            <a:r>
              <a:rPr lang="en-US" sz="4800" i="1" dirty="0">
                <a:sym typeface="Wingdings" panose="05000000000000000000" pitchFamily="2" charset="2"/>
              </a:rPr>
              <a:t>That we should no longer be children, tossed back and forth and carried about with </a:t>
            </a:r>
            <a:r>
              <a:rPr lang="en-US" sz="4800" b="1" i="1" dirty="0">
                <a:sym typeface="Wingdings" panose="05000000000000000000" pitchFamily="2" charset="2"/>
              </a:rPr>
              <a:t>every wind of doctrine</a:t>
            </a:r>
            <a:r>
              <a:rPr lang="en-US" sz="4800" i="1" dirty="0">
                <a:sym typeface="Wingdings" panose="05000000000000000000" pitchFamily="2" charset="2"/>
              </a:rPr>
              <a:t>, by the trickery of men, in the cunning craftiness of deceitful plotting, </a:t>
            </a:r>
          </a:p>
          <a:p>
            <a:pPr algn="l"/>
            <a:r>
              <a:rPr lang="en-US" sz="4800" i="1" dirty="0">
                <a:sym typeface="Wingdings" panose="05000000000000000000" pitchFamily="2" charset="2"/>
              </a:rPr>
              <a:t>but, speaking the truth in love, may grow up in all things into Him who is the head - Christ</a:t>
            </a:r>
            <a:r>
              <a:rPr lang="en-US" sz="4800" dirty="0">
                <a:sym typeface="Wingdings" panose="05000000000000000000" pitchFamily="2" charset="2"/>
              </a:rPr>
              <a:t>.  	</a:t>
            </a:r>
            <a:r>
              <a:rPr lang="en-US" sz="4800" b="1" dirty="0">
                <a:solidFill>
                  <a:srgbClr val="FF0000"/>
                </a:solidFill>
                <a:sym typeface="Wingdings" panose="05000000000000000000" pitchFamily="2" charset="2"/>
              </a:rPr>
              <a:t>Ephesians 4:14,15</a:t>
            </a:r>
          </a:p>
        </p:txBody>
      </p:sp>
    </p:spTree>
    <p:extLst>
      <p:ext uri="{BB962C8B-B14F-4D97-AF65-F5344CB8AC3E}">
        <p14:creationId xmlns:p14="http://schemas.microsoft.com/office/powerpoint/2010/main" val="101498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570" y="381000"/>
            <a:ext cx="10972800" cy="6096000"/>
          </a:xfrm>
        </p:spPr>
        <p:txBody>
          <a:bodyPr>
            <a:noAutofit/>
          </a:bodyPr>
          <a:lstStyle/>
          <a:p>
            <a:pPr algn="l"/>
            <a:r>
              <a:rPr lang="en-US" sz="4400" dirty="0">
                <a:sym typeface="Wingdings" panose="05000000000000000000" pitchFamily="2" charset="2"/>
              </a:rPr>
              <a:t>What we believe includes clear statements on each of the following:</a:t>
            </a:r>
          </a:p>
          <a:p>
            <a:pPr algn="l"/>
            <a:r>
              <a:rPr lang="en-US" sz="4400" spc="-150" dirty="0"/>
              <a:t>1. </a:t>
            </a:r>
            <a:r>
              <a:rPr lang="en-US" sz="4400" b="1" spc="-150" dirty="0"/>
              <a:t>The Holy Scriptures</a:t>
            </a:r>
            <a:r>
              <a:rPr lang="en-US" sz="4400" spc="-150" dirty="0"/>
              <a:t> - </a:t>
            </a:r>
            <a:r>
              <a:rPr lang="en-US" sz="4400" b="1" spc="-150" dirty="0">
                <a:solidFill>
                  <a:srgbClr val="00B050"/>
                </a:solidFill>
              </a:rPr>
              <a:t>II Tim 3:16</a:t>
            </a:r>
            <a:r>
              <a:rPr lang="en-US" sz="4400" spc="-150" dirty="0"/>
              <a:t>; II Pet 1:19-21</a:t>
            </a:r>
          </a:p>
          <a:p>
            <a:pPr algn="l"/>
            <a:r>
              <a:rPr lang="en-US" sz="4400" dirty="0"/>
              <a:t>2. </a:t>
            </a:r>
            <a:r>
              <a:rPr lang="en-US" sz="4400" b="1" dirty="0"/>
              <a:t>The Trinity </a:t>
            </a:r>
            <a:r>
              <a:rPr lang="en-US" sz="4400" dirty="0"/>
              <a:t>- </a:t>
            </a:r>
            <a:r>
              <a:rPr lang="en-US" sz="4400" b="1" dirty="0">
                <a:solidFill>
                  <a:srgbClr val="00B050"/>
                </a:solidFill>
              </a:rPr>
              <a:t>Matt 28:18,19</a:t>
            </a:r>
            <a:r>
              <a:rPr lang="en-US" sz="4400" dirty="0"/>
              <a:t>; Luke 3:22;          	II Cor 13:14; Gal 4:6</a:t>
            </a:r>
          </a:p>
          <a:p>
            <a:pPr algn="l"/>
            <a:r>
              <a:rPr lang="en-US" sz="4400" dirty="0"/>
              <a:t>3. </a:t>
            </a:r>
            <a:r>
              <a:rPr lang="en-US" sz="4400" b="1" dirty="0"/>
              <a:t>God the Father </a:t>
            </a:r>
            <a:r>
              <a:rPr lang="en-US" sz="4400" dirty="0"/>
              <a:t>-</a:t>
            </a:r>
            <a:r>
              <a:rPr lang="en-US" sz="4400" spc="-150" dirty="0"/>
              <a:t> </a:t>
            </a:r>
            <a:r>
              <a:rPr lang="en-US" sz="4400" b="1" spc="-150" dirty="0">
                <a:solidFill>
                  <a:srgbClr val="00B050"/>
                </a:solidFill>
              </a:rPr>
              <a:t>Jn 14:6</a:t>
            </a:r>
            <a:r>
              <a:rPr lang="en-US" sz="4400" spc="-150" dirty="0"/>
              <a:t>; Eph 1:1-14</a:t>
            </a:r>
            <a:r>
              <a:rPr lang="en-US" sz="4400" dirty="0"/>
              <a:t>; Heb 12:9</a:t>
            </a:r>
          </a:p>
          <a:p>
            <a:pPr algn="l"/>
            <a:r>
              <a:rPr lang="en-US" sz="4400" dirty="0"/>
              <a:t>4. </a:t>
            </a:r>
            <a:r>
              <a:rPr lang="en-US" sz="4400" b="1" dirty="0"/>
              <a:t>God the Son </a:t>
            </a:r>
            <a:r>
              <a:rPr lang="en-US" sz="4400" dirty="0"/>
              <a:t>- Lk 1:35; </a:t>
            </a:r>
            <a:r>
              <a:rPr lang="en-US" sz="4400" b="1" dirty="0">
                <a:solidFill>
                  <a:srgbClr val="00B050"/>
                </a:solidFill>
              </a:rPr>
              <a:t>Jn 1:1,14</a:t>
            </a:r>
            <a:r>
              <a:rPr lang="en-US" sz="4400" dirty="0"/>
              <a:t>; Phil 2:5-11; 	Heb 10:5-14</a:t>
            </a:r>
          </a:p>
        </p:txBody>
      </p:sp>
    </p:spTree>
    <p:extLst>
      <p:ext uri="{BB962C8B-B14F-4D97-AF65-F5344CB8AC3E}">
        <p14:creationId xmlns:p14="http://schemas.microsoft.com/office/powerpoint/2010/main" val="311871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387" y="381000"/>
            <a:ext cx="11021439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5. </a:t>
            </a:r>
            <a:r>
              <a:rPr lang="en-US" sz="4000" b="1" dirty="0"/>
              <a:t>God the Spirit</a:t>
            </a:r>
            <a:r>
              <a:rPr lang="en-US" sz="4000" dirty="0"/>
              <a:t> - </a:t>
            </a:r>
            <a:r>
              <a:rPr lang="en-US" sz="4000" b="1" dirty="0">
                <a:solidFill>
                  <a:srgbClr val="00B050"/>
                </a:solidFill>
              </a:rPr>
              <a:t>Gen. 1:2</a:t>
            </a:r>
            <a:r>
              <a:rPr lang="en-US" sz="4000" dirty="0"/>
              <a:t>; Jn16:8-11; Rom. 8:14;   	I Cor 6:11</a:t>
            </a:r>
          </a:p>
          <a:p>
            <a:pPr algn="l"/>
            <a:r>
              <a:rPr lang="en-US" sz="4000" dirty="0"/>
              <a:t>6. </a:t>
            </a:r>
            <a:r>
              <a:rPr lang="en-US" sz="4000" b="1" dirty="0"/>
              <a:t>Creation</a:t>
            </a:r>
            <a:r>
              <a:rPr lang="en-US" sz="4000" dirty="0"/>
              <a:t> - Gen. 1 &amp; 2; Ps 139:13-16; Col. 1:16,17; 	</a:t>
            </a:r>
            <a:r>
              <a:rPr lang="en-US" sz="4000" b="1" dirty="0">
                <a:solidFill>
                  <a:srgbClr val="00B050"/>
                </a:solidFill>
              </a:rPr>
              <a:t>John 1:1-3</a:t>
            </a:r>
          </a:p>
          <a:p>
            <a:pPr algn="l"/>
            <a:r>
              <a:rPr lang="en-US" sz="4000" dirty="0"/>
              <a:t>7. </a:t>
            </a:r>
            <a:r>
              <a:rPr lang="en-US" sz="4000" b="1" dirty="0"/>
              <a:t>Depravity</a:t>
            </a:r>
            <a:r>
              <a:rPr lang="en-US" sz="4000" dirty="0"/>
              <a:t> - Genesis 3:1-6,24; Rom 3:10-23;       	5:6-12; </a:t>
            </a:r>
            <a:r>
              <a:rPr lang="en-US" sz="4000" b="1" dirty="0">
                <a:solidFill>
                  <a:srgbClr val="00B050"/>
                </a:solidFill>
              </a:rPr>
              <a:t>Eph 2:1-3</a:t>
            </a:r>
          </a:p>
          <a:p>
            <a:pPr algn="l"/>
            <a:r>
              <a:rPr lang="en-US" sz="4000" dirty="0"/>
              <a:t>8. </a:t>
            </a:r>
            <a:r>
              <a:rPr lang="en-US" sz="4000" b="1" dirty="0"/>
              <a:t>Salvation</a:t>
            </a:r>
            <a:r>
              <a:rPr lang="en-US" sz="4000" dirty="0"/>
              <a:t> - </a:t>
            </a:r>
            <a:r>
              <a:rPr lang="en-US" sz="4000" b="1" dirty="0">
                <a:solidFill>
                  <a:srgbClr val="00B050"/>
                </a:solidFill>
              </a:rPr>
              <a:t>Ephesians 2:8,9</a:t>
            </a:r>
            <a:r>
              <a:rPr lang="en-US" sz="4000" dirty="0"/>
              <a:t>; I Jn 2:2; I Pet 1:18-21; 	John 3:16</a:t>
            </a:r>
          </a:p>
          <a:p>
            <a:pPr algn="l"/>
            <a:r>
              <a:rPr lang="en-US" sz="4000" dirty="0"/>
              <a:t>9. </a:t>
            </a:r>
            <a:r>
              <a:rPr lang="en-US" sz="4000" b="1" dirty="0"/>
              <a:t>Believer’s</a:t>
            </a:r>
            <a:r>
              <a:rPr lang="en-US" sz="4000" dirty="0"/>
              <a:t> </a:t>
            </a:r>
            <a:r>
              <a:rPr lang="en-US" sz="4000" b="1" dirty="0"/>
              <a:t>New Nature</a:t>
            </a:r>
            <a:r>
              <a:rPr lang="en-US" sz="4000" dirty="0"/>
              <a:t> - Rom 6:13, Rom 8:11-13, 	</a:t>
            </a:r>
            <a:r>
              <a:rPr lang="en-US" sz="4000" b="1" dirty="0">
                <a:solidFill>
                  <a:srgbClr val="00B050"/>
                </a:solidFill>
              </a:rPr>
              <a:t>Rom 12:1-3</a:t>
            </a:r>
            <a:r>
              <a:rPr lang="en-US" sz="4000" dirty="0"/>
              <a:t>; </a:t>
            </a:r>
            <a:r>
              <a:rPr lang="en-US" sz="4000" b="1" dirty="0">
                <a:solidFill>
                  <a:srgbClr val="00B050"/>
                </a:solidFill>
              </a:rPr>
              <a:t>II Cor 5:17</a:t>
            </a:r>
          </a:p>
        </p:txBody>
      </p:sp>
    </p:spTree>
    <p:extLst>
      <p:ext uri="{BB962C8B-B14F-4D97-AF65-F5344CB8AC3E}">
        <p14:creationId xmlns:p14="http://schemas.microsoft.com/office/powerpoint/2010/main" val="323548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843" y="381000"/>
            <a:ext cx="10953344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10. </a:t>
            </a:r>
            <a:r>
              <a:rPr lang="en-US" sz="4000" b="1" dirty="0"/>
              <a:t>Separation</a:t>
            </a:r>
            <a:r>
              <a:rPr lang="en-US" sz="4000" dirty="0"/>
              <a:t> - </a:t>
            </a:r>
            <a:r>
              <a:rPr lang="en-US" sz="4000" b="1" spc="-60" dirty="0">
                <a:solidFill>
                  <a:srgbClr val="00B050"/>
                </a:solidFill>
              </a:rPr>
              <a:t>II Corinthians </a:t>
            </a:r>
            <a:r>
              <a:rPr lang="en-US" sz="4000" b="1" dirty="0">
                <a:solidFill>
                  <a:srgbClr val="00B050"/>
                </a:solidFill>
              </a:rPr>
              <a:t>6:14-7:1</a:t>
            </a:r>
            <a:r>
              <a:rPr lang="en-US" sz="4000" dirty="0"/>
              <a:t>; 	II Tim 3:1-5 11. </a:t>
            </a:r>
            <a:r>
              <a:rPr lang="en-US" sz="4000" b="1" dirty="0"/>
              <a:t>Eternal Salvation of Believers</a:t>
            </a:r>
            <a:r>
              <a:rPr lang="en-US" sz="4000" dirty="0"/>
              <a:t> - 	John 10:27-30; 	</a:t>
            </a:r>
            <a:r>
              <a:rPr lang="en-US" sz="4000" b="1" dirty="0">
                <a:solidFill>
                  <a:srgbClr val="00B050"/>
                </a:solidFill>
              </a:rPr>
              <a:t>Rom 8:38,39</a:t>
            </a:r>
          </a:p>
          <a:p>
            <a:pPr algn="l"/>
            <a:r>
              <a:rPr lang="en-US" sz="4000" spc="-150" dirty="0"/>
              <a:t>12. </a:t>
            </a:r>
            <a:r>
              <a:rPr lang="en-US" sz="4000" b="1" spc="-150" dirty="0"/>
              <a:t>Responsibility of Believers</a:t>
            </a:r>
            <a:r>
              <a:rPr lang="en-US" sz="4000" spc="-150" dirty="0"/>
              <a:t> - Eph 4:1-3</a:t>
            </a:r>
            <a:r>
              <a:rPr lang="en-US" sz="4000" dirty="0"/>
              <a:t>; Rom 12:1-3; 	</a:t>
            </a:r>
            <a:r>
              <a:rPr lang="en-US" sz="4000" b="1" dirty="0">
                <a:solidFill>
                  <a:srgbClr val="00B050"/>
                </a:solidFill>
              </a:rPr>
              <a:t>Acts 1:8</a:t>
            </a:r>
          </a:p>
          <a:p>
            <a:pPr algn="l"/>
            <a:r>
              <a:rPr lang="en-US" sz="4000" dirty="0"/>
              <a:t>13. </a:t>
            </a:r>
            <a:r>
              <a:rPr lang="en-US" sz="4000" b="1" dirty="0"/>
              <a:t>Satan</a:t>
            </a:r>
            <a:r>
              <a:rPr lang="en-US" sz="4000" dirty="0"/>
              <a:t> - Isa 14:12-19; </a:t>
            </a:r>
            <a:r>
              <a:rPr lang="en-US" sz="4000" b="1" dirty="0">
                <a:solidFill>
                  <a:srgbClr val="00B050"/>
                </a:solidFill>
              </a:rPr>
              <a:t>Eph 6:10-12</a:t>
            </a:r>
            <a:r>
              <a:rPr lang="en-US" sz="4000" dirty="0"/>
              <a:t>; Rev 20:1-3,10 </a:t>
            </a:r>
          </a:p>
          <a:p>
            <a:pPr algn="l"/>
            <a:r>
              <a:rPr lang="en-US" sz="4000" dirty="0"/>
              <a:t>14. </a:t>
            </a:r>
            <a:r>
              <a:rPr lang="en-US" sz="4000" b="1" dirty="0"/>
              <a:t>Unfallen Angels</a:t>
            </a:r>
            <a:r>
              <a:rPr lang="en-US" sz="4000" dirty="0"/>
              <a:t> - Luke 15:10;  </a:t>
            </a:r>
            <a:r>
              <a:rPr lang="en-US" sz="4000" b="1" dirty="0">
                <a:solidFill>
                  <a:srgbClr val="00B050"/>
                </a:solidFill>
              </a:rPr>
              <a:t>Hebrews 1:14</a:t>
            </a:r>
            <a:r>
              <a:rPr lang="en-US" sz="4000" dirty="0"/>
              <a:t>; 	Rev 7:12</a:t>
            </a:r>
          </a:p>
        </p:txBody>
      </p:sp>
    </p:spTree>
    <p:extLst>
      <p:ext uri="{BB962C8B-B14F-4D97-AF65-F5344CB8AC3E}">
        <p14:creationId xmlns:p14="http://schemas.microsoft.com/office/powerpoint/2010/main" val="22267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2569" y="381000"/>
            <a:ext cx="10943617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15. </a:t>
            </a:r>
            <a:r>
              <a:rPr lang="en-US" sz="4000" b="1" dirty="0"/>
              <a:t>Church</a:t>
            </a:r>
            <a:r>
              <a:rPr lang="en-US" sz="4000" dirty="0"/>
              <a:t> - </a:t>
            </a:r>
            <a:r>
              <a:rPr lang="en-US" sz="4000" b="1" dirty="0">
                <a:solidFill>
                  <a:srgbClr val="00B050"/>
                </a:solidFill>
              </a:rPr>
              <a:t>Acts 2:42</a:t>
            </a:r>
            <a:r>
              <a:rPr lang="en-US" sz="4000" dirty="0"/>
              <a:t>; I Tim 3:1-13; I Cor 12:12-14; 	</a:t>
            </a:r>
            <a:r>
              <a:rPr lang="en-US" sz="4000" b="1" dirty="0">
                <a:solidFill>
                  <a:srgbClr val="00B050"/>
                </a:solidFill>
              </a:rPr>
              <a:t>Heb 10:25</a:t>
            </a:r>
          </a:p>
          <a:p>
            <a:pPr algn="l"/>
            <a:r>
              <a:rPr lang="en-US" sz="4000" dirty="0"/>
              <a:t>16. </a:t>
            </a:r>
            <a:r>
              <a:rPr lang="en-US" sz="4000" b="1" dirty="0"/>
              <a:t>Ordinances</a:t>
            </a:r>
            <a:r>
              <a:rPr lang="en-US" sz="4000" dirty="0"/>
              <a:t> - Matthew 28:19; Luke 22:19,20;      	I Cor 11:23-32</a:t>
            </a:r>
          </a:p>
          <a:p>
            <a:pPr algn="l"/>
            <a:r>
              <a:rPr lang="en-US" sz="4000" dirty="0"/>
              <a:t>17. </a:t>
            </a:r>
            <a:r>
              <a:rPr lang="en-US" sz="4000" b="1" dirty="0"/>
              <a:t>Rapture &amp; Christ’s Second Advent </a:t>
            </a:r>
            <a:r>
              <a:rPr lang="en-US" sz="4000" dirty="0"/>
              <a:t>-</a:t>
            </a:r>
            <a:r>
              <a:rPr lang="en-US" sz="4000" b="1" dirty="0"/>
              <a:t>	</a:t>
            </a:r>
            <a:r>
              <a:rPr lang="en-US" sz="4000" b="1" dirty="0">
                <a:solidFill>
                  <a:srgbClr val="00B050"/>
                </a:solidFill>
              </a:rPr>
              <a:t>I Th 4:12-18</a:t>
            </a:r>
          </a:p>
          <a:p>
            <a:pPr algn="l"/>
            <a:r>
              <a:rPr lang="en-US" sz="4000" dirty="0"/>
              <a:t>18. </a:t>
            </a:r>
            <a:r>
              <a:rPr lang="en-US" sz="4000" b="1" dirty="0"/>
              <a:t>Israel’s Place in God’s Plan</a:t>
            </a:r>
            <a:r>
              <a:rPr lang="en-US" sz="4000" dirty="0"/>
              <a:t> - Ps 72; Isa 60:3; 	</a:t>
            </a:r>
            <a:r>
              <a:rPr lang="en-US" sz="4000" b="1" dirty="0">
                <a:solidFill>
                  <a:srgbClr val="00B050"/>
                </a:solidFill>
              </a:rPr>
              <a:t>Rom 11:25-29</a:t>
            </a:r>
          </a:p>
          <a:p>
            <a:pPr algn="l"/>
            <a:r>
              <a:rPr lang="en-US" sz="4000" dirty="0"/>
              <a:t>19. </a:t>
            </a:r>
            <a:r>
              <a:rPr lang="en-US" sz="4000" b="1" dirty="0"/>
              <a:t>Eternal State</a:t>
            </a:r>
            <a:r>
              <a:rPr lang="en-US" sz="4000" dirty="0"/>
              <a:t> - </a:t>
            </a:r>
            <a:r>
              <a:rPr lang="en-US" sz="4000" b="1" dirty="0">
                <a:solidFill>
                  <a:srgbClr val="00B050"/>
                </a:solidFill>
              </a:rPr>
              <a:t>Luke 16:19-26</a:t>
            </a:r>
            <a:r>
              <a:rPr lang="en-US" sz="4000" dirty="0"/>
              <a:t>; II </a:t>
            </a:r>
            <a:r>
              <a:rPr lang="en-US" sz="4000" dirty="0" err="1"/>
              <a:t>Thess</a:t>
            </a:r>
            <a:r>
              <a:rPr lang="en-US" sz="4000" dirty="0"/>
              <a:t> 1:7-9;  	Rev 20:11-15</a:t>
            </a:r>
          </a:p>
          <a:p>
            <a:pPr algn="l"/>
            <a:r>
              <a:rPr lang="en-US" sz="4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583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3115" y="381000"/>
            <a:ext cx="10982528" cy="6096000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20. </a:t>
            </a:r>
            <a:r>
              <a:rPr lang="en-US" sz="4000" b="1" dirty="0"/>
              <a:t>Marriage &amp; Family</a:t>
            </a:r>
            <a:r>
              <a:rPr lang="en-US" sz="4000" dirty="0"/>
              <a:t> - Gen 2:18-24; Genesis 9:6; 	</a:t>
            </a:r>
            <a:r>
              <a:rPr lang="en-US" sz="4000" b="1" dirty="0">
                <a:solidFill>
                  <a:srgbClr val="00B050"/>
                </a:solidFill>
              </a:rPr>
              <a:t>Eph 5:22-33; 6:1-4</a:t>
            </a:r>
          </a:p>
          <a:p>
            <a:pPr algn="l"/>
            <a:r>
              <a:rPr lang="en-US" sz="4000" spc="-150" dirty="0"/>
              <a:t>21. </a:t>
            </a:r>
            <a:r>
              <a:rPr lang="en-US" sz="4000" b="1" spc="-150" dirty="0"/>
              <a:t>Sanctity of Human Life</a:t>
            </a:r>
            <a:r>
              <a:rPr lang="en-US" sz="4000" spc="-150" dirty="0"/>
              <a:t> - Ex 21:22-25; </a:t>
            </a:r>
            <a:r>
              <a:rPr lang="en-US" sz="4000" dirty="0"/>
              <a:t>Ps 127:3,4; 	</a:t>
            </a:r>
            <a:r>
              <a:rPr lang="en-US" sz="4000" b="1" dirty="0">
                <a:solidFill>
                  <a:srgbClr val="00B050"/>
                </a:solidFill>
              </a:rPr>
              <a:t>Ps 139:14-16 </a:t>
            </a:r>
          </a:p>
          <a:p>
            <a:pPr algn="l"/>
            <a:r>
              <a:rPr lang="en-US" sz="4800" dirty="0"/>
              <a:t> You will find a </a:t>
            </a:r>
            <a:r>
              <a:rPr lang="en-US" sz="4800" b="1" dirty="0"/>
              <a:t>more complete statement</a:t>
            </a:r>
            <a:r>
              <a:rPr lang="en-US" sz="4800" dirty="0"/>
              <a:t> on each of these topics, as well as specific guidelines on internal church government in the </a:t>
            </a:r>
            <a:r>
              <a:rPr lang="en-US" sz="4800" b="1" dirty="0"/>
              <a:t>Constitution of our Church</a:t>
            </a:r>
            <a:r>
              <a:rPr lang="en-US" sz="4800" dirty="0"/>
              <a:t>, a copy of which is available at any time.</a:t>
            </a:r>
          </a:p>
          <a:p>
            <a:pPr algn="l"/>
            <a:endParaRPr lang="en-US" sz="4000" dirty="0"/>
          </a:p>
          <a:p>
            <a:pPr algn="l"/>
            <a:r>
              <a:rPr lang="en-US" sz="4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416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3387" y="381000"/>
            <a:ext cx="11001983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Our PURPOSE STATEMENT</a:t>
            </a:r>
          </a:p>
          <a:p>
            <a:r>
              <a:rPr lang="en-US" sz="4800" i="1" dirty="0"/>
              <a:t>Why we exist</a:t>
            </a:r>
          </a:p>
          <a:p>
            <a:endParaRPr lang="en-US" sz="3200" b="1" dirty="0"/>
          </a:p>
          <a:p>
            <a:r>
              <a:rPr lang="en-US" sz="4800" b="1" dirty="0"/>
              <a:t>OUR DOCTRINE STATEMENT</a:t>
            </a:r>
            <a:endParaRPr lang="en-US" sz="4800" dirty="0"/>
          </a:p>
          <a:p>
            <a:r>
              <a:rPr lang="en-US" sz="4800" i="1" dirty="0"/>
              <a:t>What we believe</a:t>
            </a:r>
          </a:p>
          <a:p>
            <a:r>
              <a:rPr lang="en-US" sz="3200" dirty="0"/>
              <a:t> </a:t>
            </a:r>
            <a:endParaRPr lang="en-US" sz="3200" b="1" dirty="0"/>
          </a:p>
          <a:p>
            <a:r>
              <a:rPr lang="en-US" sz="4800" b="1" dirty="0"/>
              <a:t>CHURCH COVENANT</a:t>
            </a:r>
            <a:endParaRPr lang="en-US" sz="4800" dirty="0"/>
          </a:p>
          <a:p>
            <a:r>
              <a:rPr lang="en-US" sz="4800" i="1" dirty="0"/>
              <a:t>What we practice</a:t>
            </a:r>
          </a:p>
          <a:p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algn="l"/>
            <a:r>
              <a:rPr lang="en-US" sz="4800" dirty="0"/>
              <a:t> </a:t>
            </a:r>
          </a:p>
          <a:p>
            <a:pPr marL="857250" indent="-857250" algn="l">
              <a:buAutoNum type="romanUcPeriod"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7209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C2743E-55B5-4F2D-8D94-066C5A265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387" y="420624"/>
            <a:ext cx="10972800" cy="6035040"/>
          </a:xfrm>
        </p:spPr>
        <p:txBody>
          <a:bodyPr>
            <a:noAutofit/>
          </a:bodyPr>
          <a:lstStyle/>
          <a:p>
            <a:r>
              <a:rPr lang="en-US" sz="4800" b="1" dirty="0"/>
              <a:t>CLASS OUTLINE</a:t>
            </a:r>
            <a:endParaRPr lang="en-US" sz="4800" dirty="0"/>
          </a:p>
          <a:p>
            <a:r>
              <a:rPr lang="en-US" sz="4800" b="1" dirty="0"/>
              <a:t>Session </a:t>
            </a:r>
            <a:r>
              <a:rPr lang="en-US" sz="4800" b="1" i="1" dirty="0"/>
              <a:t>THREE</a:t>
            </a:r>
            <a:r>
              <a:rPr lang="en-US" sz="4800" b="1" dirty="0"/>
              <a:t>: Our STATEMENTS</a:t>
            </a:r>
            <a:endParaRPr lang="en-US" sz="4800" dirty="0"/>
          </a:p>
          <a:p>
            <a:r>
              <a:rPr lang="en-US" sz="4800" b="1" spc="-50" dirty="0"/>
              <a:t>Session </a:t>
            </a:r>
            <a:r>
              <a:rPr lang="en-US" sz="4800" b="1" i="1" spc="-50" dirty="0"/>
              <a:t>FOUR</a:t>
            </a:r>
            <a:r>
              <a:rPr lang="en-US" sz="4800" b="1" spc="-50" dirty="0"/>
              <a:t>: Our STRATEGY </a:t>
            </a:r>
            <a:r>
              <a:rPr lang="en-US" sz="4800" spc="-50" dirty="0"/>
              <a:t>(</a:t>
            </a:r>
            <a:r>
              <a:rPr lang="en-US" sz="4800" b="1" i="1" spc="-50" dirty="0">
                <a:solidFill>
                  <a:srgbClr val="FF0000"/>
                </a:solidFill>
              </a:rPr>
              <a:t>next Sun</a:t>
            </a:r>
            <a:r>
              <a:rPr lang="en-US" sz="4800" spc="-50" dirty="0"/>
              <a:t>)</a:t>
            </a:r>
          </a:p>
          <a:p>
            <a:pPr algn="l"/>
            <a:r>
              <a:rPr lang="en-US" sz="4000" b="1" spc="-150" dirty="0">
                <a:solidFill>
                  <a:srgbClr val="FF0000"/>
                </a:solidFill>
              </a:rPr>
              <a:t>Mar 4</a:t>
            </a:r>
            <a:r>
              <a:rPr lang="en-US" sz="4000" spc="-150" dirty="0"/>
              <a:t> (M),</a:t>
            </a:r>
            <a:r>
              <a:rPr lang="en-US" sz="4000" b="1" spc="-150" dirty="0">
                <a:solidFill>
                  <a:srgbClr val="FF0000"/>
                </a:solidFill>
              </a:rPr>
              <a:t> 6 </a:t>
            </a:r>
            <a:r>
              <a:rPr lang="en-US" sz="4000" spc="-150" dirty="0"/>
              <a:t>(W) or </a:t>
            </a:r>
            <a:r>
              <a:rPr lang="en-US" sz="4000" b="1" spc="-150" dirty="0">
                <a:solidFill>
                  <a:srgbClr val="FF0000"/>
                </a:solidFill>
              </a:rPr>
              <a:t>9</a:t>
            </a:r>
            <a:r>
              <a:rPr lang="en-US" sz="4000" spc="-150" dirty="0"/>
              <a:t> (Sa) - Meet w/ Pastor &amp; Deacons</a:t>
            </a:r>
          </a:p>
          <a:p>
            <a:pPr algn="l"/>
            <a:r>
              <a:rPr lang="en-US" sz="4000" b="1" spc="-150" dirty="0">
                <a:solidFill>
                  <a:srgbClr val="FF0000"/>
                </a:solidFill>
              </a:rPr>
              <a:t>Mar 10 </a:t>
            </a:r>
            <a:r>
              <a:rPr lang="en-US" sz="4000" spc="-150" dirty="0"/>
              <a:t>(Su) - </a:t>
            </a:r>
            <a:r>
              <a:rPr lang="en-US" sz="4000" b="1" spc="-150" dirty="0"/>
              <a:t>Baptisms</a:t>
            </a:r>
            <a:r>
              <a:rPr lang="en-US" sz="4000" spc="-150" dirty="0"/>
              <a:t> at the end of the 10:30 Service</a:t>
            </a:r>
          </a:p>
          <a:p>
            <a:pPr algn="l"/>
            <a:r>
              <a:rPr lang="en-US" sz="4000" b="1" spc="-150" dirty="0">
                <a:solidFill>
                  <a:srgbClr val="FF0000"/>
                </a:solidFill>
              </a:rPr>
              <a:t>Mar 17 </a:t>
            </a:r>
            <a:r>
              <a:rPr lang="en-US" sz="4000" spc="-150" dirty="0"/>
              <a:t>(Su) - </a:t>
            </a:r>
            <a:r>
              <a:rPr lang="en-US" sz="4000" b="1" spc="-150" dirty="0"/>
              <a:t>Salvation Testimonies </a:t>
            </a:r>
            <a:r>
              <a:rPr lang="en-US" sz="4000" spc="-150" dirty="0"/>
              <a:t>&amp; </a:t>
            </a:r>
            <a:r>
              <a:rPr lang="en-US" sz="4000" b="1" spc="-150" dirty="0"/>
              <a:t>Membership 	Request</a:t>
            </a:r>
            <a:r>
              <a:rPr lang="en-US" sz="4000" spc="-150" dirty="0"/>
              <a:t> to Congregation during the 10:30 Service.</a:t>
            </a:r>
            <a:endParaRPr lang="en-US" sz="4000" dirty="0"/>
          </a:p>
          <a:p>
            <a:pPr algn="l"/>
            <a:r>
              <a:rPr lang="en-US" sz="4000" dirty="0"/>
              <a:t>What is your </a:t>
            </a:r>
            <a:r>
              <a:rPr lang="en-US" sz="4000" b="1" dirty="0">
                <a:solidFill>
                  <a:srgbClr val="FF0000"/>
                </a:solidFill>
              </a:rPr>
              <a:t>favorite hymn</a:t>
            </a:r>
            <a:r>
              <a:rPr lang="en-US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3682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9854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EC2743E-55B5-4F2D-8D94-066C5A265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420624"/>
            <a:ext cx="10972800" cy="6035040"/>
          </a:xfrm>
        </p:spPr>
        <p:txBody>
          <a:bodyPr>
            <a:noAutofit/>
          </a:bodyPr>
          <a:lstStyle/>
          <a:p>
            <a:r>
              <a:rPr lang="en-US" sz="4000" b="1" dirty="0"/>
              <a:t>Session </a:t>
            </a:r>
            <a:r>
              <a:rPr lang="en-US" sz="4000" b="1" i="1" dirty="0"/>
              <a:t>ONE</a:t>
            </a:r>
            <a:r>
              <a:rPr lang="en-US" sz="4000" b="1" dirty="0"/>
              <a:t>: Our SALVATION </a:t>
            </a:r>
            <a:r>
              <a:rPr lang="en-US" sz="4000" dirty="0"/>
              <a:t> </a:t>
            </a:r>
          </a:p>
          <a:p>
            <a:r>
              <a:rPr lang="en-US" sz="4000" b="1" dirty="0"/>
              <a:t>Session </a:t>
            </a:r>
            <a:r>
              <a:rPr lang="en-US" sz="4000" b="1" i="1" dirty="0"/>
              <a:t>TWO</a:t>
            </a:r>
            <a:r>
              <a:rPr lang="en-US" sz="4000" b="1" dirty="0"/>
              <a:t>: Our STRUCTURE </a:t>
            </a:r>
          </a:p>
          <a:p>
            <a:pPr algn="l"/>
            <a:r>
              <a:rPr lang="en-US" sz="4000" b="1" dirty="0">
                <a:solidFill>
                  <a:srgbClr val="FF0000"/>
                </a:solidFill>
              </a:rPr>
              <a:t>Quiz</a:t>
            </a:r>
            <a:r>
              <a:rPr lang="en-US" sz="4000" b="1" dirty="0"/>
              <a:t> </a:t>
            </a:r>
            <a:r>
              <a:rPr lang="en-US" sz="4000" dirty="0"/>
              <a:t>- Words describing the Church (F,F,F,B)</a:t>
            </a:r>
          </a:p>
          <a:p>
            <a:r>
              <a:rPr lang="en-US" sz="4000" b="1" dirty="0"/>
              <a:t>Session </a:t>
            </a:r>
            <a:r>
              <a:rPr lang="en-US" sz="4000" b="1" i="1" dirty="0"/>
              <a:t>THREE</a:t>
            </a:r>
            <a:r>
              <a:rPr lang="en-US" sz="4000" b="1" dirty="0"/>
              <a:t>: Our STATEMENTS </a:t>
            </a:r>
            <a:r>
              <a:rPr lang="en-US" sz="4000" dirty="0"/>
              <a:t>(</a:t>
            </a:r>
            <a:r>
              <a:rPr lang="en-US" sz="4000" b="1" i="1" dirty="0">
                <a:solidFill>
                  <a:srgbClr val="FF0000"/>
                </a:solidFill>
              </a:rPr>
              <a:t>today</a:t>
            </a:r>
            <a:r>
              <a:rPr lang="en-US" sz="4000" dirty="0"/>
              <a:t>)</a:t>
            </a:r>
          </a:p>
          <a:p>
            <a:r>
              <a:rPr lang="en-US" sz="4000" b="1" spc="-50" dirty="0"/>
              <a:t>Session </a:t>
            </a:r>
            <a:r>
              <a:rPr lang="en-US" sz="4000" b="1" i="1" spc="-50" dirty="0"/>
              <a:t>FOUR</a:t>
            </a:r>
            <a:r>
              <a:rPr lang="en-US" sz="4000" b="1" spc="-50" dirty="0"/>
              <a:t>: Our STRATEGY </a:t>
            </a:r>
            <a:r>
              <a:rPr lang="en-US" sz="4000" spc="-50" dirty="0"/>
              <a:t>(</a:t>
            </a:r>
            <a:r>
              <a:rPr lang="en-US" sz="4000" b="1" i="1" spc="-50" dirty="0">
                <a:solidFill>
                  <a:srgbClr val="FF0000"/>
                </a:solidFill>
              </a:rPr>
              <a:t>Feb 25</a:t>
            </a:r>
            <a:r>
              <a:rPr lang="en-US" sz="4000" b="1" i="1" spc="-50" baseline="30000" dirty="0">
                <a:solidFill>
                  <a:srgbClr val="FF0000"/>
                </a:solidFill>
              </a:rPr>
              <a:t>th</a:t>
            </a:r>
            <a:r>
              <a:rPr lang="en-US" sz="4000" spc="-50" dirty="0"/>
              <a:t>)</a:t>
            </a:r>
          </a:p>
          <a:p>
            <a:pPr algn="l"/>
            <a:r>
              <a:rPr lang="en-US" sz="4000" b="1" spc="-150" dirty="0">
                <a:solidFill>
                  <a:srgbClr val="FF0000"/>
                </a:solidFill>
              </a:rPr>
              <a:t>Mar 4</a:t>
            </a:r>
            <a:r>
              <a:rPr lang="en-US" sz="4000" spc="-150" dirty="0"/>
              <a:t> (M),</a:t>
            </a:r>
            <a:r>
              <a:rPr lang="en-US" sz="4000" b="1" spc="-150" dirty="0">
                <a:solidFill>
                  <a:srgbClr val="FF0000"/>
                </a:solidFill>
              </a:rPr>
              <a:t> 6 </a:t>
            </a:r>
            <a:r>
              <a:rPr lang="en-US" sz="4000" spc="-150" dirty="0"/>
              <a:t>(W) or </a:t>
            </a:r>
            <a:r>
              <a:rPr lang="en-US" sz="4000" b="1" spc="-150" dirty="0">
                <a:solidFill>
                  <a:srgbClr val="FF0000"/>
                </a:solidFill>
              </a:rPr>
              <a:t>9</a:t>
            </a:r>
            <a:r>
              <a:rPr lang="en-US" sz="4000" spc="-150" dirty="0"/>
              <a:t> (Sa) - Meet w/ Pastor &amp; Deacons</a:t>
            </a:r>
          </a:p>
          <a:p>
            <a:pPr algn="l"/>
            <a:r>
              <a:rPr lang="en-US" sz="4000" b="1" spc="-150" dirty="0">
                <a:solidFill>
                  <a:srgbClr val="FF0000"/>
                </a:solidFill>
              </a:rPr>
              <a:t>Mar 10 </a:t>
            </a:r>
            <a:r>
              <a:rPr lang="en-US" sz="4000" spc="-150" dirty="0"/>
              <a:t>(Su) - </a:t>
            </a:r>
            <a:r>
              <a:rPr lang="en-US" sz="4000" b="1" spc="-150" dirty="0"/>
              <a:t>Baptisms</a:t>
            </a:r>
            <a:r>
              <a:rPr lang="en-US" sz="4000" spc="-150" dirty="0"/>
              <a:t> at the end of the 10:30 Service</a:t>
            </a:r>
          </a:p>
          <a:p>
            <a:pPr algn="l"/>
            <a:r>
              <a:rPr lang="en-US" sz="4000" b="1" spc="-150" dirty="0">
                <a:solidFill>
                  <a:srgbClr val="FF0000"/>
                </a:solidFill>
              </a:rPr>
              <a:t>Mar 17 </a:t>
            </a:r>
            <a:r>
              <a:rPr lang="en-US" sz="4000" spc="-150" dirty="0"/>
              <a:t>(Su) - </a:t>
            </a:r>
            <a:r>
              <a:rPr lang="en-US" sz="4000" b="1" spc="-150" dirty="0"/>
              <a:t>Salvation Testimonies </a:t>
            </a:r>
            <a:r>
              <a:rPr lang="en-US" sz="4000" spc="-150" dirty="0"/>
              <a:t>&amp; </a:t>
            </a:r>
            <a:r>
              <a:rPr lang="en-US" sz="4000" b="1" spc="-150" dirty="0"/>
              <a:t>Membership 	Request</a:t>
            </a:r>
            <a:r>
              <a:rPr lang="en-US" sz="4000" spc="-150" dirty="0"/>
              <a:t> to Congregation </a:t>
            </a:r>
            <a:r>
              <a:rPr lang="en-US" sz="4000" spc="-150"/>
              <a:t>during the </a:t>
            </a:r>
            <a:r>
              <a:rPr lang="en-US" sz="4000" spc="-150" dirty="0"/>
              <a:t>10:30 Service.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54370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309" y="381000"/>
            <a:ext cx="10972800" cy="6096000"/>
          </a:xfrm>
        </p:spPr>
        <p:txBody>
          <a:bodyPr>
            <a:noAutofit/>
          </a:bodyPr>
          <a:lstStyle/>
          <a:p>
            <a:r>
              <a:rPr lang="en-US" sz="4000" b="1" dirty="0"/>
              <a:t>Session Three - Our Statements</a:t>
            </a:r>
            <a:endParaRPr lang="en-US" dirty="0"/>
          </a:p>
          <a:p>
            <a:pPr algn="l"/>
            <a:r>
              <a:rPr lang="en-US" sz="4400" i="1" dirty="0"/>
              <a:t>Now I plead with you brethren, by the name of our Lord Jesus Christ, that you </a:t>
            </a:r>
            <a:r>
              <a:rPr lang="en-US" sz="4400" b="1" i="1" dirty="0"/>
              <a:t>all speak the same thing</a:t>
            </a:r>
            <a:r>
              <a:rPr lang="en-US" sz="4400" i="1" dirty="0"/>
              <a:t>, and that there be </a:t>
            </a:r>
            <a:r>
              <a:rPr lang="en-US" sz="4400" b="1" i="1" dirty="0"/>
              <a:t>no divisions among you</a:t>
            </a:r>
            <a:r>
              <a:rPr lang="en-US" sz="4400" i="1" dirty="0"/>
              <a:t>, but that you be </a:t>
            </a:r>
            <a:r>
              <a:rPr lang="en-US" sz="4400" b="1" i="1" dirty="0"/>
              <a:t>perfectly joined together</a:t>
            </a:r>
            <a:r>
              <a:rPr lang="en-US" sz="4400" i="1" dirty="0"/>
              <a:t> in the </a:t>
            </a:r>
            <a:r>
              <a:rPr lang="en-US" sz="4400" b="1" i="1" dirty="0"/>
              <a:t>same mind </a:t>
            </a:r>
            <a:r>
              <a:rPr lang="en-US" sz="4400" i="1" dirty="0"/>
              <a:t>and in the </a:t>
            </a:r>
            <a:r>
              <a:rPr lang="en-US" sz="4400" b="1" i="1" dirty="0"/>
              <a:t>same judgment</a:t>
            </a:r>
            <a:r>
              <a:rPr lang="en-US" sz="4400" i="1" dirty="0"/>
              <a:t>.   </a:t>
            </a:r>
            <a:r>
              <a:rPr lang="en-US" sz="4400" b="1" dirty="0">
                <a:solidFill>
                  <a:srgbClr val="FF0000"/>
                </a:solidFill>
              </a:rPr>
              <a:t>I Corinthians 1:10 </a:t>
            </a:r>
          </a:p>
          <a:p>
            <a:pPr algn="l"/>
            <a:r>
              <a:rPr lang="en-US" sz="1000" i="1" dirty="0"/>
              <a:t> </a:t>
            </a:r>
            <a:endParaRPr lang="en-US" sz="1000" dirty="0"/>
          </a:p>
          <a:p>
            <a:pPr algn="l"/>
            <a:r>
              <a:rPr lang="en-US" sz="4400" i="1" dirty="0"/>
              <a:t>“But you have carefully followed my</a:t>
            </a:r>
            <a:r>
              <a:rPr lang="en-US" sz="4400" b="1" i="1" dirty="0"/>
              <a:t> doctrine, manner of life, purpose</a:t>
            </a:r>
            <a:r>
              <a:rPr lang="en-US" sz="4400" i="1" dirty="0"/>
              <a:t>...”   </a:t>
            </a:r>
            <a:r>
              <a:rPr lang="en-US" sz="4400" b="1" dirty="0">
                <a:solidFill>
                  <a:srgbClr val="FF0000"/>
                </a:solidFill>
              </a:rPr>
              <a:t>II Timothy 3:10</a:t>
            </a:r>
          </a:p>
        </p:txBody>
      </p:sp>
    </p:spTree>
    <p:extLst>
      <p:ext uri="{BB962C8B-B14F-4D97-AF65-F5344CB8AC3E}">
        <p14:creationId xmlns:p14="http://schemas.microsoft.com/office/powerpoint/2010/main" val="32987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309" y="381000"/>
            <a:ext cx="10964091" cy="6096000"/>
          </a:xfrm>
        </p:spPr>
        <p:txBody>
          <a:bodyPr>
            <a:noAutofit/>
          </a:bodyPr>
          <a:lstStyle/>
          <a:p>
            <a:r>
              <a:rPr lang="en-US" sz="4000" b="1" dirty="0"/>
              <a:t>OUR PURPOSE</a:t>
            </a:r>
            <a:endParaRPr lang="en-US" sz="4000" dirty="0"/>
          </a:p>
          <a:p>
            <a:r>
              <a:rPr lang="en-US" sz="4000" b="1" dirty="0"/>
              <a:t>Why we exist as a church</a:t>
            </a:r>
            <a:endParaRPr lang="en-US" sz="4000" dirty="0"/>
          </a:p>
          <a:p>
            <a:r>
              <a:rPr lang="en-US" b="1" dirty="0"/>
              <a:t> </a:t>
            </a:r>
            <a:endParaRPr lang="en-US" dirty="0"/>
          </a:p>
          <a:p>
            <a:pPr algn="l">
              <a:spcBef>
                <a:spcPts val="0"/>
              </a:spcBef>
            </a:pPr>
            <a:r>
              <a:rPr lang="en-US" sz="4000" dirty="0"/>
              <a:t>It was Jesus Himself who said, </a:t>
            </a:r>
            <a:r>
              <a:rPr lang="en-US" sz="4000" i="1" dirty="0"/>
              <a:t>“... I will </a:t>
            </a:r>
            <a:r>
              <a:rPr lang="en-US" sz="4000" b="1" i="1" dirty="0"/>
              <a:t>build</a:t>
            </a:r>
            <a:r>
              <a:rPr lang="en-US" sz="4000" i="1" dirty="0"/>
              <a:t> My church”</a:t>
            </a:r>
            <a:r>
              <a:rPr lang="en-US" sz="4000" dirty="0"/>
              <a:t> (</a:t>
            </a:r>
            <a:r>
              <a:rPr lang="en-US" sz="4000" b="1" dirty="0">
                <a:solidFill>
                  <a:srgbClr val="FF0000"/>
                </a:solidFill>
              </a:rPr>
              <a:t>Matt. 16:18</a:t>
            </a:r>
            <a:r>
              <a:rPr lang="en-US" sz="4000" dirty="0"/>
              <a:t>).  </a:t>
            </a:r>
          </a:p>
          <a:p>
            <a:pPr algn="l">
              <a:spcBef>
                <a:spcPts val="0"/>
              </a:spcBef>
            </a:pPr>
            <a:endParaRPr lang="en-US" sz="4000" dirty="0"/>
          </a:p>
          <a:p>
            <a:pPr algn="l">
              <a:spcBef>
                <a:spcPts val="0"/>
              </a:spcBef>
            </a:pPr>
            <a:r>
              <a:rPr lang="en-US" sz="4000" dirty="0"/>
              <a:t>It’s no surprise that we find Him giving timeless blueprints for the project.  </a:t>
            </a:r>
          </a:p>
          <a:p>
            <a:pPr algn="l">
              <a:spcBef>
                <a:spcPts val="0"/>
              </a:spcBef>
            </a:pPr>
            <a:r>
              <a:rPr lang="en-US" sz="4000" dirty="0"/>
              <a:t>The church’s God-given purposes are captured in His two great </a:t>
            </a:r>
            <a:r>
              <a:rPr lang="en-US" sz="4000" b="1" dirty="0"/>
              <a:t>commands</a:t>
            </a:r>
            <a:r>
              <a:rPr lang="en-US" sz="4000" dirty="0"/>
              <a:t>, and great </a:t>
            </a:r>
            <a:r>
              <a:rPr lang="en-US" sz="4000" b="1" dirty="0"/>
              <a:t>commission</a:t>
            </a:r>
            <a:r>
              <a:rPr lang="en-US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7087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0891" y="381000"/>
            <a:ext cx="10972800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The Great Commands</a:t>
            </a:r>
            <a:r>
              <a:rPr lang="en-US" sz="4800" dirty="0"/>
              <a:t>: </a:t>
            </a:r>
          </a:p>
          <a:p>
            <a:pPr algn="l"/>
            <a:r>
              <a:rPr lang="en-US" sz="4800" i="1" dirty="0"/>
              <a:t>“Jesus said to him, ‘You shall </a:t>
            </a:r>
            <a:r>
              <a:rPr lang="en-US" sz="4800" b="1" i="1" u="sng" dirty="0"/>
              <a:t>love the Lord your God</a:t>
            </a:r>
            <a:r>
              <a:rPr lang="en-US" sz="4800" i="1" dirty="0"/>
              <a:t> with all your heart, soul, and mind.’ </a:t>
            </a:r>
            <a:r>
              <a:rPr lang="en-US" sz="4800" i="1" baseline="30000" dirty="0"/>
              <a:t> </a:t>
            </a:r>
            <a:r>
              <a:rPr lang="en-US" sz="4800" i="1" dirty="0"/>
              <a:t>This is the </a:t>
            </a:r>
            <a:r>
              <a:rPr lang="en-US" sz="4800" b="1" i="1" dirty="0"/>
              <a:t>first</a:t>
            </a:r>
            <a:r>
              <a:rPr lang="en-US" sz="4800" i="1" dirty="0"/>
              <a:t> and great commandment. </a:t>
            </a:r>
            <a:r>
              <a:rPr lang="en-US" sz="4800" i="1" baseline="30000" dirty="0"/>
              <a:t> </a:t>
            </a:r>
          </a:p>
          <a:p>
            <a:pPr algn="l"/>
            <a:r>
              <a:rPr lang="en-US" sz="4800" i="1" dirty="0"/>
              <a:t>And the </a:t>
            </a:r>
            <a:r>
              <a:rPr lang="en-US" sz="4800" b="1" i="1" dirty="0"/>
              <a:t>second</a:t>
            </a:r>
            <a:r>
              <a:rPr lang="en-US" sz="4800" i="1" dirty="0"/>
              <a:t> is like it: ‘You shall </a:t>
            </a:r>
            <a:r>
              <a:rPr lang="en-US" sz="4800" b="1" i="1" u="sng" dirty="0"/>
              <a:t>love your neighbor</a:t>
            </a:r>
            <a:r>
              <a:rPr lang="en-US" sz="4800" i="1" dirty="0"/>
              <a:t> as yourself.’  On these two commandments hang </a:t>
            </a:r>
            <a:r>
              <a:rPr lang="en-US" sz="4800" b="1" i="1" dirty="0"/>
              <a:t>all</a:t>
            </a:r>
            <a:r>
              <a:rPr lang="en-US" sz="4800" i="1" dirty="0"/>
              <a:t> the Law and the Prophets.”</a:t>
            </a:r>
            <a:r>
              <a:rPr lang="en-US" sz="4800" dirty="0"/>
              <a:t>   </a:t>
            </a:r>
            <a:r>
              <a:rPr lang="en-US" sz="4800" b="1" dirty="0">
                <a:solidFill>
                  <a:srgbClr val="FF0000"/>
                </a:solidFill>
              </a:rPr>
              <a:t>Matt 22:37-40 </a:t>
            </a:r>
          </a:p>
        </p:txBody>
      </p:sp>
    </p:spTree>
    <p:extLst>
      <p:ext uri="{BB962C8B-B14F-4D97-AF65-F5344CB8AC3E}">
        <p14:creationId xmlns:p14="http://schemas.microsoft.com/office/powerpoint/2010/main" val="3916250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309" y="381000"/>
            <a:ext cx="10946674" cy="6096000"/>
          </a:xfrm>
        </p:spPr>
        <p:txBody>
          <a:bodyPr>
            <a:noAutofit/>
          </a:bodyPr>
          <a:lstStyle/>
          <a:p>
            <a:r>
              <a:rPr lang="en-US" sz="4800" b="1" dirty="0"/>
              <a:t>The Great Commission</a:t>
            </a:r>
            <a:r>
              <a:rPr lang="en-US" sz="4800" dirty="0"/>
              <a:t>:  </a:t>
            </a:r>
          </a:p>
          <a:p>
            <a:pPr algn="l"/>
            <a:r>
              <a:rPr lang="en-US" sz="4800" i="1" dirty="0"/>
              <a:t>“</a:t>
            </a:r>
            <a:r>
              <a:rPr lang="en-US" sz="4800" b="1" i="1" u="sng" dirty="0"/>
              <a:t>Go and make disciples</a:t>
            </a:r>
            <a:r>
              <a:rPr lang="en-US" sz="4800" i="1" dirty="0"/>
              <a:t> of all the nations, </a:t>
            </a:r>
          </a:p>
          <a:p>
            <a:pPr algn="l"/>
            <a:r>
              <a:rPr lang="en-US" sz="4800" b="1" i="1" u="sng" dirty="0"/>
              <a:t>baptizing them</a:t>
            </a:r>
            <a:r>
              <a:rPr lang="en-US" sz="4800" i="1" dirty="0"/>
              <a:t> in the name of the Father and the Son and the Holy Spirit, </a:t>
            </a:r>
            <a:r>
              <a:rPr lang="en-US" sz="4800" i="1" baseline="30000" dirty="0"/>
              <a:t> </a:t>
            </a:r>
          </a:p>
          <a:p>
            <a:pPr algn="l"/>
            <a:r>
              <a:rPr lang="en-US" sz="4800" b="1" i="1" u="sng" dirty="0"/>
              <a:t>teaching them to observe</a:t>
            </a:r>
            <a:r>
              <a:rPr lang="en-US" sz="4800" i="1" dirty="0"/>
              <a:t>  all things that I have commanded you.” 	</a:t>
            </a:r>
            <a:r>
              <a:rPr lang="en-US" sz="4800" b="1" dirty="0">
                <a:solidFill>
                  <a:srgbClr val="FF0000"/>
                </a:solidFill>
              </a:rPr>
              <a:t>Matt 28:19,20 </a:t>
            </a:r>
          </a:p>
        </p:txBody>
      </p:sp>
    </p:spTree>
    <p:extLst>
      <p:ext uri="{BB962C8B-B14F-4D97-AF65-F5344CB8AC3E}">
        <p14:creationId xmlns:p14="http://schemas.microsoft.com/office/powerpoint/2010/main" val="268669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725" y="381000"/>
            <a:ext cx="10937965" cy="6096000"/>
          </a:xfrm>
        </p:spPr>
        <p:txBody>
          <a:bodyPr>
            <a:noAutofit/>
          </a:bodyPr>
          <a:lstStyle/>
          <a:p>
            <a:pPr algn="l"/>
            <a:r>
              <a:rPr lang="en-US" sz="4800" dirty="0"/>
              <a:t>· </a:t>
            </a:r>
            <a:r>
              <a:rPr lang="en-US" sz="4800" b="1" dirty="0"/>
              <a:t>To </a:t>
            </a:r>
            <a:r>
              <a:rPr lang="en-US" sz="4800" b="1" i="1" dirty="0"/>
              <a:t>“Love the Lord your God”</a:t>
            </a:r>
            <a:r>
              <a:rPr lang="en-US" sz="4800" b="1" dirty="0"/>
              <a:t> is </a:t>
            </a:r>
            <a:r>
              <a:rPr lang="en-US" sz="4800" b="1" dirty="0">
                <a:solidFill>
                  <a:srgbClr val="FF0000"/>
                </a:solidFill>
              </a:rPr>
              <a:t>WORSHIP</a:t>
            </a:r>
            <a:r>
              <a:rPr lang="en-US" sz="4800" b="1" dirty="0"/>
              <a:t>.</a:t>
            </a:r>
            <a:endParaRPr lang="en-US" sz="4800" dirty="0"/>
          </a:p>
          <a:p>
            <a:pPr algn="l"/>
            <a:r>
              <a:rPr lang="en-US" sz="4800" dirty="0"/>
              <a:t>· </a:t>
            </a:r>
            <a:r>
              <a:rPr lang="en-US" sz="4800" b="1" dirty="0"/>
              <a:t>To </a:t>
            </a:r>
            <a:r>
              <a:rPr lang="en-US" sz="4800" b="1" i="1" dirty="0"/>
              <a:t>“Love your neighbor” </a:t>
            </a:r>
            <a:r>
              <a:rPr lang="en-US" sz="4800" b="1" dirty="0"/>
              <a:t>is </a:t>
            </a:r>
            <a:r>
              <a:rPr lang="en-US" sz="4800" b="1" dirty="0">
                <a:solidFill>
                  <a:srgbClr val="FF0000"/>
                </a:solidFill>
              </a:rPr>
              <a:t>MINISTRY</a:t>
            </a:r>
            <a:r>
              <a:rPr lang="en-US" sz="4800" b="1" dirty="0"/>
              <a:t>.</a:t>
            </a:r>
            <a:endParaRPr lang="en-US" sz="4800" dirty="0"/>
          </a:p>
          <a:p>
            <a:pPr algn="l"/>
            <a:r>
              <a:rPr lang="en-US" sz="4800" dirty="0"/>
              <a:t>· </a:t>
            </a:r>
            <a:r>
              <a:rPr lang="en-US" sz="4800" b="1" dirty="0"/>
              <a:t>To </a:t>
            </a:r>
            <a:r>
              <a:rPr lang="en-US" sz="4800" b="1" i="1" dirty="0"/>
              <a:t>“go and make disciples”</a:t>
            </a:r>
            <a:r>
              <a:rPr lang="en-US" sz="4800" b="1" dirty="0"/>
              <a:t> is 	</a:t>
            </a:r>
            <a:r>
              <a:rPr lang="en-US" sz="4800" b="1" dirty="0">
                <a:solidFill>
                  <a:srgbClr val="FF0000"/>
                </a:solidFill>
              </a:rPr>
              <a:t>EVANGELISM</a:t>
            </a:r>
            <a:r>
              <a:rPr lang="en-US" sz="4800" b="1" dirty="0"/>
              <a:t>.</a:t>
            </a:r>
            <a:endParaRPr lang="en-US" sz="4800" dirty="0"/>
          </a:p>
          <a:p>
            <a:pPr algn="l"/>
            <a:r>
              <a:rPr lang="en-US" sz="4800" dirty="0"/>
              <a:t>· </a:t>
            </a:r>
            <a:r>
              <a:rPr lang="en-US" sz="4800" b="1" dirty="0"/>
              <a:t>To </a:t>
            </a:r>
            <a:r>
              <a:rPr lang="en-US" sz="4800" b="1" i="1" dirty="0"/>
              <a:t>“baptize them”</a:t>
            </a:r>
            <a:r>
              <a:rPr lang="en-US" sz="4800" b="1" dirty="0"/>
              <a:t> is FORMAL 	</a:t>
            </a:r>
            <a:r>
              <a:rPr lang="en-US" sz="4800" b="1" dirty="0">
                <a:solidFill>
                  <a:srgbClr val="FF0000"/>
                </a:solidFill>
              </a:rPr>
              <a:t>IDENTIFICATION</a:t>
            </a:r>
            <a:r>
              <a:rPr lang="en-US" sz="4800" b="1" dirty="0"/>
              <a:t>.</a:t>
            </a:r>
            <a:endParaRPr lang="en-US" sz="4800" dirty="0"/>
          </a:p>
          <a:p>
            <a:pPr algn="l"/>
            <a:r>
              <a:rPr lang="en-US" sz="4800" dirty="0"/>
              <a:t>· </a:t>
            </a:r>
            <a:r>
              <a:rPr lang="en-US" sz="4800" b="1" dirty="0"/>
              <a:t>To </a:t>
            </a:r>
            <a:r>
              <a:rPr lang="en-US" sz="4800" b="1" i="1" dirty="0"/>
              <a:t>“teach them to observe all things”</a:t>
            </a:r>
            <a:r>
              <a:rPr lang="en-US" sz="4800" b="1" dirty="0"/>
              <a:t> is 	</a:t>
            </a:r>
            <a:r>
              <a:rPr lang="en-US" sz="4800" b="1" dirty="0">
                <a:solidFill>
                  <a:srgbClr val="FF0000"/>
                </a:solidFill>
              </a:rPr>
              <a:t>DISCIPLESHIP</a:t>
            </a:r>
            <a:r>
              <a:rPr lang="en-US" sz="4800" b="1" dirty="0"/>
              <a:t>.</a:t>
            </a:r>
            <a:endParaRPr lang="en-US" sz="4800" dirty="0"/>
          </a:p>
          <a:p>
            <a:pPr algn="l"/>
            <a:r>
              <a:rPr lang="en-US" sz="4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9640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96000"/>
          </a:xfrm>
        </p:spPr>
        <p:txBody>
          <a:bodyPr>
            <a:noAutofit/>
          </a:bodyPr>
          <a:lstStyle/>
          <a:p>
            <a:pPr algn="l"/>
            <a:r>
              <a:rPr lang="en-US" sz="4800" b="1" dirty="0"/>
              <a:t>I. WE EXIST TO  </a:t>
            </a:r>
            <a:r>
              <a:rPr lang="en-US" sz="4800" b="1" u="sng" dirty="0">
                <a:solidFill>
                  <a:srgbClr val="FF0000"/>
                </a:solidFill>
              </a:rPr>
              <a:t>WORSHIP</a:t>
            </a:r>
            <a:r>
              <a:rPr lang="en-US" sz="4800" b="1" dirty="0"/>
              <a:t>  GOD.</a:t>
            </a:r>
            <a:endParaRPr lang="en-US" sz="4800" dirty="0"/>
          </a:p>
          <a:p>
            <a:pPr algn="l"/>
            <a:r>
              <a:rPr lang="en-US" sz="4800" b="1" spc="-200" dirty="0"/>
              <a:t>Worship is simply expressing my </a:t>
            </a:r>
            <a:r>
              <a:rPr lang="en-US" sz="4800" b="1" u="sng" spc="-200" dirty="0">
                <a:solidFill>
                  <a:srgbClr val="FF0000"/>
                </a:solidFill>
              </a:rPr>
              <a:t>LOVE</a:t>
            </a:r>
            <a:r>
              <a:rPr lang="en-US" sz="4800" b="1" spc="-200" dirty="0"/>
              <a:t> to God</a:t>
            </a:r>
            <a:endParaRPr lang="en-US" sz="4800" spc="-200" dirty="0"/>
          </a:p>
          <a:p>
            <a:pPr algn="l"/>
            <a:r>
              <a:rPr lang="en-US" sz="4800" i="1" dirty="0"/>
              <a:t>You shall </a:t>
            </a:r>
            <a:r>
              <a:rPr lang="en-US" sz="4800" b="1" i="1" dirty="0"/>
              <a:t>worship</a:t>
            </a:r>
            <a:r>
              <a:rPr lang="en-US" sz="4800" i="1" dirty="0"/>
              <a:t> the Lord your God, and Him only you shall serve.  </a:t>
            </a:r>
            <a:r>
              <a:rPr lang="en-US" sz="4800" b="1" dirty="0">
                <a:solidFill>
                  <a:srgbClr val="FF0000"/>
                </a:solidFill>
              </a:rPr>
              <a:t>Matt 4:10</a:t>
            </a:r>
          </a:p>
          <a:p>
            <a:pPr algn="l"/>
            <a:r>
              <a:rPr lang="en-US" sz="4800" i="1" dirty="0"/>
              <a:t>The hour is coming, and now is, when the true </a:t>
            </a:r>
            <a:r>
              <a:rPr lang="en-US" sz="4800" b="1" i="1" dirty="0"/>
              <a:t>worshipers</a:t>
            </a:r>
            <a:r>
              <a:rPr lang="en-US" sz="4800" i="1" dirty="0"/>
              <a:t> will </a:t>
            </a:r>
            <a:r>
              <a:rPr lang="en-US" sz="4800" b="1" i="1" dirty="0"/>
              <a:t>worship</a:t>
            </a:r>
            <a:r>
              <a:rPr lang="en-US" sz="4800" i="1" dirty="0"/>
              <a:t> the Father </a:t>
            </a:r>
            <a:r>
              <a:rPr lang="en-US" sz="4800" b="1" i="1" dirty="0"/>
              <a:t>in spirit and truth;</a:t>
            </a:r>
            <a:r>
              <a:rPr lang="en-US" sz="4800" i="1" dirty="0"/>
              <a:t> for the Father is seeking such to </a:t>
            </a:r>
            <a:r>
              <a:rPr lang="en-US" sz="4800" b="1" i="1" dirty="0"/>
              <a:t>worship</a:t>
            </a:r>
            <a:r>
              <a:rPr lang="en-US" sz="4800" i="1" dirty="0"/>
              <a:t> Him.” </a:t>
            </a:r>
            <a:r>
              <a:rPr lang="en-US" sz="4800" dirty="0"/>
              <a:t>  </a:t>
            </a:r>
            <a:r>
              <a:rPr lang="en-US" sz="4800" b="1" dirty="0">
                <a:solidFill>
                  <a:srgbClr val="FF0000"/>
                </a:solidFill>
              </a:rPr>
              <a:t>John 4:23</a:t>
            </a:r>
          </a:p>
        </p:txBody>
      </p:sp>
    </p:spTree>
    <p:extLst>
      <p:ext uri="{BB962C8B-B14F-4D97-AF65-F5344CB8AC3E}">
        <p14:creationId xmlns:p14="http://schemas.microsoft.com/office/powerpoint/2010/main" val="45375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1152</TotalTime>
  <Words>1682</Words>
  <Application>Microsoft Office PowerPoint</Application>
  <PresentationFormat>Widescreen</PresentationFormat>
  <Paragraphs>177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Depue</dc:creator>
  <cp:lastModifiedBy>James Depue</cp:lastModifiedBy>
  <cp:revision>157</cp:revision>
  <dcterms:created xsi:type="dcterms:W3CDTF">2018-01-14T01:47:33Z</dcterms:created>
  <dcterms:modified xsi:type="dcterms:W3CDTF">2024-02-18T08:49:08Z</dcterms:modified>
</cp:coreProperties>
</file>