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93" r:id="rId2"/>
    <p:sldId id="262" r:id="rId3"/>
    <p:sldId id="263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6" r:id="rId14"/>
    <p:sldId id="307" r:id="rId15"/>
    <p:sldId id="308" r:id="rId16"/>
    <p:sldId id="310" r:id="rId17"/>
    <p:sldId id="312" r:id="rId18"/>
    <p:sldId id="315" r:id="rId19"/>
    <p:sldId id="316" r:id="rId20"/>
    <p:sldId id="317" r:id="rId21"/>
    <p:sldId id="318" r:id="rId22"/>
    <p:sldId id="323" r:id="rId23"/>
    <p:sldId id="331" r:id="rId24"/>
    <p:sldId id="332" r:id="rId25"/>
    <p:sldId id="334" r:id="rId26"/>
    <p:sldId id="335" r:id="rId27"/>
    <p:sldId id="336" r:id="rId28"/>
    <p:sldId id="346" r:id="rId29"/>
    <p:sldId id="348" r:id="rId30"/>
    <p:sldId id="351" r:id="rId31"/>
    <p:sldId id="352" r:id="rId32"/>
    <p:sldId id="354" r:id="rId33"/>
    <p:sldId id="355" r:id="rId34"/>
    <p:sldId id="359" r:id="rId35"/>
    <p:sldId id="360" r:id="rId36"/>
    <p:sldId id="362" r:id="rId37"/>
    <p:sldId id="363" r:id="rId38"/>
    <p:sldId id="366" r:id="rId39"/>
    <p:sldId id="367" r:id="rId40"/>
    <p:sldId id="368" r:id="rId41"/>
    <p:sldId id="369" r:id="rId42"/>
    <p:sldId id="372" r:id="rId43"/>
    <p:sldId id="373" r:id="rId44"/>
    <p:sldId id="374" r:id="rId45"/>
    <p:sldId id="376" r:id="rId46"/>
    <p:sldId id="378" r:id="rId47"/>
    <p:sldId id="379" r:id="rId48"/>
    <p:sldId id="380" r:id="rId49"/>
    <p:sldId id="383" r:id="rId50"/>
    <p:sldId id="384" r:id="rId51"/>
    <p:sldId id="385" r:id="rId52"/>
    <p:sldId id="386" r:id="rId53"/>
    <p:sldId id="387" r:id="rId54"/>
    <p:sldId id="388" r:id="rId55"/>
    <p:sldId id="390" r:id="rId56"/>
    <p:sldId id="391" r:id="rId57"/>
    <p:sldId id="392" r:id="rId58"/>
    <p:sldId id="293" r:id="rId5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8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microsoft.com/office/2016/11/relationships/changesInfo" Target="changesInfos/changesInfo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Depue" userId="ce8b122cf7b10dd2" providerId="LiveId" clId="{A70CC541-E0F7-4BE5-BB58-155C59AD74FD}"/>
    <pc:docChg chg="modSld">
      <pc:chgData name="James Depue" userId="ce8b122cf7b10dd2" providerId="LiveId" clId="{A70CC541-E0F7-4BE5-BB58-155C59AD74FD}" dt="2024-02-11T12:22:51.383" v="13"/>
      <pc:docMkLst>
        <pc:docMk/>
      </pc:docMkLst>
      <pc:sldChg chg="modAnim">
        <pc:chgData name="James Depue" userId="ce8b122cf7b10dd2" providerId="LiveId" clId="{A70CC541-E0F7-4BE5-BB58-155C59AD74FD}" dt="2024-02-11T12:09:58.340" v="2"/>
        <pc:sldMkLst>
          <pc:docMk/>
          <pc:sldMk cId="2054370952" sldId="263"/>
        </pc:sldMkLst>
      </pc:sldChg>
      <pc:sldChg chg="modSp">
        <pc:chgData name="James Depue" userId="ce8b122cf7b10dd2" providerId="LiveId" clId="{A70CC541-E0F7-4BE5-BB58-155C59AD74FD}" dt="2024-02-11T12:21:29.099" v="9" actId="207"/>
        <pc:sldMkLst>
          <pc:docMk/>
          <pc:sldMk cId="3509008638" sldId="390"/>
        </pc:sldMkLst>
        <pc:spChg chg="mod">
          <ac:chgData name="James Depue" userId="ce8b122cf7b10dd2" providerId="LiveId" clId="{A70CC541-E0F7-4BE5-BB58-155C59AD74FD}" dt="2024-02-11T12:21:29.099" v="9" actId="207"/>
          <ac:spMkLst>
            <pc:docMk/>
            <pc:sldMk cId="3509008638" sldId="390"/>
            <ac:spMk id="3" creationId="{00000000-0000-0000-0000-000000000000}"/>
          </ac:spMkLst>
        </pc:spChg>
      </pc:sldChg>
      <pc:sldChg chg="modAnim">
        <pc:chgData name="James Depue" userId="ce8b122cf7b10dd2" providerId="LiveId" clId="{A70CC541-E0F7-4BE5-BB58-155C59AD74FD}" dt="2024-02-11T12:22:51.383" v="13"/>
        <pc:sldMkLst>
          <pc:docMk/>
          <pc:sldMk cId="3748831507" sldId="39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34D7F-4584-44AC-A97E-3ABC1EDB91AD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E8EB4-367A-4921-BB7A-A9409D356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72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34D7F-4584-44AC-A97E-3ABC1EDB91AD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E8EB4-367A-4921-BB7A-A9409D356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25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34D7F-4584-44AC-A97E-3ABC1EDB91AD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E8EB4-367A-4921-BB7A-A9409D356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02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34D7F-4584-44AC-A97E-3ABC1EDB91AD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E8EB4-367A-4921-BB7A-A9409D356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38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34D7F-4584-44AC-A97E-3ABC1EDB91AD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E8EB4-367A-4921-BB7A-A9409D356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323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34D7F-4584-44AC-A97E-3ABC1EDB91AD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E8EB4-367A-4921-BB7A-A9409D356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640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34D7F-4584-44AC-A97E-3ABC1EDB91AD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E8EB4-367A-4921-BB7A-A9409D356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74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34D7F-4584-44AC-A97E-3ABC1EDB91AD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E8EB4-367A-4921-BB7A-A9409D356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58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34D7F-4584-44AC-A97E-3ABC1EDB91AD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E8EB4-367A-4921-BB7A-A9409D356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164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34D7F-4584-44AC-A97E-3ABC1EDB91AD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E8EB4-367A-4921-BB7A-A9409D356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780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34D7F-4584-44AC-A97E-3ABC1EDB91AD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E8EB4-367A-4921-BB7A-A9409D356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341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34D7F-4584-44AC-A97E-3ABC1EDB91AD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E8EB4-367A-4921-BB7A-A9409D356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532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oleObject" Target="../embeddings/oleObject5.bin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25">
            <a:extLst>
              <a:ext uri="{FF2B5EF4-FFF2-40B4-BE49-F238E27FC236}">
                <a16:creationId xmlns:a16="http://schemas.microsoft.com/office/drawing/2014/main" id="{F2186CEE-3A6A-44FD-A674-58E79DFC33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4313" y="553212"/>
            <a:ext cx="4030218" cy="6150483"/>
          </a:xfrm>
          <a:prstGeom prst="rect">
            <a:avLst/>
          </a:prstGeom>
          <a:solidFill>
            <a:srgbClr val="FFFFFF"/>
          </a:solidFill>
          <a:ln w="127000" algn="in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00" noProof="1">
                <a:solidFill>
                  <a:srgbClr val="000000"/>
                </a:solidFill>
                <a:latin typeface="Times New Roman" panose="02020603050405020304" pitchFamily="18" charset="0"/>
              </a:rPr>
              <a:t>													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8" name="Text Box 27">
            <a:extLst>
              <a:ext uri="{FF2B5EF4-FFF2-40B4-BE49-F238E27FC236}">
                <a16:creationId xmlns:a16="http://schemas.microsoft.com/office/drawing/2014/main" id="{6B6343C2-4EA6-41F7-8E65-A83EDE47D0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8102" y="5094883"/>
            <a:ext cx="5211096" cy="92884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noProof="1">
                <a:solidFill>
                  <a:srgbClr val="000000"/>
                </a:solidFill>
                <a:latin typeface="Times New Roman" panose="02020603050405020304" pitchFamily="18" charset="0"/>
              </a:rPr>
              <a:t>Grace Bible Chapel</a:t>
            </a:r>
            <a:endParaRPr lang="en-US" altLang="en-US" sz="2800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noProof="1">
                <a:solidFill>
                  <a:srgbClr val="000000"/>
                </a:solidFill>
                <a:latin typeface="Times New Roman" panose="02020603050405020304" pitchFamily="18" charset="0"/>
              </a:rPr>
              <a:t>Gardners, PA</a:t>
            </a:r>
            <a:endParaRPr lang="en-US" altLang="en-US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" name="Text Box 29">
            <a:extLst>
              <a:ext uri="{FF2B5EF4-FFF2-40B4-BE49-F238E27FC236}">
                <a16:creationId xmlns:a16="http://schemas.microsoft.com/office/drawing/2014/main" id="{55B5685D-9996-4911-9F4A-6F67CAF14B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4654" y="4217917"/>
            <a:ext cx="6677995" cy="73060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in</a:t>
            </a:r>
            <a:r>
              <a:rPr lang="en-US" altLang="en-US" sz="4000" b="1" noProof="1">
                <a:solidFill>
                  <a:srgbClr val="000000"/>
                </a:solidFill>
                <a:latin typeface="Times New Roman" panose="02020603050405020304" pitchFamily="18" charset="0"/>
              </a:rPr>
              <a:t>to Church Membership</a:t>
            </a:r>
            <a:endParaRPr lang="en-US" altLang="en-US" sz="4000" dirty="0">
              <a:latin typeface="Arial" panose="020B0604020202020204" pitchFamily="34" charset="0"/>
            </a:endParaRPr>
          </a:p>
        </p:txBody>
      </p:sp>
      <p:sp>
        <p:nvSpPr>
          <p:cNvPr id="30" name="Text Box 30">
            <a:extLst>
              <a:ext uri="{FF2B5EF4-FFF2-40B4-BE49-F238E27FC236}">
                <a16:creationId xmlns:a16="http://schemas.microsoft.com/office/drawing/2014/main" id="{EB202449-2540-4481-A777-67EE224F61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9356" y="2989313"/>
            <a:ext cx="8288593" cy="82702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i="1" noProof="1">
                <a:solidFill>
                  <a:srgbClr val="000000"/>
                </a:solidFill>
                <a:latin typeface="Times New Roman" panose="02020603050405020304" pitchFamily="18" charset="0"/>
              </a:rPr>
              <a:t>Following Christ together ... 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i="1" noProof="1">
                <a:solidFill>
                  <a:srgbClr val="000000"/>
                </a:solidFill>
                <a:latin typeface="Times New Roman" panose="02020603050405020304" pitchFamily="18" charset="0"/>
              </a:rPr>
              <a:t>one step at a time ...</a:t>
            </a:r>
            <a:endParaRPr lang="en-US" altLang="en-US" sz="3200" dirty="0">
              <a:latin typeface="Arial" panose="020B0604020202020204" pitchFamily="34" charset="0"/>
            </a:endParaRPr>
          </a:p>
        </p:txBody>
      </p:sp>
      <p:sp>
        <p:nvSpPr>
          <p:cNvPr id="31" name="Text Box 31">
            <a:extLst>
              <a:ext uri="{FF2B5EF4-FFF2-40B4-BE49-F238E27FC236}">
                <a16:creationId xmlns:a16="http://schemas.microsoft.com/office/drawing/2014/main" id="{64938FBF-A86B-4D26-AEE6-F677EB82C4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8194" y="233274"/>
            <a:ext cx="3535611" cy="89252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 noProof="1">
                <a:solidFill>
                  <a:srgbClr val="000000"/>
                </a:solidFill>
                <a:latin typeface="Times New Roman" panose="02020603050405020304" pitchFamily="18" charset="0"/>
              </a:rPr>
              <a:t>Steps of Faith</a:t>
            </a:r>
            <a:endParaRPr lang="en-US" altLang="en-US" sz="4000" dirty="0">
              <a:latin typeface="Arial" panose="020B0604020202020204" pitchFamily="34" charset="0"/>
            </a:endParaRPr>
          </a:p>
        </p:txBody>
      </p:sp>
      <p:grpSp>
        <p:nvGrpSpPr>
          <p:cNvPr id="1024" name="Group 32">
            <a:extLst>
              <a:ext uri="{FF2B5EF4-FFF2-40B4-BE49-F238E27FC236}">
                <a16:creationId xmlns:a16="http://schemas.microsoft.com/office/drawing/2014/main" id="{45B82ACE-0AAB-4BB7-B037-3CCAA7E19120}"/>
              </a:ext>
            </a:extLst>
          </p:cNvPr>
          <p:cNvGrpSpPr>
            <a:grpSpLocks/>
          </p:cNvGrpSpPr>
          <p:nvPr/>
        </p:nvGrpSpPr>
        <p:grpSpPr bwMode="auto">
          <a:xfrm>
            <a:off x="3178100" y="949849"/>
            <a:ext cx="5835796" cy="1760057"/>
            <a:chOff x="18385972" y="20316825"/>
            <a:chExt cx="3738483" cy="1146163"/>
          </a:xfrm>
        </p:grpSpPr>
        <p:grpSp>
          <p:nvGrpSpPr>
            <p:cNvPr id="1025" name="Group 33">
              <a:extLst>
                <a:ext uri="{FF2B5EF4-FFF2-40B4-BE49-F238E27FC236}">
                  <a16:creationId xmlns:a16="http://schemas.microsoft.com/office/drawing/2014/main" id="{81368B59-4049-428A-AC3C-6E18AE4453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271922" y="20831175"/>
              <a:ext cx="1200071" cy="631813"/>
              <a:chOff x="20271922" y="20831175"/>
              <a:chExt cx="1200071" cy="631813"/>
            </a:xfrm>
          </p:grpSpPr>
          <p:graphicFrame>
            <p:nvGraphicFramePr>
              <p:cNvPr id="1039" name="Object 1038">
                <a:extLst>
                  <a:ext uri="{FF2B5EF4-FFF2-40B4-BE49-F238E27FC236}">
                    <a16:creationId xmlns:a16="http://schemas.microsoft.com/office/drawing/2014/main" id="{5AB3130A-144D-4F59-A6F4-EDC8FEABF5EE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0271922" y="20831175"/>
              <a:ext cx="1200071" cy="6318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Bitmap Image" r:id="rId2" imgW="1343212" imgH="657317" progId="Paint.Picture">
                      <p:embed/>
                    </p:oleObj>
                  </mc:Choice>
                  <mc:Fallback>
                    <p:oleObj name="Bitmap Image" r:id="rId2" imgW="1343212" imgH="657317" progId="Paint.Picture">
                      <p:embed/>
                      <p:pic>
                        <p:nvPicPr>
                          <p:cNvPr id="1039" name="Object 1038">
                            <a:extLst>
                              <a:ext uri="{FF2B5EF4-FFF2-40B4-BE49-F238E27FC236}">
                                <a16:creationId xmlns:a16="http://schemas.microsoft.com/office/drawing/2014/main" id="{5AB3130A-144D-4F59-A6F4-EDC8FEABF5EE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271922" y="20831175"/>
                            <a:ext cx="1200071" cy="631813"/>
                          </a:xfrm>
                          <a:prstGeom prst="rect">
                            <a:avLst/>
                          </a:prstGeom>
                          <a:solidFill>
                            <a:srgbClr val="000000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0" algn="in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CCCCCC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40" name="Text Box 35">
                <a:extLst>
                  <a:ext uri="{FF2B5EF4-FFF2-40B4-BE49-F238E27FC236}">
                    <a16:creationId xmlns:a16="http://schemas.microsoft.com/office/drawing/2014/main" id="{8F5434F8-7631-4740-8AAC-E969F3BAFB0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510123" y="21116052"/>
                <a:ext cx="773647" cy="22104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195" tIns="36195" rIns="36195" bIns="36195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026" name="Group 36">
              <a:extLst>
                <a:ext uri="{FF2B5EF4-FFF2-40B4-BE49-F238E27FC236}">
                  <a16:creationId xmlns:a16="http://schemas.microsoft.com/office/drawing/2014/main" id="{31CE639B-D904-4A04-BC9D-6920132B2A5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024147" y="20831175"/>
              <a:ext cx="1200071" cy="631813"/>
              <a:chOff x="19024147" y="20831175"/>
              <a:chExt cx="1200071" cy="631813"/>
            </a:xfrm>
          </p:grpSpPr>
          <p:graphicFrame>
            <p:nvGraphicFramePr>
              <p:cNvPr id="1037" name="Object 1036">
                <a:extLst>
                  <a:ext uri="{FF2B5EF4-FFF2-40B4-BE49-F238E27FC236}">
                    <a16:creationId xmlns:a16="http://schemas.microsoft.com/office/drawing/2014/main" id="{49E5BAD5-1F0A-4375-A0E8-40D170376404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9024147" y="20831175"/>
              <a:ext cx="1200071" cy="6318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Bitmap Image" r:id="rId4" imgW="1343212" imgH="657317" progId="Paint.Picture">
                      <p:embed/>
                    </p:oleObj>
                  </mc:Choice>
                  <mc:Fallback>
                    <p:oleObj name="Bitmap Image" r:id="rId4" imgW="1343212" imgH="657317" progId="Paint.Picture">
                      <p:embed/>
                      <p:pic>
                        <p:nvPicPr>
                          <p:cNvPr id="1037" name="Object 1036">
                            <a:extLst>
                              <a:ext uri="{FF2B5EF4-FFF2-40B4-BE49-F238E27FC236}">
                                <a16:creationId xmlns:a16="http://schemas.microsoft.com/office/drawing/2014/main" id="{49E5BAD5-1F0A-4375-A0E8-40D170376404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024147" y="20831175"/>
                            <a:ext cx="1200071" cy="631813"/>
                          </a:xfrm>
                          <a:prstGeom prst="rect">
                            <a:avLst/>
                          </a:prstGeom>
                          <a:solidFill>
                            <a:srgbClr val="000000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0" algn="in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CCCCCC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38" name="Text Box 38">
                <a:extLst>
                  <a:ext uri="{FF2B5EF4-FFF2-40B4-BE49-F238E27FC236}">
                    <a16:creationId xmlns:a16="http://schemas.microsoft.com/office/drawing/2014/main" id="{4D8B4EF0-8D6B-44E5-8F16-A3AF7CC01F6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62348" y="21116052"/>
                <a:ext cx="773647" cy="22104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195" tIns="36195" rIns="36195" bIns="36195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000" b="1" noProof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M</a:t>
                </a:r>
                <a:r>
                  <a:rPr lang="en-US" altLang="en-US" sz="2000" b="1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ember</a:t>
                </a:r>
                <a:endParaRPr lang="en-US" altLang="en-US" sz="2000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027" name="Group 39">
              <a:extLst>
                <a:ext uri="{FF2B5EF4-FFF2-40B4-BE49-F238E27FC236}">
                  <a16:creationId xmlns:a16="http://schemas.microsoft.com/office/drawing/2014/main" id="{6270484A-AA4F-4659-9DAF-135BB52423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662322" y="20316825"/>
              <a:ext cx="1200071" cy="631813"/>
              <a:chOff x="19662322" y="20316825"/>
              <a:chExt cx="1200071" cy="631813"/>
            </a:xfrm>
          </p:grpSpPr>
          <p:graphicFrame>
            <p:nvGraphicFramePr>
              <p:cNvPr id="1035" name="Object 1034">
                <a:extLst>
                  <a:ext uri="{FF2B5EF4-FFF2-40B4-BE49-F238E27FC236}">
                    <a16:creationId xmlns:a16="http://schemas.microsoft.com/office/drawing/2014/main" id="{E89C5AFC-EBC8-47F6-8CE0-94718B9ACE60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9662322" y="20316825"/>
              <a:ext cx="1200071" cy="6318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Bitmap Image" r:id="rId5" imgW="1343212" imgH="657317" progId="Paint.Picture">
                      <p:embed/>
                    </p:oleObj>
                  </mc:Choice>
                  <mc:Fallback>
                    <p:oleObj name="Bitmap Image" r:id="rId5" imgW="1343212" imgH="657317" progId="Paint.Picture">
                      <p:embed/>
                      <p:pic>
                        <p:nvPicPr>
                          <p:cNvPr id="1035" name="Object 1034">
                            <a:extLst>
                              <a:ext uri="{FF2B5EF4-FFF2-40B4-BE49-F238E27FC236}">
                                <a16:creationId xmlns:a16="http://schemas.microsoft.com/office/drawing/2014/main" id="{E89C5AFC-EBC8-47F6-8CE0-94718B9ACE60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662322" y="20316825"/>
                            <a:ext cx="1200071" cy="631813"/>
                          </a:xfrm>
                          <a:prstGeom prst="rect">
                            <a:avLst/>
                          </a:prstGeom>
                          <a:solidFill>
                            <a:srgbClr val="000000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0" algn="in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CCCCCC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36" name="Text Box 41">
                <a:extLst>
                  <a:ext uri="{FF2B5EF4-FFF2-40B4-BE49-F238E27FC236}">
                    <a16:creationId xmlns:a16="http://schemas.microsoft.com/office/drawing/2014/main" id="{9199EA12-D94D-4585-95BE-3784664AD6D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900523" y="20601702"/>
                <a:ext cx="773647" cy="22104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195" tIns="36195" rIns="36195" bIns="36195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028" name="Group 42">
              <a:extLst>
                <a:ext uri="{FF2B5EF4-FFF2-40B4-BE49-F238E27FC236}">
                  <a16:creationId xmlns:a16="http://schemas.microsoft.com/office/drawing/2014/main" id="{B54E96EC-53A0-4762-A6FC-355F380E158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85972" y="20316825"/>
              <a:ext cx="1200071" cy="631813"/>
              <a:chOff x="18385972" y="20316825"/>
              <a:chExt cx="1200071" cy="631813"/>
            </a:xfrm>
          </p:grpSpPr>
          <p:graphicFrame>
            <p:nvGraphicFramePr>
              <p:cNvPr id="1033" name="Object 1032">
                <a:extLst>
                  <a:ext uri="{FF2B5EF4-FFF2-40B4-BE49-F238E27FC236}">
                    <a16:creationId xmlns:a16="http://schemas.microsoft.com/office/drawing/2014/main" id="{4D2D222B-2923-4C9E-BD65-5D853673EA87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8385972" y="20316825"/>
              <a:ext cx="1200071" cy="6318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Bitmap Image" r:id="rId6" imgW="1343212" imgH="657317" progId="Paint.Picture">
                      <p:embed/>
                    </p:oleObj>
                  </mc:Choice>
                  <mc:Fallback>
                    <p:oleObj name="Bitmap Image" r:id="rId6" imgW="1343212" imgH="657317" progId="Paint.Picture">
                      <p:embed/>
                      <p:pic>
                        <p:nvPicPr>
                          <p:cNvPr id="1033" name="Object 1032">
                            <a:extLst>
                              <a:ext uri="{FF2B5EF4-FFF2-40B4-BE49-F238E27FC236}">
                                <a16:creationId xmlns:a16="http://schemas.microsoft.com/office/drawing/2014/main" id="{4D2D222B-2923-4C9E-BD65-5D853673EA87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385972" y="20316825"/>
                            <a:ext cx="1200071" cy="631813"/>
                          </a:xfrm>
                          <a:prstGeom prst="rect">
                            <a:avLst/>
                          </a:prstGeom>
                          <a:solidFill>
                            <a:srgbClr val="000000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0" algn="in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CCCCCC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34" name="Text Box 44">
                <a:extLst>
                  <a:ext uri="{FF2B5EF4-FFF2-40B4-BE49-F238E27FC236}">
                    <a16:creationId xmlns:a16="http://schemas.microsoft.com/office/drawing/2014/main" id="{0D8AD9B2-EE4E-458E-8F16-57A4B6B6320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624173" y="20601702"/>
                <a:ext cx="773647" cy="22104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195" tIns="36195" rIns="36195" bIns="36195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000" b="1" noProof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M</a:t>
                </a:r>
                <a:r>
                  <a:rPr lang="en-US" altLang="en-US" sz="2000" b="1" dirty="0" err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ultitude</a:t>
                </a:r>
                <a:endParaRPr lang="en-US" altLang="en-US" sz="2000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030" name="Group 45">
              <a:extLst>
                <a:ext uri="{FF2B5EF4-FFF2-40B4-BE49-F238E27FC236}">
                  <a16:creationId xmlns:a16="http://schemas.microsoft.com/office/drawing/2014/main" id="{5BD42281-0819-4ECC-8FA6-2ECCE3A9E9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924384" y="20316825"/>
              <a:ext cx="1200071" cy="631813"/>
              <a:chOff x="20924384" y="20316825"/>
              <a:chExt cx="1200071" cy="631813"/>
            </a:xfrm>
          </p:grpSpPr>
          <p:graphicFrame>
            <p:nvGraphicFramePr>
              <p:cNvPr id="1031" name="Object 1030">
                <a:extLst>
                  <a:ext uri="{FF2B5EF4-FFF2-40B4-BE49-F238E27FC236}">
                    <a16:creationId xmlns:a16="http://schemas.microsoft.com/office/drawing/2014/main" id="{BA79E6CF-2290-429F-A450-DBDF897E7969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0924384" y="20316825"/>
              <a:ext cx="1200071" cy="6318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Bitmap Image" r:id="rId7" imgW="1343212" imgH="657317" progId="Paint.Picture">
                      <p:embed/>
                    </p:oleObj>
                  </mc:Choice>
                  <mc:Fallback>
                    <p:oleObj name="Bitmap Image" r:id="rId7" imgW="1343212" imgH="657317" progId="Paint.Picture">
                      <p:embed/>
                      <p:pic>
                        <p:nvPicPr>
                          <p:cNvPr id="1031" name="Object 1030">
                            <a:extLst>
                              <a:ext uri="{FF2B5EF4-FFF2-40B4-BE49-F238E27FC236}">
                                <a16:creationId xmlns:a16="http://schemas.microsoft.com/office/drawing/2014/main" id="{BA79E6CF-2290-429F-A450-DBDF897E7969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924384" y="20316825"/>
                            <a:ext cx="1200071" cy="631813"/>
                          </a:xfrm>
                          <a:prstGeom prst="rect">
                            <a:avLst/>
                          </a:prstGeom>
                          <a:solidFill>
                            <a:srgbClr val="000000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0" algn="in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CCCCCC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32" name="Text Box 47">
                <a:extLst>
                  <a:ext uri="{FF2B5EF4-FFF2-40B4-BE49-F238E27FC236}">
                    <a16:creationId xmlns:a16="http://schemas.microsoft.com/office/drawing/2014/main" id="{A0A3AF62-A72B-48A5-934E-A0DD3714B56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162585" y="20601702"/>
                <a:ext cx="773647" cy="22104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195" tIns="36195" rIns="36195" bIns="36195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latin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89931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3954" y="381000"/>
            <a:ext cx="10964091" cy="6096000"/>
          </a:xfrm>
        </p:spPr>
        <p:txBody>
          <a:bodyPr>
            <a:noAutofit/>
          </a:bodyPr>
          <a:lstStyle/>
          <a:p>
            <a:pPr algn="l">
              <a:lnSpc>
                <a:spcPts val="6000"/>
              </a:lnSpc>
              <a:spcBef>
                <a:spcPts val="0"/>
              </a:spcBef>
            </a:pPr>
            <a:r>
              <a:rPr lang="en-US" sz="4800" b="1" dirty="0">
                <a:solidFill>
                  <a:srgbClr val="FF0000"/>
                </a:solidFill>
              </a:rPr>
              <a:t>1Cor 1:2  </a:t>
            </a:r>
            <a:r>
              <a:rPr lang="en-US" sz="4800" dirty="0"/>
              <a:t>To the </a:t>
            </a:r>
            <a:r>
              <a:rPr lang="en-US" sz="4800" b="1" dirty="0"/>
              <a:t>church</a:t>
            </a:r>
            <a:r>
              <a:rPr lang="en-US" sz="4800" dirty="0"/>
              <a:t> of God that is in </a:t>
            </a:r>
            <a:r>
              <a:rPr lang="en-US" sz="4800" b="1" dirty="0"/>
              <a:t>Corinth </a:t>
            </a:r>
            <a:r>
              <a:rPr lang="en-US" sz="4800" dirty="0"/>
              <a:t>(</a:t>
            </a:r>
            <a:r>
              <a:rPr lang="en-US" sz="4800" i="1" dirty="0"/>
              <a:t>local</a:t>
            </a:r>
            <a:r>
              <a:rPr lang="en-US" sz="4800" dirty="0"/>
              <a:t>), those sanctified in Christ Jesus, called to be saints,</a:t>
            </a:r>
          </a:p>
          <a:p>
            <a:pPr algn="l">
              <a:lnSpc>
                <a:spcPts val="6000"/>
              </a:lnSpc>
              <a:spcBef>
                <a:spcPts val="0"/>
              </a:spcBef>
            </a:pPr>
            <a:r>
              <a:rPr lang="en-US" sz="4800" dirty="0"/>
              <a:t>together with </a:t>
            </a:r>
            <a:r>
              <a:rPr lang="en-US" sz="4800" b="1" dirty="0"/>
              <a:t>all who in every place</a:t>
            </a:r>
            <a:r>
              <a:rPr lang="en-US" sz="4800" dirty="0"/>
              <a:t> (</a:t>
            </a:r>
            <a:r>
              <a:rPr lang="en-US" sz="4800" i="1" dirty="0"/>
              <a:t>universal</a:t>
            </a:r>
            <a:r>
              <a:rPr lang="en-US" sz="4800" dirty="0"/>
              <a:t>) call upon the name of our Lord Jesus Christ.</a:t>
            </a:r>
          </a:p>
        </p:txBody>
      </p:sp>
    </p:spTree>
    <p:extLst>
      <p:ext uri="{BB962C8B-B14F-4D97-AF65-F5344CB8AC3E}">
        <p14:creationId xmlns:p14="http://schemas.microsoft.com/office/powerpoint/2010/main" val="1383708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381000"/>
            <a:ext cx="8229600" cy="6096000"/>
          </a:xfrm>
        </p:spPr>
        <p:txBody>
          <a:bodyPr>
            <a:noAutofit/>
          </a:bodyPr>
          <a:lstStyle/>
          <a:p>
            <a:endParaRPr lang="en-US" sz="5400" dirty="0"/>
          </a:p>
          <a:p>
            <a:endParaRPr lang="en-US" sz="5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8176" y="1143000"/>
            <a:ext cx="6491443" cy="5521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390775" y="159747"/>
            <a:ext cx="739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/>
              <a:t>Biblical </a:t>
            </a:r>
            <a:r>
              <a:rPr lang="en-US" sz="5400" b="1" u="sng" dirty="0">
                <a:solidFill>
                  <a:srgbClr val="FF0000"/>
                </a:solidFill>
              </a:rPr>
              <a:t>Authority</a:t>
            </a:r>
            <a:endParaRPr lang="en-US" sz="5400" b="1" dirty="0"/>
          </a:p>
        </p:txBody>
      </p:sp>
      <p:grpSp>
        <p:nvGrpSpPr>
          <p:cNvPr id="2" name="Group 17"/>
          <p:cNvGrpSpPr/>
          <p:nvPr/>
        </p:nvGrpSpPr>
        <p:grpSpPr>
          <a:xfrm>
            <a:off x="3047410" y="5997855"/>
            <a:ext cx="6020391" cy="405063"/>
            <a:chOff x="1314450" y="1082168"/>
            <a:chExt cx="6410325" cy="556260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7696200" y="1082168"/>
              <a:ext cx="0" cy="55626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371600" y="1143000"/>
              <a:ext cx="0" cy="546735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314450" y="6553200"/>
              <a:ext cx="6400800" cy="17414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323975" y="1143000"/>
              <a:ext cx="6400800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1981203" y="5783178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  <a:sym typeface="Wingdings"/>
              </a:rPr>
              <a:t>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473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1000"/>
            <a:ext cx="10972800" cy="6096000"/>
          </a:xfrm>
        </p:spPr>
        <p:txBody>
          <a:bodyPr>
            <a:noAutofit/>
          </a:bodyPr>
          <a:lstStyle/>
          <a:p>
            <a:pPr algn="l">
              <a:lnSpc>
                <a:spcPts val="6000"/>
              </a:lnSpc>
              <a:spcBef>
                <a:spcPts val="0"/>
              </a:spcBef>
            </a:pPr>
            <a:r>
              <a:rPr lang="en-US" sz="4800" b="1" dirty="0">
                <a:solidFill>
                  <a:srgbClr val="FF0000"/>
                </a:solidFill>
              </a:rPr>
              <a:t>Matt 4:4  </a:t>
            </a:r>
            <a:r>
              <a:rPr lang="en-US" sz="4800" dirty="0"/>
              <a:t>It is written, Man shall not live by bread alone, but by </a:t>
            </a:r>
            <a:r>
              <a:rPr lang="en-US" sz="4800" b="1" dirty="0"/>
              <a:t>every word </a:t>
            </a:r>
            <a:r>
              <a:rPr lang="en-US" sz="4800" dirty="0"/>
              <a:t>that proceeds out of the mouth of God.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Matt 28:19  </a:t>
            </a:r>
            <a:r>
              <a:rPr lang="en-US" sz="4800" dirty="0"/>
              <a:t>Go ... make disciples ... baptizing them, 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Matt 28:20  </a:t>
            </a:r>
            <a:r>
              <a:rPr lang="en-US" sz="4800" dirty="0"/>
              <a:t>teaching them to </a:t>
            </a:r>
            <a:r>
              <a:rPr lang="en-US" sz="4800" b="1" dirty="0"/>
              <a:t>observe</a:t>
            </a:r>
            <a:r>
              <a:rPr lang="en-US" sz="4800" dirty="0"/>
              <a:t> </a:t>
            </a:r>
            <a:r>
              <a:rPr lang="en-US" sz="4800" b="1" dirty="0"/>
              <a:t>all that I have commanded</a:t>
            </a:r>
            <a:r>
              <a:rPr lang="en-US" sz="4800" dirty="0"/>
              <a:t> you.</a:t>
            </a:r>
          </a:p>
        </p:txBody>
      </p:sp>
    </p:spTree>
    <p:extLst>
      <p:ext uri="{BB962C8B-B14F-4D97-AF65-F5344CB8AC3E}">
        <p14:creationId xmlns:p14="http://schemas.microsoft.com/office/powerpoint/2010/main" val="1063425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0891" y="381000"/>
            <a:ext cx="10990217" cy="6096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800" dirty="0"/>
              <a:t>Other possible “</a:t>
            </a:r>
            <a:r>
              <a:rPr lang="en-US" sz="4800" b="1" dirty="0"/>
              <a:t>authorities</a:t>
            </a:r>
            <a:r>
              <a:rPr lang="en-US" sz="4800" dirty="0"/>
              <a:t>”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4800" dirty="0"/>
              <a:t> </a:t>
            </a:r>
            <a:r>
              <a:rPr lang="en-US" sz="4800" b="1" dirty="0"/>
              <a:t>holy books </a:t>
            </a:r>
            <a:r>
              <a:rPr lang="en-US" sz="4800" dirty="0"/>
              <a:t>- </a:t>
            </a:r>
            <a:r>
              <a:rPr lang="en-US" sz="4800" i="1" dirty="0"/>
              <a:t>Koran, Book of 	Mormon, 	Hindu Vedas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4800" dirty="0"/>
              <a:t> </a:t>
            </a:r>
            <a:r>
              <a:rPr lang="en-US" sz="4800" b="1" dirty="0"/>
              <a:t>holy men/women </a:t>
            </a:r>
            <a:r>
              <a:rPr lang="en-US" sz="4800" dirty="0"/>
              <a:t>- </a:t>
            </a:r>
            <a:r>
              <a:rPr lang="en-US" sz="4800" i="1" dirty="0"/>
              <a:t>Pope, Imam, Prophet, 	Guru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4800" dirty="0"/>
              <a:t> </a:t>
            </a:r>
            <a:r>
              <a:rPr lang="en-US" sz="4800" b="1" dirty="0"/>
              <a:t>human organization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4800" dirty="0"/>
              <a:t> </a:t>
            </a:r>
            <a:r>
              <a:rPr lang="en-US" sz="4800" b="1" dirty="0"/>
              <a:t>tradition, longevity, wealth</a:t>
            </a:r>
          </a:p>
        </p:txBody>
      </p:sp>
    </p:spTree>
    <p:extLst>
      <p:ext uri="{BB962C8B-B14F-4D97-AF65-F5344CB8AC3E}">
        <p14:creationId xmlns:p14="http://schemas.microsoft.com/office/powerpoint/2010/main" val="1357859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381000"/>
            <a:ext cx="8229600" cy="6096000"/>
          </a:xfrm>
        </p:spPr>
        <p:txBody>
          <a:bodyPr>
            <a:noAutofit/>
          </a:bodyPr>
          <a:lstStyle/>
          <a:p>
            <a:endParaRPr lang="en-US" sz="5400" dirty="0"/>
          </a:p>
          <a:p>
            <a:endParaRPr lang="en-US" sz="5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8176" y="1143000"/>
            <a:ext cx="6491443" cy="5521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390775" y="159747"/>
            <a:ext cx="739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solidFill>
                  <a:srgbClr val="FF0000"/>
                </a:solidFill>
              </a:rPr>
              <a:t>Saved</a:t>
            </a:r>
            <a:r>
              <a:rPr lang="en-US" sz="5400" b="1" dirty="0"/>
              <a:t> Membership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981203" y="4985703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  <a:sym typeface="Wingdings"/>
              </a:rPr>
              <a:t>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200400" y="5007934"/>
            <a:ext cx="3124200" cy="838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195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8309" y="381000"/>
            <a:ext cx="10955382" cy="6096000"/>
          </a:xfrm>
        </p:spPr>
        <p:txBody>
          <a:bodyPr>
            <a:noAutofit/>
          </a:bodyPr>
          <a:lstStyle/>
          <a:p>
            <a:pPr algn="l"/>
            <a:r>
              <a:rPr lang="en-US" sz="4800" b="1" dirty="0">
                <a:solidFill>
                  <a:srgbClr val="FF0000"/>
                </a:solidFill>
              </a:rPr>
              <a:t>Acts 2:40  </a:t>
            </a:r>
            <a:r>
              <a:rPr lang="en-US" sz="4800" dirty="0"/>
              <a:t>With many other words he bore witness and continued to exhort them, saying, "</a:t>
            </a:r>
            <a:r>
              <a:rPr lang="en-US" sz="4800" b="1" dirty="0"/>
              <a:t>Save yourselves</a:t>
            </a:r>
            <a:r>
              <a:rPr lang="en-US" sz="4800" dirty="0"/>
              <a:t> from this crooked generation.“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Acts 2:41  </a:t>
            </a:r>
            <a:r>
              <a:rPr lang="en-US" sz="4800" dirty="0"/>
              <a:t>So </a:t>
            </a:r>
            <a:r>
              <a:rPr lang="en-US" sz="4800" b="1" dirty="0"/>
              <a:t>those who received his word </a:t>
            </a:r>
            <a:r>
              <a:rPr lang="en-US" sz="4800" dirty="0"/>
              <a:t>were baptized, and there were </a:t>
            </a:r>
            <a:r>
              <a:rPr lang="en-US" sz="4800" b="1" dirty="0"/>
              <a:t>added</a:t>
            </a:r>
            <a:r>
              <a:rPr lang="en-US" sz="4800" dirty="0"/>
              <a:t> that day about three thousand souls. </a:t>
            </a:r>
          </a:p>
        </p:txBody>
      </p:sp>
    </p:spTree>
    <p:extLst>
      <p:ext uri="{BB962C8B-B14F-4D97-AF65-F5344CB8AC3E}">
        <p14:creationId xmlns:p14="http://schemas.microsoft.com/office/powerpoint/2010/main" val="18671149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1000"/>
            <a:ext cx="10972800" cy="6096000"/>
          </a:xfrm>
        </p:spPr>
        <p:txBody>
          <a:bodyPr>
            <a:noAutofit/>
          </a:bodyPr>
          <a:lstStyle/>
          <a:p>
            <a:r>
              <a:rPr lang="en-US" sz="4800" b="1" dirty="0"/>
              <a:t>Pop Quiz Questions</a:t>
            </a:r>
          </a:p>
          <a:p>
            <a:pPr algn="l"/>
            <a:r>
              <a:rPr lang="en-US" sz="4800" dirty="0"/>
              <a:t>1 - Is </a:t>
            </a:r>
            <a:r>
              <a:rPr lang="en-US" sz="4800" b="1" dirty="0"/>
              <a:t>every</a:t>
            </a:r>
            <a:r>
              <a:rPr lang="en-US" sz="4800" dirty="0"/>
              <a:t> person that is part of the 	</a:t>
            </a:r>
            <a:r>
              <a:rPr lang="en-US" sz="4800" b="1" dirty="0">
                <a:solidFill>
                  <a:srgbClr val="FF0000"/>
                </a:solidFill>
              </a:rPr>
              <a:t>Universal</a:t>
            </a:r>
            <a:r>
              <a:rPr lang="en-US" sz="4800" dirty="0"/>
              <a:t> </a:t>
            </a:r>
            <a:r>
              <a:rPr lang="en-US" sz="4800" b="1" dirty="0"/>
              <a:t>Church</a:t>
            </a:r>
            <a:r>
              <a:rPr lang="en-US" sz="4800" dirty="0"/>
              <a:t> truly saved?</a:t>
            </a:r>
          </a:p>
          <a:p>
            <a:pPr algn="l"/>
            <a:r>
              <a:rPr lang="en-US" sz="4800" dirty="0"/>
              <a:t>2 - Is </a:t>
            </a:r>
            <a:r>
              <a:rPr lang="en-US" sz="4800" b="1" dirty="0"/>
              <a:t>every</a:t>
            </a:r>
            <a:r>
              <a:rPr lang="en-US" sz="4800" dirty="0"/>
              <a:t> member of a </a:t>
            </a:r>
            <a:r>
              <a:rPr lang="en-US" sz="4800" b="1" dirty="0">
                <a:solidFill>
                  <a:srgbClr val="FF0000"/>
                </a:solidFill>
              </a:rPr>
              <a:t>Local</a:t>
            </a:r>
            <a:r>
              <a:rPr lang="en-US" sz="4800" b="1" dirty="0"/>
              <a:t> Church</a:t>
            </a:r>
            <a:r>
              <a:rPr lang="en-US" sz="4800" dirty="0"/>
              <a:t> 	truly saved?</a:t>
            </a:r>
          </a:p>
          <a:p>
            <a:pPr algn="l"/>
            <a:r>
              <a:rPr lang="en-US" sz="4800" dirty="0"/>
              <a:t>3 - What can happen in a </a:t>
            </a:r>
            <a:r>
              <a:rPr lang="en-US" sz="4800" b="1" dirty="0">
                <a:solidFill>
                  <a:srgbClr val="FF0000"/>
                </a:solidFill>
              </a:rPr>
              <a:t>Local</a:t>
            </a:r>
            <a:r>
              <a:rPr lang="en-US" sz="4800" b="1" dirty="0"/>
              <a:t> Church </a:t>
            </a:r>
            <a:r>
              <a:rPr lang="en-US" sz="4800" dirty="0"/>
              <a:t>if 	members are </a:t>
            </a:r>
            <a:r>
              <a:rPr lang="en-US" sz="4800" b="1" dirty="0"/>
              <a:t>not</a:t>
            </a:r>
            <a:r>
              <a:rPr lang="en-US" sz="4800" dirty="0"/>
              <a:t> truly saved?</a:t>
            </a:r>
          </a:p>
        </p:txBody>
      </p:sp>
    </p:spTree>
    <p:extLst>
      <p:ext uri="{BB962C8B-B14F-4D97-AF65-F5344CB8AC3E}">
        <p14:creationId xmlns:p14="http://schemas.microsoft.com/office/powerpoint/2010/main" val="996909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381000"/>
            <a:ext cx="8229600" cy="6096000"/>
          </a:xfrm>
        </p:spPr>
        <p:txBody>
          <a:bodyPr>
            <a:noAutofit/>
          </a:bodyPr>
          <a:lstStyle/>
          <a:p>
            <a:endParaRPr lang="en-US" sz="5400" dirty="0"/>
          </a:p>
          <a:p>
            <a:endParaRPr lang="en-US" sz="5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8176" y="1143000"/>
            <a:ext cx="6491443" cy="5521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390775" y="159747"/>
            <a:ext cx="739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/>
              <a:t>Two </a:t>
            </a:r>
            <a:r>
              <a:rPr lang="en-US" sz="5400" b="1" u="sng" dirty="0">
                <a:solidFill>
                  <a:srgbClr val="FF0000"/>
                </a:solidFill>
              </a:rPr>
              <a:t>Ordinances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983640" y="4993944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  <a:sym typeface="Wingdings"/>
              </a:rPr>
              <a:t>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834464" y="5007934"/>
            <a:ext cx="3124200" cy="838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45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8309" y="381000"/>
            <a:ext cx="10981508" cy="6096000"/>
          </a:xfrm>
        </p:spPr>
        <p:txBody>
          <a:bodyPr>
            <a:noAutofit/>
          </a:bodyPr>
          <a:lstStyle/>
          <a:p>
            <a:r>
              <a:rPr lang="en-US" sz="4800" b="1" dirty="0"/>
              <a:t>Two Ordinances</a:t>
            </a:r>
          </a:p>
          <a:p>
            <a:pPr algn="l">
              <a:buFont typeface="Arial" pitchFamily="34" charset="0"/>
              <a:buChar char="•"/>
            </a:pPr>
            <a:r>
              <a:rPr lang="en-US" sz="4800" dirty="0"/>
              <a:t> </a:t>
            </a:r>
            <a:r>
              <a:rPr lang="en-US" sz="4800" b="1" dirty="0"/>
              <a:t>Baptism</a:t>
            </a:r>
            <a:r>
              <a:rPr lang="en-US" sz="4800" dirty="0"/>
              <a:t> - </a:t>
            </a:r>
            <a:r>
              <a:rPr lang="en-US" sz="4800" i="1" dirty="0"/>
              <a:t>Identification</a:t>
            </a:r>
          </a:p>
          <a:p>
            <a:pPr algn="l">
              <a:buFont typeface="Arial" pitchFamily="34" charset="0"/>
              <a:buChar char="•"/>
            </a:pPr>
            <a:r>
              <a:rPr lang="en-US" sz="4800" dirty="0"/>
              <a:t> </a:t>
            </a:r>
            <a:r>
              <a:rPr lang="en-US" sz="4800" b="1" dirty="0"/>
              <a:t>Lord’s Supper/Communion</a:t>
            </a:r>
          </a:p>
          <a:p>
            <a:pPr algn="l"/>
            <a:r>
              <a:rPr lang="en-US" sz="4800" dirty="0"/>
              <a:t>	- </a:t>
            </a:r>
            <a:r>
              <a:rPr lang="en-US" sz="4800" i="1" dirty="0"/>
              <a:t>Examination &amp; Celebration</a:t>
            </a:r>
          </a:p>
        </p:txBody>
      </p:sp>
    </p:spTree>
    <p:extLst>
      <p:ext uri="{BB962C8B-B14F-4D97-AF65-F5344CB8AC3E}">
        <p14:creationId xmlns:p14="http://schemas.microsoft.com/office/powerpoint/2010/main" val="3349031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381000"/>
            <a:ext cx="8229600" cy="6096000"/>
          </a:xfrm>
        </p:spPr>
        <p:txBody>
          <a:bodyPr>
            <a:noAutofit/>
          </a:bodyPr>
          <a:lstStyle/>
          <a:p>
            <a:endParaRPr lang="en-US" sz="5400" dirty="0"/>
          </a:p>
          <a:p>
            <a:endParaRPr lang="en-US" sz="5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8176" y="1143000"/>
            <a:ext cx="6491443" cy="5521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981201" y="159747"/>
            <a:ext cx="8229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solidFill>
                  <a:srgbClr val="FF0000"/>
                </a:solidFill>
              </a:rPr>
              <a:t>Priesthood</a:t>
            </a:r>
            <a:r>
              <a:rPr lang="en-US" sz="5400" b="1" dirty="0"/>
              <a:t> of all Believers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978928" y="4046560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  <a:sym typeface="Wingdings"/>
              </a:rPr>
              <a:t>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200400" y="4101152"/>
            <a:ext cx="3124200" cy="838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818496" y="5486401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sym typeface="Wingdings"/>
              </a:rPr>
              <a:t>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32144" y="4650473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sym typeface="Wingdings"/>
              </a:rPr>
              <a:t>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817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2" grpId="0" animBg="1"/>
      <p:bldP spid="7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EC2743E-55B5-4F2D-8D94-066C5A265D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" y="420624"/>
            <a:ext cx="10981509" cy="6035040"/>
          </a:xfrm>
        </p:spPr>
        <p:txBody>
          <a:bodyPr>
            <a:noAutofit/>
          </a:bodyPr>
          <a:lstStyle/>
          <a:p>
            <a:endParaRPr lang="en-US" sz="4800" b="1" dirty="0"/>
          </a:p>
          <a:p>
            <a:r>
              <a:rPr lang="en-US" sz="4800" b="1" dirty="0"/>
              <a:t>THE GOAL OF THIS CLASS:</a:t>
            </a:r>
            <a:endParaRPr lang="en-US" sz="4800" dirty="0"/>
          </a:p>
          <a:p>
            <a:r>
              <a:rPr lang="en-US" sz="4800" b="1" dirty="0"/>
              <a:t> </a:t>
            </a:r>
            <a:endParaRPr lang="en-US" sz="4800" dirty="0"/>
          </a:p>
          <a:p>
            <a:r>
              <a:rPr lang="en-US" sz="4800" dirty="0"/>
              <a:t>That I will commit myself to </a:t>
            </a:r>
            <a:r>
              <a:rPr lang="en-US" sz="4800" b="1" u="sng" dirty="0">
                <a:solidFill>
                  <a:srgbClr val="FF0000"/>
                </a:solidFill>
              </a:rPr>
              <a:t>JESUS CHRIST</a:t>
            </a:r>
            <a:r>
              <a:rPr lang="en-US" sz="4800" dirty="0"/>
              <a:t> </a:t>
            </a:r>
          </a:p>
          <a:p>
            <a:r>
              <a:rPr lang="en-US" sz="4800" dirty="0"/>
              <a:t>and to the </a:t>
            </a:r>
            <a:r>
              <a:rPr lang="en-US" sz="4800" b="1" u="sng" dirty="0">
                <a:solidFill>
                  <a:srgbClr val="FF0000"/>
                </a:solidFill>
              </a:rPr>
              <a:t>GRACE BIBLE CHAPEL</a:t>
            </a:r>
            <a:r>
              <a:rPr lang="en-US" sz="4800" dirty="0"/>
              <a:t>.</a:t>
            </a:r>
          </a:p>
          <a:p>
            <a:r>
              <a:rPr lang="en-US" sz="4800" dirty="0"/>
              <a:t> </a:t>
            </a:r>
          </a:p>
          <a:p>
            <a:pPr algn="l"/>
            <a:r>
              <a:rPr lang="en-US" sz="4800" dirty="0"/>
              <a:t> </a:t>
            </a:r>
          </a:p>
          <a:p>
            <a:pPr algn="l"/>
            <a:r>
              <a:rPr lang="en-US" sz="4800" dirty="0"/>
              <a:t> </a:t>
            </a:r>
          </a:p>
          <a:p>
            <a:pPr algn="l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23319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599" y="457200"/>
            <a:ext cx="10964091" cy="5943600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en-US" sz="4800" dirty="0"/>
              <a:t>There is no </a:t>
            </a:r>
            <a:r>
              <a:rPr lang="en-US" sz="4800" b="1" dirty="0"/>
              <a:t>special class </a:t>
            </a:r>
            <a:r>
              <a:rPr lang="en-US" sz="4800" dirty="0"/>
              <a:t>of Christian or church leader who is, by definition, “closer to God” than anyone else.</a:t>
            </a:r>
          </a:p>
          <a:p>
            <a:pPr algn="l">
              <a:spcBef>
                <a:spcPts val="0"/>
              </a:spcBef>
            </a:pPr>
            <a:endParaRPr lang="en-US" sz="4800" dirty="0"/>
          </a:p>
          <a:p>
            <a:pPr algn="l">
              <a:spcBef>
                <a:spcPts val="0"/>
              </a:spcBef>
            </a:pPr>
            <a:r>
              <a:rPr lang="en-US" sz="4800" dirty="0"/>
              <a:t>No biblical </a:t>
            </a:r>
            <a:r>
              <a:rPr lang="en-US" sz="4800" b="1" dirty="0"/>
              <a:t>clergy </a:t>
            </a:r>
            <a:r>
              <a:rPr lang="en-US" sz="4800" i="1" dirty="0"/>
              <a:t>vs. </a:t>
            </a:r>
            <a:r>
              <a:rPr lang="en-US" sz="4800" b="1" dirty="0"/>
              <a:t>laity</a:t>
            </a:r>
          </a:p>
        </p:txBody>
      </p:sp>
    </p:spTree>
    <p:extLst>
      <p:ext uri="{BB962C8B-B14F-4D97-AF65-F5344CB8AC3E}">
        <p14:creationId xmlns:p14="http://schemas.microsoft.com/office/powerpoint/2010/main" val="4007102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7017" y="381000"/>
            <a:ext cx="10964092" cy="6096000"/>
          </a:xfrm>
        </p:spPr>
        <p:txBody>
          <a:bodyPr>
            <a:noAutofit/>
          </a:bodyPr>
          <a:lstStyle/>
          <a:p>
            <a:pPr algn="l"/>
            <a:r>
              <a:rPr lang="en-US" sz="4800" b="1" dirty="0">
                <a:solidFill>
                  <a:srgbClr val="FF0000"/>
                </a:solidFill>
              </a:rPr>
              <a:t>1Tim 2:5  </a:t>
            </a:r>
            <a:r>
              <a:rPr lang="en-US" sz="4800" dirty="0"/>
              <a:t>For there is one God, and there is </a:t>
            </a:r>
            <a:r>
              <a:rPr lang="en-US" sz="4800" b="1" dirty="0"/>
              <a:t>one mediator</a:t>
            </a:r>
            <a:r>
              <a:rPr lang="en-US" sz="4800" dirty="0"/>
              <a:t> between God and men, the man </a:t>
            </a:r>
            <a:r>
              <a:rPr lang="en-US" sz="4800" b="1" dirty="0"/>
              <a:t>Christ Jesus</a:t>
            </a:r>
            <a:r>
              <a:rPr lang="en-US" sz="4800" dirty="0"/>
              <a:t>.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1Pet 2:9  </a:t>
            </a:r>
            <a:r>
              <a:rPr lang="en-US" sz="4800" dirty="0"/>
              <a:t>You are a chosen race, a </a:t>
            </a:r>
            <a:r>
              <a:rPr lang="en-US" sz="4800" b="1" dirty="0"/>
              <a:t>royal priesthood</a:t>
            </a:r>
            <a:r>
              <a:rPr lang="en-US" sz="4800" dirty="0"/>
              <a:t>, a holy nation, a people for his own possession, that you may </a:t>
            </a:r>
            <a:r>
              <a:rPr lang="en-US" sz="4800" b="1" dirty="0"/>
              <a:t>proclaim the excellencies of him </a:t>
            </a:r>
            <a:r>
              <a:rPr lang="en-US" sz="4800" dirty="0"/>
              <a:t>who called you out of darkness into his marvelous light. </a:t>
            </a:r>
          </a:p>
        </p:txBody>
      </p:sp>
    </p:spTree>
    <p:extLst>
      <p:ext uri="{BB962C8B-B14F-4D97-AF65-F5344CB8AC3E}">
        <p14:creationId xmlns:p14="http://schemas.microsoft.com/office/powerpoint/2010/main" val="938782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599" y="457200"/>
            <a:ext cx="10964091" cy="5867400"/>
          </a:xfrm>
        </p:spPr>
        <p:txBody>
          <a:bodyPr>
            <a:normAutofit/>
          </a:bodyPr>
          <a:lstStyle/>
          <a:p>
            <a:r>
              <a:rPr lang="en-US" sz="4800" b="1" dirty="0"/>
              <a:t>Applications</a:t>
            </a:r>
          </a:p>
          <a:p>
            <a:pPr algn="l">
              <a:buFontTx/>
              <a:buChar char="-"/>
            </a:pPr>
            <a:r>
              <a:rPr lang="en-US" sz="4800" dirty="0"/>
              <a:t> No one at GBC holds the </a:t>
            </a:r>
            <a:r>
              <a:rPr lang="en-US" sz="4800" b="1" dirty="0"/>
              <a:t>position</a:t>
            </a:r>
            <a:r>
              <a:rPr lang="en-US" sz="4800" dirty="0"/>
              <a:t> of a 	priest, but 	everyone can enjoy the 	</a:t>
            </a:r>
            <a:r>
              <a:rPr lang="en-US" sz="4800" b="1" dirty="0"/>
              <a:t>privileges</a:t>
            </a:r>
            <a:r>
              <a:rPr lang="en-US" sz="4800" dirty="0"/>
              <a:t> of a priest. </a:t>
            </a:r>
          </a:p>
          <a:p>
            <a:pPr algn="l">
              <a:buFontTx/>
              <a:buChar char="-"/>
            </a:pPr>
            <a:r>
              <a:rPr lang="en-US" sz="4800" dirty="0"/>
              <a:t> In a word: </a:t>
            </a:r>
            <a:r>
              <a:rPr lang="en-US" sz="4800" b="1" dirty="0">
                <a:solidFill>
                  <a:srgbClr val="FF0000"/>
                </a:solidFill>
              </a:rPr>
              <a:t>ACCESS</a:t>
            </a:r>
            <a:r>
              <a:rPr lang="en-US" sz="4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22864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381000"/>
            <a:ext cx="8229600" cy="6096000"/>
          </a:xfrm>
        </p:spPr>
        <p:txBody>
          <a:bodyPr>
            <a:noAutofit/>
          </a:bodyPr>
          <a:lstStyle/>
          <a:p>
            <a:endParaRPr lang="en-US" sz="5400" dirty="0"/>
          </a:p>
          <a:p>
            <a:endParaRPr lang="en-US" sz="5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8176" y="1143000"/>
            <a:ext cx="6491443" cy="5521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981201" y="159747"/>
            <a:ext cx="8229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solidFill>
                  <a:srgbClr val="FF0000"/>
                </a:solidFill>
              </a:rPr>
              <a:t>Individual</a:t>
            </a:r>
            <a:r>
              <a:rPr lang="en-US" sz="5400" b="1" dirty="0"/>
              <a:t> Soul Liberty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967720" y="4038600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  <a:sym typeface="Wingdings"/>
              </a:rPr>
              <a:t>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848112" y="4101152"/>
            <a:ext cx="3124200" cy="838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420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3954" y="533400"/>
            <a:ext cx="10964091" cy="5791200"/>
          </a:xfrm>
        </p:spPr>
        <p:txBody>
          <a:bodyPr>
            <a:normAutofit/>
          </a:bodyPr>
          <a:lstStyle/>
          <a:p>
            <a:r>
              <a:rPr lang="en-US" sz="4800" b="1" dirty="0"/>
              <a:t>Individual Soul Liberty involves</a:t>
            </a:r>
          </a:p>
          <a:p>
            <a:r>
              <a:rPr lang="en-US" sz="4800" b="1" dirty="0"/>
              <a:t>Respect for Individuality before God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Rom 14:5  </a:t>
            </a:r>
            <a:r>
              <a:rPr lang="en-US" sz="4800" b="1" dirty="0"/>
              <a:t>One man </a:t>
            </a:r>
            <a:r>
              <a:rPr lang="en-US" sz="4800" dirty="0"/>
              <a:t>esteems (</a:t>
            </a:r>
            <a:r>
              <a:rPr lang="en-US" sz="4800" i="1" dirty="0"/>
              <a:t>values</a:t>
            </a:r>
            <a:r>
              <a:rPr lang="en-US" sz="4800" dirty="0"/>
              <a:t>) one day above another: </a:t>
            </a:r>
            <a:r>
              <a:rPr lang="en-US" sz="4800" b="1" dirty="0"/>
              <a:t>another</a:t>
            </a:r>
            <a:r>
              <a:rPr lang="en-US" sz="4800" dirty="0"/>
              <a:t> (</a:t>
            </a:r>
            <a:r>
              <a:rPr lang="en-US" sz="4800" i="1" dirty="0"/>
              <a:t>man</a:t>
            </a:r>
            <a:r>
              <a:rPr lang="en-US" sz="4800" dirty="0"/>
              <a:t>) esteems every day alike. Let </a:t>
            </a:r>
            <a:r>
              <a:rPr lang="en-US" sz="4800" b="1" dirty="0"/>
              <a:t>every</a:t>
            </a:r>
            <a:r>
              <a:rPr lang="en-US" sz="4800" dirty="0"/>
              <a:t> </a:t>
            </a:r>
            <a:r>
              <a:rPr lang="en-US" sz="4800" b="1" dirty="0"/>
              <a:t>man</a:t>
            </a:r>
            <a:r>
              <a:rPr lang="en-US" sz="4800" dirty="0"/>
              <a:t> be fully persuaded (</a:t>
            </a:r>
            <a:r>
              <a:rPr lang="en-US" sz="4800" i="1" dirty="0"/>
              <a:t>convinced</a:t>
            </a:r>
            <a:r>
              <a:rPr lang="en-US" sz="4800" dirty="0"/>
              <a:t>) </a:t>
            </a:r>
            <a:r>
              <a:rPr lang="en-US" sz="4800" b="1" dirty="0"/>
              <a:t>in his own mind</a:t>
            </a:r>
            <a:r>
              <a:rPr lang="en-US" sz="4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02991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8309" y="533400"/>
            <a:ext cx="10964091" cy="5791200"/>
          </a:xfrm>
        </p:spPr>
        <p:txBody>
          <a:bodyPr>
            <a:normAutofit/>
          </a:bodyPr>
          <a:lstStyle/>
          <a:p>
            <a:r>
              <a:rPr lang="en-US" sz="4800" b="1" dirty="0"/>
              <a:t>Individual Soul Liberty involves</a:t>
            </a:r>
          </a:p>
          <a:p>
            <a:r>
              <a:rPr lang="en-US" sz="4800" b="1" dirty="0"/>
              <a:t>Personal Accountability before God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2Cor 5:10  </a:t>
            </a:r>
            <a:r>
              <a:rPr lang="en-US" sz="4800" dirty="0"/>
              <a:t>We must </a:t>
            </a:r>
            <a:r>
              <a:rPr lang="en-US" sz="4800" b="1" dirty="0"/>
              <a:t>all </a:t>
            </a:r>
            <a:r>
              <a:rPr lang="en-US" sz="4800" dirty="0"/>
              <a:t>appear before the judgment seat of Christ; that </a:t>
            </a:r>
            <a:r>
              <a:rPr lang="en-US" sz="4800" b="1" dirty="0"/>
              <a:t>everyone </a:t>
            </a:r>
            <a:r>
              <a:rPr lang="en-US" sz="4800" dirty="0"/>
              <a:t>may receive the things done in </a:t>
            </a:r>
            <a:r>
              <a:rPr lang="en-US" sz="4800" b="1" dirty="0"/>
              <a:t>his body</a:t>
            </a:r>
            <a:r>
              <a:rPr lang="en-US" sz="4800" dirty="0"/>
              <a:t>, according to what </a:t>
            </a:r>
            <a:r>
              <a:rPr lang="en-US" sz="4800" b="1" dirty="0"/>
              <a:t>he</a:t>
            </a:r>
            <a:r>
              <a:rPr lang="en-US" sz="4800" dirty="0"/>
              <a:t> </a:t>
            </a:r>
            <a:r>
              <a:rPr lang="en-US" sz="4800" spc="-150" dirty="0"/>
              <a:t>has done,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55706" y="4937060"/>
            <a:ext cx="568058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5000" b="1" spc="-150" dirty="0">
                <a:solidFill>
                  <a:srgbClr val="FF0000"/>
                </a:solidFill>
              </a:rPr>
              <a:t>whether good or bad</a:t>
            </a:r>
            <a:r>
              <a:rPr lang="en-US" sz="5000" spc="-150" dirty="0">
                <a:solidFill>
                  <a:prstClr val="black"/>
                </a:solidFill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157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7017" y="533400"/>
            <a:ext cx="10972800" cy="5791200"/>
          </a:xfrm>
        </p:spPr>
        <p:txBody>
          <a:bodyPr>
            <a:normAutofit/>
          </a:bodyPr>
          <a:lstStyle/>
          <a:p>
            <a:pPr algn="l"/>
            <a:r>
              <a:rPr lang="en-US" sz="4800" dirty="0"/>
              <a:t>Notice that </a:t>
            </a:r>
            <a:r>
              <a:rPr lang="en-US" sz="4800" b="1" dirty="0"/>
              <a:t>individual soul liberty </a:t>
            </a:r>
            <a:r>
              <a:rPr lang="en-US" sz="4800" dirty="0"/>
              <a:t>does </a:t>
            </a:r>
            <a:r>
              <a:rPr lang="en-US" sz="4800" b="1" dirty="0">
                <a:solidFill>
                  <a:srgbClr val="FF0000"/>
                </a:solidFill>
              </a:rPr>
              <a:t>NOT</a:t>
            </a:r>
            <a:r>
              <a:rPr lang="en-US" sz="4800" dirty="0"/>
              <a:t> mean I can do and believe whatever I want </a:t>
            </a:r>
            <a:r>
              <a:rPr lang="en-US" sz="4800" b="1" dirty="0"/>
              <a:t>without consequence</a:t>
            </a:r>
            <a:r>
              <a:rPr lang="en-US" sz="4800" dirty="0"/>
              <a:t>.</a:t>
            </a:r>
          </a:p>
          <a:p>
            <a:r>
              <a:rPr lang="en-US" sz="4800" dirty="0"/>
              <a:t>  There is still the issue of “</a:t>
            </a:r>
            <a:r>
              <a:rPr lang="en-US" sz="4800" b="1" dirty="0"/>
              <a:t>good or bad</a:t>
            </a:r>
            <a:r>
              <a:rPr lang="en-US" sz="4800" dirty="0"/>
              <a:t>” in the eyes of God, the Righteous Judge.</a:t>
            </a:r>
            <a:endParaRPr lang="en-US" sz="4800" spc="-150" dirty="0"/>
          </a:p>
        </p:txBody>
      </p:sp>
    </p:spTree>
    <p:extLst>
      <p:ext uri="{BB962C8B-B14F-4D97-AF65-F5344CB8AC3E}">
        <p14:creationId xmlns:p14="http://schemas.microsoft.com/office/powerpoint/2010/main" val="2015693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8309" y="533400"/>
            <a:ext cx="10964091" cy="5791200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/>
              <a:t>Individual soul liberty </a:t>
            </a:r>
            <a:r>
              <a:rPr lang="en-US" sz="4800" b="1" dirty="0">
                <a:solidFill>
                  <a:srgbClr val="FF0000"/>
                </a:solidFill>
              </a:rPr>
              <a:t>DOES</a:t>
            </a:r>
            <a:r>
              <a:rPr lang="en-US" sz="4800" dirty="0"/>
              <a:t> mean that every person has the </a:t>
            </a:r>
            <a:r>
              <a:rPr lang="en-US" sz="4800" b="1" dirty="0"/>
              <a:t>liberty to choose </a:t>
            </a:r>
            <a:r>
              <a:rPr lang="en-US" sz="4800" dirty="0"/>
              <a:t>what their conscience or soul decides is right in the religious realm. </a:t>
            </a:r>
          </a:p>
          <a:p>
            <a:endParaRPr lang="en-US" sz="4800" spc="-150" dirty="0"/>
          </a:p>
        </p:txBody>
      </p:sp>
    </p:spTree>
    <p:extLst>
      <p:ext uri="{BB962C8B-B14F-4D97-AF65-F5344CB8AC3E}">
        <p14:creationId xmlns:p14="http://schemas.microsoft.com/office/powerpoint/2010/main" val="6195996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5725" y="533400"/>
            <a:ext cx="10964091" cy="5791200"/>
          </a:xfrm>
        </p:spPr>
        <p:txBody>
          <a:bodyPr>
            <a:noAutofit/>
          </a:bodyPr>
          <a:lstStyle/>
          <a:p>
            <a:pPr algn="l"/>
            <a:r>
              <a:rPr lang="en-US" sz="4800" b="1" dirty="0"/>
              <a:t>Individual soul liberty </a:t>
            </a:r>
            <a:r>
              <a:rPr lang="en-US" sz="4800" b="1" dirty="0">
                <a:solidFill>
                  <a:srgbClr val="FF0000"/>
                </a:solidFill>
              </a:rPr>
              <a:t>DOES</a:t>
            </a:r>
            <a:r>
              <a:rPr lang="en-US" sz="4800" b="1" dirty="0"/>
              <a:t> </a:t>
            </a:r>
            <a:r>
              <a:rPr lang="en-US" sz="4800" dirty="0"/>
              <a:t>mean that we believers seek to distinguish </a:t>
            </a:r>
            <a:r>
              <a:rPr lang="en-US" sz="4800" b="1" dirty="0"/>
              <a:t>sin</a:t>
            </a:r>
            <a:r>
              <a:rPr lang="en-US" sz="4800" dirty="0"/>
              <a:t> </a:t>
            </a:r>
            <a:r>
              <a:rPr lang="en-US" sz="4800" b="1" dirty="0"/>
              <a:t>issues</a:t>
            </a:r>
            <a:r>
              <a:rPr lang="en-US" sz="4800" dirty="0"/>
              <a:t> (</a:t>
            </a:r>
            <a:r>
              <a:rPr lang="en-US" sz="4800" i="1" dirty="0"/>
              <a:t>clear commands/principles</a:t>
            </a:r>
            <a:r>
              <a:rPr lang="en-US" sz="4800" dirty="0"/>
              <a:t>)</a:t>
            </a:r>
          </a:p>
          <a:p>
            <a:pPr algn="l"/>
            <a:r>
              <a:rPr lang="en-US" sz="4800" dirty="0"/>
              <a:t>from </a:t>
            </a:r>
            <a:r>
              <a:rPr lang="en-US" sz="4800" b="1" dirty="0"/>
              <a:t>conscience issues</a:t>
            </a:r>
            <a:r>
              <a:rPr lang="en-US" sz="4800" dirty="0"/>
              <a:t>  (</a:t>
            </a:r>
            <a:r>
              <a:rPr lang="en-US" sz="4800" i="1" dirty="0"/>
              <a:t>less</a:t>
            </a:r>
            <a:r>
              <a:rPr lang="en-US" sz="4800" dirty="0"/>
              <a:t> </a:t>
            </a:r>
            <a:r>
              <a:rPr lang="en-US" sz="4800" i="1" dirty="0"/>
              <a:t>clear, or left unaddressed</a:t>
            </a:r>
            <a:r>
              <a:rPr lang="en-US" sz="4800" dirty="0"/>
              <a:t>) (</a:t>
            </a:r>
            <a:r>
              <a:rPr lang="en-US" sz="4800" b="1" dirty="0">
                <a:solidFill>
                  <a:srgbClr val="FF0000"/>
                </a:solidFill>
              </a:rPr>
              <a:t>Rom 14,15</a:t>
            </a:r>
            <a:r>
              <a:rPr lang="en-US" sz="4800" dirty="0"/>
              <a:t>; </a:t>
            </a:r>
            <a:r>
              <a:rPr lang="en-US" sz="4800" b="1" dirty="0">
                <a:solidFill>
                  <a:srgbClr val="FF0000"/>
                </a:solidFill>
              </a:rPr>
              <a:t>I Cor 8,9</a:t>
            </a:r>
            <a:r>
              <a:rPr lang="en-US" sz="4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93152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5726" y="533400"/>
            <a:ext cx="10946674" cy="5791200"/>
          </a:xfrm>
        </p:spPr>
        <p:txBody>
          <a:bodyPr>
            <a:noAutofit/>
          </a:bodyPr>
          <a:lstStyle/>
          <a:p>
            <a:pPr algn="l"/>
            <a:r>
              <a:rPr lang="en-US" sz="4800" b="1" dirty="0">
                <a:solidFill>
                  <a:srgbClr val="FF0000"/>
                </a:solidFill>
              </a:rPr>
              <a:t>Gal 5:13  </a:t>
            </a:r>
            <a:r>
              <a:rPr lang="en-US" sz="4800" dirty="0"/>
              <a:t>You were called to </a:t>
            </a:r>
            <a:r>
              <a:rPr lang="en-US" sz="4800" b="1" dirty="0"/>
              <a:t>freedom </a:t>
            </a:r>
            <a:r>
              <a:rPr lang="en-US" sz="4800" dirty="0"/>
              <a:t>brothers (</a:t>
            </a:r>
            <a:r>
              <a:rPr lang="en-US" sz="4800" i="1" dirty="0"/>
              <a:t>individual</a:t>
            </a:r>
            <a:r>
              <a:rPr lang="en-US" sz="4800" dirty="0"/>
              <a:t> </a:t>
            </a:r>
            <a:r>
              <a:rPr lang="en-US" sz="4800" i="1" dirty="0"/>
              <a:t>soul</a:t>
            </a:r>
            <a:r>
              <a:rPr lang="en-US" sz="4800" dirty="0"/>
              <a:t> </a:t>
            </a:r>
            <a:r>
              <a:rPr lang="en-US" sz="4800" i="1" dirty="0"/>
              <a:t>liberty</a:t>
            </a:r>
            <a:r>
              <a:rPr lang="en-US" sz="4800" dirty="0"/>
              <a:t>).</a:t>
            </a:r>
          </a:p>
          <a:p>
            <a:pPr algn="l"/>
            <a:r>
              <a:rPr lang="en-US" sz="4800" dirty="0"/>
              <a:t>Only do not use your </a:t>
            </a:r>
            <a:r>
              <a:rPr lang="en-US" sz="4800" b="1" dirty="0"/>
              <a:t>freedom</a:t>
            </a:r>
            <a:r>
              <a:rPr lang="en-US" sz="4800" dirty="0"/>
              <a:t> as an opportunity for the flesh, but through love </a:t>
            </a:r>
            <a:r>
              <a:rPr lang="en-US" sz="4800" b="1" dirty="0"/>
              <a:t>serve</a:t>
            </a:r>
            <a:r>
              <a:rPr lang="en-US" sz="4800" dirty="0"/>
              <a:t> one another. </a:t>
            </a:r>
          </a:p>
        </p:txBody>
      </p:sp>
    </p:spTree>
    <p:extLst>
      <p:ext uri="{BB962C8B-B14F-4D97-AF65-F5344CB8AC3E}">
        <p14:creationId xmlns:p14="http://schemas.microsoft.com/office/powerpoint/2010/main" val="1420661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EC2743E-55B5-4F2D-8D94-066C5A265D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" y="420624"/>
            <a:ext cx="10964091" cy="6035040"/>
          </a:xfrm>
        </p:spPr>
        <p:txBody>
          <a:bodyPr>
            <a:noAutofit/>
          </a:bodyPr>
          <a:lstStyle/>
          <a:p>
            <a:r>
              <a:rPr lang="en-US" sz="4800" b="1" dirty="0"/>
              <a:t>CLASS OUTLINE</a:t>
            </a:r>
            <a:endParaRPr lang="en-US" sz="4800" dirty="0"/>
          </a:p>
          <a:p>
            <a:r>
              <a:rPr lang="en-US" sz="4800" b="1" dirty="0"/>
              <a:t>SESSION </a:t>
            </a:r>
            <a:r>
              <a:rPr lang="en-US" sz="4800" b="1" i="1" dirty="0"/>
              <a:t>ONE</a:t>
            </a:r>
            <a:r>
              <a:rPr lang="en-US" sz="4800" b="1" dirty="0"/>
              <a:t>: OUR SALVATION </a:t>
            </a:r>
            <a:endParaRPr lang="en-US" sz="4800" dirty="0"/>
          </a:p>
          <a:p>
            <a:r>
              <a:rPr lang="en-US" sz="4800" dirty="0"/>
              <a:t> What it means to be a Christian</a:t>
            </a:r>
          </a:p>
          <a:p>
            <a:r>
              <a:rPr lang="en-US" sz="4800" spc="-150" dirty="0"/>
              <a:t>Salvation Symbols:  </a:t>
            </a:r>
            <a:r>
              <a:rPr lang="en-US" sz="4800" b="1" spc="-150" dirty="0"/>
              <a:t>Baptism</a:t>
            </a:r>
            <a:r>
              <a:rPr lang="en-US" sz="4800" spc="-150" dirty="0"/>
              <a:t> &amp; </a:t>
            </a:r>
            <a:r>
              <a:rPr lang="en-US" sz="4800" b="1" spc="-150" dirty="0"/>
              <a:t>Communion</a:t>
            </a:r>
            <a:r>
              <a:rPr lang="en-US" sz="4800" spc="-150" dirty="0"/>
              <a:t> </a:t>
            </a:r>
          </a:p>
          <a:p>
            <a:endParaRPr lang="en-US" sz="1400" b="1" dirty="0"/>
          </a:p>
          <a:p>
            <a:r>
              <a:rPr lang="en-US" sz="4800" b="1" dirty="0"/>
              <a:t>SESSION </a:t>
            </a:r>
            <a:r>
              <a:rPr lang="en-US" sz="4800" b="1" i="1" dirty="0"/>
              <a:t>TWO</a:t>
            </a:r>
            <a:r>
              <a:rPr lang="en-US" sz="4800" b="1" dirty="0"/>
              <a:t>: OUR STRUCTURE </a:t>
            </a:r>
            <a:endParaRPr lang="en-US" sz="4800" dirty="0"/>
          </a:p>
          <a:p>
            <a:r>
              <a:rPr lang="en-US" sz="4800" dirty="0"/>
              <a:t>An Overview of Biblical Church Doctrine</a:t>
            </a:r>
          </a:p>
          <a:p>
            <a:r>
              <a:rPr lang="en-US" sz="4800" dirty="0"/>
              <a:t>Four Bible descriptions of the Church </a:t>
            </a:r>
          </a:p>
        </p:txBody>
      </p:sp>
    </p:spTree>
    <p:extLst>
      <p:ext uri="{BB962C8B-B14F-4D97-AF65-F5344CB8AC3E}">
        <p14:creationId xmlns:p14="http://schemas.microsoft.com/office/powerpoint/2010/main" val="2054370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381000"/>
            <a:ext cx="8229600" cy="6096000"/>
          </a:xfrm>
        </p:spPr>
        <p:txBody>
          <a:bodyPr>
            <a:noAutofit/>
          </a:bodyPr>
          <a:lstStyle/>
          <a:p>
            <a:endParaRPr lang="en-US" sz="5400" dirty="0"/>
          </a:p>
          <a:p>
            <a:endParaRPr lang="en-US" sz="5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8176" y="1143000"/>
            <a:ext cx="6491443" cy="5521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981201" y="159747"/>
            <a:ext cx="8229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solidFill>
                  <a:srgbClr val="FF0000"/>
                </a:solidFill>
              </a:rPr>
              <a:t>Congregational</a:t>
            </a:r>
            <a:r>
              <a:rPr lang="en-US" sz="5400" b="1" dirty="0"/>
              <a:t> Government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989160" y="3124200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  <a:sym typeface="Wingdings"/>
              </a:rPr>
              <a:t>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214048" y="3173104"/>
            <a:ext cx="3124200" cy="838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818496" y="5554641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sym typeface="Wingdings"/>
              </a:rPr>
              <a:t>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20768" y="4642497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sym typeface="Wingdings"/>
              </a:rPr>
              <a:t>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32144" y="3728113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sym typeface="Wingdings"/>
              </a:rPr>
              <a:t>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462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2" grpId="0" animBg="1"/>
      <p:bldP spid="7" grpId="0"/>
      <p:bldP spid="9" grpId="0"/>
      <p:bldP spid="1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8309" y="381000"/>
            <a:ext cx="10981508" cy="6096000"/>
          </a:xfrm>
        </p:spPr>
        <p:txBody>
          <a:bodyPr>
            <a:noAutofit/>
          </a:bodyPr>
          <a:lstStyle/>
          <a:p>
            <a:pPr algn="l"/>
            <a:r>
              <a:rPr lang="en-US" sz="4800" b="1" dirty="0">
                <a:solidFill>
                  <a:srgbClr val="FF0000"/>
                </a:solidFill>
              </a:rPr>
              <a:t>Acts 6:3  </a:t>
            </a:r>
            <a:r>
              <a:rPr lang="en-US" sz="4800" dirty="0"/>
              <a:t>Therefore, brothers, </a:t>
            </a:r>
            <a:r>
              <a:rPr lang="en-US" sz="4800" b="1" dirty="0"/>
              <a:t>pick out from among you </a:t>
            </a:r>
            <a:r>
              <a:rPr lang="en-US" sz="4800" dirty="0"/>
              <a:t>seven men of good repute, full of the Spirit and of wisdom, whom </a:t>
            </a:r>
            <a:r>
              <a:rPr lang="en-US" sz="4800" b="1" dirty="0"/>
              <a:t>we will appoint </a:t>
            </a:r>
            <a:r>
              <a:rPr lang="en-US" sz="4800" dirty="0"/>
              <a:t>to this duty.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Acts 6:5 </a:t>
            </a:r>
            <a:r>
              <a:rPr lang="en-US" sz="4800" dirty="0"/>
              <a:t>And what they said pleased </a:t>
            </a:r>
            <a:r>
              <a:rPr lang="en-US" sz="4800" b="1" dirty="0"/>
              <a:t>the whole gathering</a:t>
            </a:r>
            <a:r>
              <a:rPr lang="en-US" sz="4800" dirty="0"/>
              <a:t>, and </a:t>
            </a:r>
            <a:r>
              <a:rPr lang="en-US" sz="4800" b="1" dirty="0"/>
              <a:t>they chose </a:t>
            </a:r>
            <a:r>
              <a:rPr lang="en-US" sz="4800" dirty="0"/>
              <a:t>Stephen, a man full of faith and of the Holy Spirit, and (</a:t>
            </a:r>
            <a:r>
              <a:rPr lang="en-US" sz="4800" i="1" dirty="0"/>
              <a:t>6 additional men</a:t>
            </a:r>
            <a:r>
              <a:rPr lang="en-US" sz="4800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7764518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8309" y="381000"/>
            <a:ext cx="10964091" cy="6096000"/>
          </a:xfrm>
        </p:spPr>
        <p:txBody>
          <a:bodyPr>
            <a:noAutofit/>
          </a:bodyPr>
          <a:lstStyle/>
          <a:p>
            <a:r>
              <a:rPr lang="en-US" sz="4800" b="1" dirty="0"/>
              <a:t>Specific areas of </a:t>
            </a:r>
            <a:r>
              <a:rPr lang="en-US" sz="4800" b="1" dirty="0">
                <a:solidFill>
                  <a:srgbClr val="FF0000"/>
                </a:solidFill>
              </a:rPr>
              <a:t>congregational</a:t>
            </a:r>
            <a:r>
              <a:rPr lang="en-US" sz="4800" b="1" dirty="0"/>
              <a:t> oversight</a:t>
            </a:r>
          </a:p>
          <a:p>
            <a:pPr algn="l">
              <a:buFont typeface="Arial" pitchFamily="34" charset="0"/>
              <a:buChar char="•"/>
            </a:pPr>
            <a:r>
              <a:rPr lang="en-US" sz="4800" dirty="0"/>
              <a:t> </a:t>
            </a:r>
            <a:r>
              <a:rPr lang="en-US" sz="4800" b="1" dirty="0"/>
              <a:t>Leadership</a:t>
            </a:r>
            <a:r>
              <a:rPr lang="en-US" sz="4800" dirty="0"/>
              <a:t> choice - Acts 6</a:t>
            </a:r>
          </a:p>
          <a:p>
            <a:pPr algn="l">
              <a:buFont typeface="Arial" pitchFamily="34" charset="0"/>
              <a:buChar char="•"/>
            </a:pPr>
            <a:r>
              <a:rPr lang="en-US" sz="4800" dirty="0"/>
              <a:t> </a:t>
            </a:r>
            <a:r>
              <a:rPr lang="en-US" sz="4800" b="1" dirty="0"/>
              <a:t>Doctrinal</a:t>
            </a:r>
            <a:r>
              <a:rPr lang="en-US" sz="4800" dirty="0"/>
              <a:t> orthodoxy - Acts 15</a:t>
            </a:r>
          </a:p>
          <a:p>
            <a:pPr algn="l">
              <a:buFont typeface="Arial" pitchFamily="34" charset="0"/>
              <a:buChar char="•"/>
            </a:pPr>
            <a:r>
              <a:rPr lang="en-US" sz="4800" dirty="0"/>
              <a:t> </a:t>
            </a:r>
            <a:r>
              <a:rPr lang="en-US" sz="4800" b="1" dirty="0"/>
              <a:t>Financial</a:t>
            </a:r>
            <a:r>
              <a:rPr lang="en-US" sz="4800" dirty="0"/>
              <a:t> integrity - II </a:t>
            </a:r>
            <a:r>
              <a:rPr lang="en-US" sz="4800" dirty="0" err="1"/>
              <a:t>Cor</a:t>
            </a:r>
            <a:r>
              <a:rPr lang="en-US" sz="4800" dirty="0"/>
              <a:t> 8</a:t>
            </a:r>
          </a:p>
          <a:p>
            <a:pPr algn="l">
              <a:buFont typeface="Arial" pitchFamily="34" charset="0"/>
              <a:buChar char="•"/>
            </a:pPr>
            <a:r>
              <a:rPr lang="en-US" sz="4800" dirty="0"/>
              <a:t> </a:t>
            </a:r>
            <a:r>
              <a:rPr lang="en-US" sz="4800" b="1" dirty="0"/>
              <a:t>Membership</a:t>
            </a:r>
            <a:r>
              <a:rPr lang="en-US" sz="4800" dirty="0"/>
              <a:t> reception and 	removal - 	Acts 2 &amp; Matt 18</a:t>
            </a:r>
          </a:p>
          <a:p>
            <a:pPr algn="l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235766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381000"/>
            <a:ext cx="8229600" cy="6096000"/>
          </a:xfrm>
        </p:spPr>
        <p:txBody>
          <a:bodyPr>
            <a:noAutofit/>
          </a:bodyPr>
          <a:lstStyle/>
          <a:p>
            <a:endParaRPr lang="en-US" sz="5400" dirty="0"/>
          </a:p>
          <a:p>
            <a:endParaRPr lang="en-US" sz="5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8176" y="1143000"/>
            <a:ext cx="6491443" cy="5521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981201" y="159747"/>
            <a:ext cx="8229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solidFill>
                  <a:srgbClr val="FF0000"/>
                </a:solidFill>
              </a:rPr>
              <a:t>Fellowship</a:t>
            </a:r>
            <a:r>
              <a:rPr lang="en-US" sz="5400" b="1" dirty="0"/>
              <a:t> &amp; Association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956344" y="3159456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  <a:sym typeface="Wingdings"/>
              </a:rPr>
              <a:t>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848112" y="3173104"/>
            <a:ext cx="3124200" cy="838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70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381000"/>
            <a:ext cx="8229600" cy="6096000"/>
          </a:xfrm>
        </p:spPr>
        <p:txBody>
          <a:bodyPr>
            <a:noAutofit/>
          </a:bodyPr>
          <a:lstStyle/>
          <a:p>
            <a:endParaRPr lang="en-US" sz="5400" dirty="0"/>
          </a:p>
          <a:p>
            <a:endParaRPr lang="en-US" sz="5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8176" y="1143000"/>
            <a:ext cx="6491443" cy="5521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828800" y="159747"/>
            <a:ext cx="853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spc="-150" dirty="0"/>
              <a:t>Two </a:t>
            </a:r>
            <a:r>
              <a:rPr lang="en-US" sz="5400" b="1" u="sng" spc="-150" dirty="0">
                <a:solidFill>
                  <a:srgbClr val="FF0000"/>
                </a:solidFill>
              </a:rPr>
              <a:t>Offices</a:t>
            </a:r>
            <a:r>
              <a:rPr lang="en-US" sz="5400" b="1" spc="-150" dirty="0"/>
              <a:t>: Pastor &amp; Deacon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905000" y="1981200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  <a:sym typeface="Wingdings"/>
              </a:rPr>
              <a:t>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370944" y="2057400"/>
            <a:ext cx="2362200" cy="79382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437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7017" y="381000"/>
            <a:ext cx="10937966" cy="6096000"/>
          </a:xfrm>
        </p:spPr>
        <p:txBody>
          <a:bodyPr>
            <a:noAutofit/>
          </a:bodyPr>
          <a:lstStyle/>
          <a:p>
            <a:pPr algn="l"/>
            <a:r>
              <a:rPr lang="en-US" sz="4800" b="1" dirty="0">
                <a:solidFill>
                  <a:srgbClr val="FF0000"/>
                </a:solidFill>
              </a:rPr>
              <a:t>1Tim 3:1  </a:t>
            </a:r>
            <a:r>
              <a:rPr lang="en-US" sz="4800" dirty="0"/>
              <a:t>The saying is trustworthy: If anyone aspires to the </a:t>
            </a:r>
            <a:r>
              <a:rPr lang="en-US" sz="4800" b="1" dirty="0"/>
              <a:t>office</a:t>
            </a:r>
            <a:r>
              <a:rPr lang="en-US" sz="4800" dirty="0"/>
              <a:t> of </a:t>
            </a:r>
            <a:r>
              <a:rPr lang="en-US" sz="4800" b="1" dirty="0"/>
              <a:t>overseer</a:t>
            </a:r>
            <a:r>
              <a:rPr lang="en-US" sz="4800" dirty="0"/>
              <a:t>, he desires a noble task.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1Tim 3:10  </a:t>
            </a:r>
            <a:r>
              <a:rPr lang="en-US" sz="4800" dirty="0"/>
              <a:t>Let these also first be proved; then let them use the </a:t>
            </a:r>
            <a:r>
              <a:rPr lang="en-US" sz="4800" b="1" dirty="0"/>
              <a:t>office</a:t>
            </a:r>
            <a:r>
              <a:rPr lang="en-US" sz="4800" dirty="0"/>
              <a:t> of </a:t>
            </a:r>
            <a:r>
              <a:rPr lang="en-US" sz="4800" b="1" dirty="0"/>
              <a:t>deacon</a:t>
            </a:r>
            <a:r>
              <a:rPr lang="en-US" sz="4800" dirty="0"/>
              <a:t>.</a:t>
            </a:r>
          </a:p>
          <a:p>
            <a:pPr algn="l">
              <a:spcBef>
                <a:spcPts val="600"/>
              </a:spcBef>
              <a:buFont typeface="Arial" pitchFamily="34" charset="0"/>
              <a:buChar char="•"/>
            </a:pPr>
            <a:r>
              <a:rPr lang="en-US" sz="4800" dirty="0"/>
              <a:t> </a:t>
            </a:r>
            <a:r>
              <a:rPr lang="en-US" sz="4800" b="1" dirty="0"/>
              <a:t>Congregation</a:t>
            </a:r>
            <a:r>
              <a:rPr lang="en-US" sz="4800" dirty="0"/>
              <a:t> = Saints</a:t>
            </a:r>
          </a:p>
          <a:p>
            <a:pPr algn="l">
              <a:spcBef>
                <a:spcPts val="600"/>
              </a:spcBef>
              <a:buFont typeface="Arial" pitchFamily="34" charset="0"/>
              <a:buChar char="•"/>
            </a:pPr>
            <a:r>
              <a:rPr lang="en-US" sz="4800" dirty="0"/>
              <a:t> </a:t>
            </a:r>
            <a:r>
              <a:rPr lang="en-US" sz="4800" b="1" dirty="0"/>
              <a:t>Deacon</a:t>
            </a:r>
            <a:r>
              <a:rPr lang="en-US" sz="4800" dirty="0"/>
              <a:t> = Saint &amp; Servant</a:t>
            </a:r>
          </a:p>
          <a:p>
            <a:pPr algn="l">
              <a:spcBef>
                <a:spcPts val="600"/>
              </a:spcBef>
              <a:buFont typeface="Arial" pitchFamily="34" charset="0"/>
              <a:buChar char="•"/>
            </a:pPr>
            <a:r>
              <a:rPr lang="en-US" sz="4800" dirty="0"/>
              <a:t> </a:t>
            </a:r>
            <a:r>
              <a:rPr lang="en-US" sz="4800" b="1" dirty="0"/>
              <a:t>Pastor</a:t>
            </a:r>
            <a:r>
              <a:rPr lang="en-US" sz="4800" dirty="0"/>
              <a:t> = Saint, Servant, Shepherd</a:t>
            </a:r>
          </a:p>
        </p:txBody>
      </p:sp>
    </p:spTree>
    <p:extLst>
      <p:ext uri="{BB962C8B-B14F-4D97-AF65-F5344CB8AC3E}">
        <p14:creationId xmlns:p14="http://schemas.microsoft.com/office/powerpoint/2010/main" val="3253396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381000"/>
            <a:ext cx="8229600" cy="6096000"/>
          </a:xfrm>
        </p:spPr>
        <p:txBody>
          <a:bodyPr>
            <a:noAutofit/>
          </a:bodyPr>
          <a:lstStyle/>
          <a:p>
            <a:endParaRPr lang="en-US" sz="5400" dirty="0"/>
          </a:p>
          <a:p>
            <a:endParaRPr lang="en-US" sz="5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8176" y="1143000"/>
            <a:ext cx="6491443" cy="5521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828800" y="159747"/>
            <a:ext cx="853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solidFill>
                  <a:srgbClr val="FF0000"/>
                </a:solidFill>
              </a:rPr>
              <a:t>Separation</a:t>
            </a:r>
            <a:r>
              <a:rPr lang="en-US" sz="5400" b="1" dirty="0"/>
              <a:t> of Church &amp; State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956344" y="1931136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  <a:sym typeface="Wingdings"/>
              </a:rPr>
              <a:t>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400800" y="2057400"/>
            <a:ext cx="2362200" cy="79382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380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0891" y="381000"/>
            <a:ext cx="10998926" cy="6096000"/>
          </a:xfrm>
        </p:spPr>
        <p:txBody>
          <a:bodyPr>
            <a:noAutofit/>
          </a:bodyPr>
          <a:lstStyle/>
          <a:p>
            <a:pPr algn="l"/>
            <a:r>
              <a:rPr lang="en-US" sz="4800" b="1" dirty="0">
                <a:solidFill>
                  <a:srgbClr val="FF0000"/>
                </a:solidFill>
              </a:rPr>
              <a:t>Matt 22:21  </a:t>
            </a:r>
            <a:r>
              <a:rPr lang="en-US" sz="4800" dirty="0"/>
              <a:t>Then he (</a:t>
            </a:r>
            <a:r>
              <a:rPr lang="en-US" sz="4800" i="1" dirty="0"/>
              <a:t>Jesus</a:t>
            </a:r>
            <a:r>
              <a:rPr lang="en-US" sz="4800" dirty="0"/>
              <a:t>) said to them, “Render to </a:t>
            </a:r>
            <a:r>
              <a:rPr lang="en-US" sz="4800" b="1" dirty="0"/>
              <a:t>Caesar</a:t>
            </a:r>
            <a:r>
              <a:rPr lang="en-US" sz="4800" dirty="0"/>
              <a:t> the things that are Caesar's, and to </a:t>
            </a:r>
            <a:r>
              <a:rPr lang="en-US" sz="4800" b="1" dirty="0"/>
              <a:t>God</a:t>
            </a:r>
            <a:r>
              <a:rPr lang="en-US" sz="4800" dirty="0"/>
              <a:t> the things that are God's."</a:t>
            </a:r>
          </a:p>
        </p:txBody>
      </p:sp>
    </p:spTree>
    <p:extLst>
      <p:ext uri="{BB962C8B-B14F-4D97-AF65-F5344CB8AC3E}">
        <p14:creationId xmlns:p14="http://schemas.microsoft.com/office/powerpoint/2010/main" val="23963209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0891" y="381000"/>
            <a:ext cx="10955383" cy="6096000"/>
          </a:xfrm>
        </p:spPr>
        <p:txBody>
          <a:bodyPr>
            <a:noAutofit/>
          </a:bodyPr>
          <a:lstStyle/>
          <a:p>
            <a:r>
              <a:rPr lang="en-US" sz="4800" dirty="0"/>
              <a:t>Where should we look for a </a:t>
            </a:r>
            <a:r>
              <a:rPr lang="en-US" sz="4800" b="1" dirty="0"/>
              <a:t>definition</a:t>
            </a:r>
            <a:r>
              <a:rPr lang="en-US" sz="4800" dirty="0"/>
              <a:t>       of “Church”?</a:t>
            </a:r>
          </a:p>
          <a:p>
            <a:pPr algn="l"/>
            <a:r>
              <a:rPr lang="en-US" sz="4800" dirty="0">
                <a:sym typeface="Wingdings"/>
              </a:rPr>
              <a:t></a:t>
            </a:r>
            <a:r>
              <a:rPr lang="en-US" sz="4800" dirty="0"/>
              <a:t> </a:t>
            </a:r>
            <a:r>
              <a:rPr lang="en-US" sz="4800" b="1" dirty="0"/>
              <a:t>culture</a:t>
            </a:r>
            <a:r>
              <a:rPr lang="en-US" sz="4800" dirty="0"/>
              <a:t> - popularity, polls</a:t>
            </a:r>
          </a:p>
          <a:p>
            <a:pPr algn="l"/>
            <a:r>
              <a:rPr lang="en-US" sz="4800" dirty="0">
                <a:sym typeface="Wingdings"/>
              </a:rPr>
              <a:t></a:t>
            </a:r>
            <a:r>
              <a:rPr lang="en-US" sz="4800" b="1" dirty="0"/>
              <a:t> business</a:t>
            </a:r>
            <a:r>
              <a:rPr lang="en-US" sz="4800" dirty="0"/>
              <a:t> - finances, efficiency</a:t>
            </a:r>
          </a:p>
          <a:p>
            <a:pPr algn="l"/>
            <a:r>
              <a:rPr lang="en-US" sz="4800" dirty="0">
                <a:sym typeface="Wingdings"/>
              </a:rPr>
              <a:t></a:t>
            </a:r>
            <a:r>
              <a:rPr lang="en-US" sz="4800" b="1" dirty="0"/>
              <a:t> traditions</a:t>
            </a:r>
            <a:r>
              <a:rPr lang="en-US" sz="4800" dirty="0"/>
              <a:t> - comfort, safety</a:t>
            </a:r>
          </a:p>
          <a:p>
            <a:pPr algn="l"/>
            <a:r>
              <a:rPr lang="en-US" sz="4800" dirty="0">
                <a:solidFill>
                  <a:srgbClr val="FF0000"/>
                </a:solidFill>
                <a:sym typeface="Wingdings"/>
              </a:rPr>
              <a:t></a:t>
            </a:r>
            <a:r>
              <a:rPr lang="en-US" sz="4800" b="1" dirty="0"/>
              <a:t> Bible</a:t>
            </a:r>
            <a:r>
              <a:rPr lang="en-US" sz="4800" dirty="0"/>
              <a:t> - divine revelation</a:t>
            </a:r>
          </a:p>
        </p:txBody>
      </p:sp>
    </p:spTree>
    <p:extLst>
      <p:ext uri="{BB962C8B-B14F-4D97-AF65-F5344CB8AC3E}">
        <p14:creationId xmlns:p14="http://schemas.microsoft.com/office/powerpoint/2010/main" val="2764847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7017" y="381000"/>
            <a:ext cx="10964092" cy="6096000"/>
          </a:xfrm>
        </p:spPr>
        <p:txBody>
          <a:bodyPr>
            <a:noAutofit/>
          </a:bodyPr>
          <a:lstStyle/>
          <a:p>
            <a:r>
              <a:rPr lang="en-US" sz="4800" b="1" dirty="0"/>
              <a:t>Four Bible Descriptions of the Church</a:t>
            </a:r>
            <a:endParaRPr lang="en-US" sz="4800" dirty="0"/>
          </a:p>
          <a:p>
            <a:r>
              <a:rPr lang="en-US" sz="4800" b="1" dirty="0"/>
              <a:t> </a:t>
            </a:r>
            <a:endParaRPr lang="en-US" sz="4800" dirty="0"/>
          </a:p>
          <a:p>
            <a:pPr algn="l"/>
            <a:r>
              <a:rPr lang="en-US" sz="4800" b="1" dirty="0"/>
              <a:t>I. THE CHURCH IS A  </a:t>
            </a:r>
            <a:r>
              <a:rPr lang="en-US" sz="4800" b="1" u="sng" dirty="0">
                <a:solidFill>
                  <a:srgbClr val="FF0000"/>
                </a:solidFill>
              </a:rPr>
              <a:t>FELLOWSHIP</a:t>
            </a:r>
            <a:r>
              <a:rPr lang="en-US" sz="4800" b="1" dirty="0"/>
              <a:t> .</a:t>
            </a:r>
            <a:endParaRPr lang="en-US" sz="4800" dirty="0"/>
          </a:p>
          <a:p>
            <a:pPr algn="l">
              <a:spcBef>
                <a:spcPts val="0"/>
              </a:spcBef>
            </a:pPr>
            <a:endParaRPr lang="en-US" sz="4800" dirty="0"/>
          </a:p>
          <a:p>
            <a:pPr algn="l">
              <a:spcBef>
                <a:spcPts val="0"/>
              </a:spcBef>
            </a:pPr>
            <a:r>
              <a:rPr lang="en-US" sz="4800" i="1" dirty="0"/>
              <a:t>God is faithful, by whom you were called into </a:t>
            </a:r>
            <a:r>
              <a:rPr lang="en-US" sz="4800" b="1" i="1" dirty="0"/>
              <a:t>the fellowship</a:t>
            </a:r>
            <a:r>
              <a:rPr lang="en-US" sz="4800" i="1" dirty="0"/>
              <a:t> of his Son Jesus Christ our Lord.  </a:t>
            </a:r>
            <a:r>
              <a:rPr lang="en-US" sz="4800" dirty="0"/>
              <a:t>	</a:t>
            </a:r>
            <a:r>
              <a:rPr lang="en-US" sz="4800" b="1" dirty="0">
                <a:solidFill>
                  <a:srgbClr val="FF0000"/>
                </a:solidFill>
              </a:rPr>
              <a:t>I Corinthians 1:9</a:t>
            </a:r>
          </a:p>
          <a:p>
            <a:pPr algn="l"/>
            <a:r>
              <a:rPr lang="en-US" sz="4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3700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0891" y="381000"/>
            <a:ext cx="10998926" cy="6096000"/>
          </a:xfrm>
        </p:spPr>
        <p:txBody>
          <a:bodyPr>
            <a:noAutofit/>
          </a:bodyPr>
          <a:lstStyle/>
          <a:p>
            <a:r>
              <a:rPr lang="en-US" sz="4800" dirty="0"/>
              <a:t>Where should we look for a </a:t>
            </a:r>
            <a:r>
              <a:rPr lang="en-US" sz="4800" b="1" dirty="0"/>
              <a:t>definition</a:t>
            </a:r>
            <a:r>
              <a:rPr lang="en-US" sz="4800" dirty="0"/>
              <a:t>       of “</a:t>
            </a:r>
            <a:r>
              <a:rPr lang="en-US" sz="4800" b="1" dirty="0"/>
              <a:t>Church</a:t>
            </a:r>
            <a:r>
              <a:rPr lang="en-US" sz="4800" dirty="0"/>
              <a:t>”?</a:t>
            </a:r>
          </a:p>
          <a:p>
            <a:pPr algn="l"/>
            <a:r>
              <a:rPr lang="en-US" sz="4800" dirty="0">
                <a:sym typeface="Wingdings"/>
              </a:rPr>
              <a:t></a:t>
            </a:r>
            <a:r>
              <a:rPr lang="en-US" sz="4800" dirty="0"/>
              <a:t> </a:t>
            </a:r>
            <a:r>
              <a:rPr lang="en-US" sz="4800" b="1" dirty="0"/>
              <a:t>culture</a:t>
            </a:r>
            <a:r>
              <a:rPr lang="en-US" sz="4800" dirty="0"/>
              <a:t> - popularity, polls</a:t>
            </a:r>
          </a:p>
          <a:p>
            <a:pPr algn="l"/>
            <a:r>
              <a:rPr lang="en-US" sz="4800" dirty="0">
                <a:sym typeface="Wingdings"/>
              </a:rPr>
              <a:t></a:t>
            </a:r>
            <a:r>
              <a:rPr lang="en-US" sz="4800" b="1" dirty="0"/>
              <a:t> business</a:t>
            </a:r>
            <a:r>
              <a:rPr lang="en-US" sz="4800" dirty="0"/>
              <a:t> - finances, efficiency</a:t>
            </a:r>
          </a:p>
          <a:p>
            <a:pPr algn="l"/>
            <a:r>
              <a:rPr lang="en-US" sz="4800" dirty="0">
                <a:sym typeface="Wingdings"/>
              </a:rPr>
              <a:t></a:t>
            </a:r>
            <a:r>
              <a:rPr lang="en-US" sz="4800" b="1" dirty="0"/>
              <a:t> traditions</a:t>
            </a:r>
            <a:r>
              <a:rPr lang="en-US" sz="4800" dirty="0"/>
              <a:t> - comfort, safety</a:t>
            </a:r>
          </a:p>
          <a:p>
            <a:pPr algn="l"/>
            <a:r>
              <a:rPr lang="en-US" sz="4800" dirty="0">
                <a:sym typeface="Wingdings"/>
              </a:rPr>
              <a:t></a:t>
            </a:r>
            <a:r>
              <a:rPr lang="en-US" sz="4800" b="1" dirty="0"/>
              <a:t> Bible</a:t>
            </a:r>
            <a:r>
              <a:rPr lang="en-US" sz="4800" dirty="0"/>
              <a:t> - divine revelation</a:t>
            </a:r>
          </a:p>
        </p:txBody>
      </p:sp>
    </p:spTree>
    <p:extLst>
      <p:ext uri="{BB962C8B-B14F-4D97-AF65-F5344CB8AC3E}">
        <p14:creationId xmlns:p14="http://schemas.microsoft.com/office/powerpoint/2010/main" val="367847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3954" y="381000"/>
            <a:ext cx="10964092" cy="6096000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en-US" sz="4800" b="1" dirty="0"/>
              <a:t>1. FELLOWSHIP STARTS WITH </a:t>
            </a:r>
            <a:r>
              <a:rPr lang="en-US" sz="4800" b="1" u="sng" dirty="0">
                <a:solidFill>
                  <a:srgbClr val="FF0000"/>
                </a:solidFill>
              </a:rPr>
              <a:t>GOD</a:t>
            </a:r>
            <a:r>
              <a:rPr lang="en-US" sz="4800" b="1" dirty="0"/>
              <a:t> .</a:t>
            </a:r>
            <a:endParaRPr lang="en-US" sz="4800" dirty="0"/>
          </a:p>
          <a:p>
            <a:pPr algn="l">
              <a:spcBef>
                <a:spcPts val="0"/>
              </a:spcBef>
            </a:pPr>
            <a:r>
              <a:rPr lang="en-US" sz="4800" i="1" dirty="0"/>
              <a:t>You also may have </a:t>
            </a:r>
            <a:r>
              <a:rPr lang="en-US" sz="4800" b="1" i="1" dirty="0"/>
              <a:t>fellowship</a:t>
            </a:r>
            <a:r>
              <a:rPr lang="en-US" sz="4800" i="1" dirty="0"/>
              <a:t> with us: and truly </a:t>
            </a:r>
            <a:r>
              <a:rPr lang="en-US" sz="4800" b="1" i="1" dirty="0"/>
              <a:t>our fellowship is with the Father</a:t>
            </a:r>
            <a:r>
              <a:rPr lang="en-US" sz="4800" i="1" dirty="0"/>
              <a:t>, and with His Son Jesus Christ.   </a:t>
            </a:r>
            <a:r>
              <a:rPr lang="en-US" sz="4800" b="1" dirty="0">
                <a:solidFill>
                  <a:srgbClr val="FF0000"/>
                </a:solidFill>
              </a:rPr>
              <a:t>I John 1:3 </a:t>
            </a:r>
          </a:p>
          <a:p>
            <a:pPr algn="l">
              <a:spcBef>
                <a:spcPts val="0"/>
              </a:spcBef>
            </a:pPr>
            <a:endParaRPr lang="en-US" sz="4800" dirty="0"/>
          </a:p>
          <a:p>
            <a:pPr algn="l">
              <a:spcBef>
                <a:spcPts val="0"/>
              </a:spcBef>
            </a:pPr>
            <a:r>
              <a:rPr lang="en-US" sz="4800" b="1" spc="-150" dirty="0"/>
              <a:t>2. FELLOWSHIP EXTENDS TO </a:t>
            </a:r>
            <a:r>
              <a:rPr lang="en-US" sz="4800" b="1" u="sng" spc="-150" dirty="0">
                <a:solidFill>
                  <a:srgbClr val="FF0000"/>
                </a:solidFill>
              </a:rPr>
              <a:t>ONE</a:t>
            </a:r>
            <a:r>
              <a:rPr lang="en-US" sz="4800" b="1" spc="-150" dirty="0"/>
              <a:t>  </a:t>
            </a:r>
            <a:r>
              <a:rPr lang="en-US" sz="4800" b="1" u="sng" spc="-150" dirty="0">
                <a:solidFill>
                  <a:srgbClr val="FF0000"/>
                </a:solidFill>
              </a:rPr>
              <a:t>ANOTHER</a:t>
            </a:r>
            <a:r>
              <a:rPr lang="en-US" sz="4800" b="1" spc="-150" dirty="0"/>
              <a:t>.</a:t>
            </a:r>
            <a:endParaRPr lang="en-US" sz="4800" spc="-150" dirty="0"/>
          </a:p>
          <a:p>
            <a:pPr algn="l">
              <a:spcBef>
                <a:spcPts val="0"/>
              </a:spcBef>
            </a:pPr>
            <a:r>
              <a:rPr lang="en-US" sz="4800" i="1" dirty="0"/>
              <a:t>If we walk in the light, as He is in the light, we have fellowship </a:t>
            </a:r>
            <a:r>
              <a:rPr lang="en-US" sz="4800" b="1" i="1" dirty="0"/>
              <a:t>with one another</a:t>
            </a:r>
            <a:r>
              <a:rPr lang="en-US" sz="4800" i="1" dirty="0"/>
              <a:t>...        </a:t>
            </a:r>
            <a:r>
              <a:rPr lang="en-US" sz="4800" b="1" dirty="0">
                <a:solidFill>
                  <a:srgbClr val="FF0000"/>
                </a:solidFill>
              </a:rPr>
              <a:t>I John 1:7  </a:t>
            </a:r>
          </a:p>
          <a:p>
            <a:pPr algn="l">
              <a:spcBef>
                <a:spcPts val="0"/>
              </a:spcBef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50751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9265" y="381000"/>
            <a:ext cx="10972800" cy="6096000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en-US" sz="4800" b="1" dirty="0"/>
              <a:t>3. FELLOWSHIP TAKES </a:t>
            </a:r>
            <a:r>
              <a:rPr lang="en-US" sz="4800" b="1" u="sng" dirty="0">
                <a:solidFill>
                  <a:srgbClr val="FF0000"/>
                </a:solidFill>
              </a:rPr>
              <a:t>WORK</a:t>
            </a:r>
            <a:r>
              <a:rPr lang="en-US" sz="4800" b="1" dirty="0"/>
              <a:t> </a:t>
            </a:r>
            <a:r>
              <a:rPr lang="en-US" sz="4800" dirty="0"/>
              <a:t> </a:t>
            </a:r>
          </a:p>
          <a:p>
            <a:pPr algn="l">
              <a:spcBef>
                <a:spcPts val="0"/>
              </a:spcBef>
            </a:pPr>
            <a:r>
              <a:rPr lang="en-US" sz="4800" i="1" dirty="0"/>
              <a:t>Endeavor to keep the unity of the Spirit in the bond of peace</a:t>
            </a:r>
            <a:r>
              <a:rPr lang="en-US" sz="4800" dirty="0"/>
              <a:t>.  </a:t>
            </a:r>
            <a:r>
              <a:rPr lang="en-US" sz="4800" b="1" dirty="0">
                <a:solidFill>
                  <a:srgbClr val="FF0000"/>
                </a:solidFill>
              </a:rPr>
              <a:t>Ephesians 4:3</a:t>
            </a:r>
          </a:p>
          <a:p>
            <a:pPr algn="l">
              <a:spcBef>
                <a:spcPts val="0"/>
              </a:spcBef>
            </a:pPr>
            <a:endParaRPr lang="en-US" sz="4800" dirty="0"/>
          </a:p>
          <a:p>
            <a:pPr>
              <a:spcBef>
                <a:spcPts val="0"/>
              </a:spcBef>
            </a:pPr>
            <a:r>
              <a:rPr lang="en-US" sz="4800" b="1" dirty="0"/>
              <a:t>4. FELLOWSHIP CAN BE DESTROYED BY </a:t>
            </a:r>
            <a:r>
              <a:rPr lang="en-US" sz="4800" b="1" u="sng" dirty="0">
                <a:solidFill>
                  <a:srgbClr val="FF0000"/>
                </a:solidFill>
              </a:rPr>
              <a:t>SIN</a:t>
            </a:r>
            <a:r>
              <a:rPr lang="en-US" sz="4800" b="1" dirty="0"/>
              <a:t> </a:t>
            </a:r>
          </a:p>
          <a:p>
            <a:pPr algn="l">
              <a:spcBef>
                <a:spcPts val="0"/>
              </a:spcBef>
            </a:pPr>
            <a:r>
              <a:rPr lang="en-US" sz="4800" i="1" dirty="0"/>
              <a:t>If we say that we have fellowship with Him, and walk in darkness, we lie, and do not practice the truth</a:t>
            </a:r>
            <a:r>
              <a:rPr lang="en-US" sz="4800" dirty="0"/>
              <a:t>.  </a:t>
            </a:r>
            <a:r>
              <a:rPr lang="en-US" sz="4800" b="1" dirty="0">
                <a:solidFill>
                  <a:srgbClr val="FF0000"/>
                </a:solidFill>
              </a:rPr>
              <a:t>I John 1:6</a:t>
            </a:r>
          </a:p>
        </p:txBody>
      </p:sp>
    </p:spTree>
    <p:extLst>
      <p:ext uri="{BB962C8B-B14F-4D97-AF65-F5344CB8AC3E}">
        <p14:creationId xmlns:p14="http://schemas.microsoft.com/office/powerpoint/2010/main" val="3017536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1000"/>
            <a:ext cx="10972800" cy="6096000"/>
          </a:xfrm>
        </p:spPr>
        <p:txBody>
          <a:bodyPr>
            <a:noAutofit/>
          </a:bodyPr>
          <a:lstStyle/>
          <a:p>
            <a:r>
              <a:rPr lang="en-US" sz="4800" b="1" dirty="0"/>
              <a:t>How are we as a church to guard our FELLOWSHIP?</a:t>
            </a:r>
            <a:endParaRPr lang="en-US" sz="4800" dirty="0"/>
          </a:p>
          <a:p>
            <a:r>
              <a:rPr lang="en-US" sz="4800" b="1" dirty="0"/>
              <a:t> </a:t>
            </a:r>
            <a:endParaRPr lang="en-US" sz="4800" dirty="0"/>
          </a:p>
          <a:p>
            <a:pPr algn="l"/>
            <a:r>
              <a:rPr lang="en-US" sz="4800" dirty="0"/>
              <a:t>The following diagram is an attempt to capture what God’s Word (</a:t>
            </a:r>
            <a:r>
              <a:rPr lang="en-US" sz="4800" b="1" dirty="0">
                <a:solidFill>
                  <a:srgbClr val="FF0000"/>
                </a:solidFill>
              </a:rPr>
              <a:t>Matt 18:15-17</a:t>
            </a:r>
            <a:r>
              <a:rPr lang="en-US" sz="4800" dirty="0"/>
              <a:t>) says about dealing with sin in our own lives and our church life.</a:t>
            </a:r>
          </a:p>
          <a:p>
            <a:r>
              <a:rPr lang="en-US" sz="4800" dirty="0"/>
              <a:t> </a:t>
            </a:r>
          </a:p>
          <a:p>
            <a:pPr algn="l">
              <a:spcBef>
                <a:spcPts val="0"/>
              </a:spcBef>
            </a:pPr>
            <a:r>
              <a:rPr lang="en-US" sz="4800" b="1" dirty="0"/>
              <a:t>				</a:t>
            </a:r>
          </a:p>
          <a:p>
            <a:pPr algn="l">
              <a:spcBef>
                <a:spcPts val="0"/>
              </a:spcBef>
            </a:pPr>
            <a:r>
              <a:rPr lang="en-US" sz="4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22131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599" y="304800"/>
            <a:ext cx="10953135" cy="6248400"/>
          </a:xfrm>
        </p:spPr>
        <p:txBody>
          <a:bodyPr>
            <a:noAutofit/>
          </a:bodyPr>
          <a:lstStyle/>
          <a:p>
            <a:pPr algn="l"/>
            <a:endParaRPr lang="en-US" sz="5400" dirty="0"/>
          </a:p>
          <a:p>
            <a:pPr algn="l"/>
            <a:endParaRPr lang="en-US" sz="5400" dirty="0"/>
          </a:p>
          <a:p>
            <a:pPr algn="l"/>
            <a:r>
              <a:rPr lang="en-US" sz="4000" b="1" dirty="0">
                <a:solidFill>
                  <a:srgbClr val="FF0000"/>
                </a:solidFill>
              </a:rPr>
              <a:t>1</a:t>
            </a:r>
            <a:r>
              <a:rPr lang="en-US" sz="4000" b="1" dirty="0"/>
              <a:t>. Preventative Discipline</a:t>
            </a:r>
            <a:r>
              <a:rPr lang="en-US" sz="4000" dirty="0"/>
              <a:t> </a:t>
            </a:r>
          </a:p>
          <a:p>
            <a:pPr algn="l">
              <a:spcBef>
                <a:spcPts val="0"/>
              </a:spcBef>
            </a:pPr>
            <a:r>
              <a:rPr lang="en-US" sz="4000" dirty="0"/>
              <a:t>- Self-examination that occurs daily, and formally as we prepare ourselves for the Lord’s Supper.</a:t>
            </a:r>
            <a:endParaRPr lang="en-US" sz="800" dirty="0"/>
          </a:p>
          <a:p>
            <a:pPr algn="l">
              <a:spcBef>
                <a:spcPts val="0"/>
              </a:spcBef>
            </a:pPr>
            <a:r>
              <a:rPr lang="en-US" sz="800" dirty="0"/>
              <a:t> </a:t>
            </a:r>
          </a:p>
          <a:p>
            <a:pPr algn="l"/>
            <a:r>
              <a:rPr lang="en-US" sz="3600" i="1" dirty="0"/>
              <a:t>For if we would judge ourselves, we should not be judged.</a:t>
            </a:r>
            <a:r>
              <a:rPr lang="en-US" sz="3600" dirty="0"/>
              <a:t>  </a:t>
            </a:r>
            <a:r>
              <a:rPr lang="en-US" sz="3600" b="1" dirty="0">
                <a:solidFill>
                  <a:srgbClr val="FF0000"/>
                </a:solidFill>
              </a:rPr>
              <a:t>I Cor. 11:31</a:t>
            </a:r>
          </a:p>
          <a:p>
            <a:pPr algn="l"/>
            <a:r>
              <a:rPr lang="en-US" sz="3600" i="1" dirty="0"/>
              <a:t>If we confess our sins, He is faithful and just to forgive us our sins, and to cleanse us from all unrighteousness. </a:t>
            </a:r>
            <a:r>
              <a:rPr lang="en-US" sz="3600" dirty="0"/>
              <a:t>          </a:t>
            </a:r>
            <a:r>
              <a:rPr lang="en-US" sz="3600" b="1" dirty="0">
                <a:solidFill>
                  <a:srgbClr val="FF0000"/>
                </a:solidFill>
              </a:rPr>
              <a:t>I John 1:9</a:t>
            </a:r>
          </a:p>
          <a:p>
            <a:r>
              <a:rPr lang="en-US" dirty="0"/>
              <a:t> 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1060" y="644428"/>
            <a:ext cx="734092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9B8C641-41DB-CAE9-F3FB-66E1F2E2B8B9}"/>
              </a:ext>
            </a:extLst>
          </p:cNvPr>
          <p:cNvSpPr txBox="1"/>
          <p:nvPr/>
        </p:nvSpPr>
        <p:spPr>
          <a:xfrm>
            <a:off x="4003040" y="107696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936130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1060" y="644428"/>
            <a:ext cx="734092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9432" y="304800"/>
            <a:ext cx="10953136" cy="6248400"/>
          </a:xfrm>
        </p:spPr>
        <p:txBody>
          <a:bodyPr>
            <a:noAutofit/>
          </a:bodyPr>
          <a:lstStyle/>
          <a:p>
            <a:pPr algn="l"/>
            <a:endParaRPr lang="en-US" sz="5400" dirty="0"/>
          </a:p>
          <a:p>
            <a:pPr algn="l"/>
            <a:endParaRPr lang="en-US" sz="5400" dirty="0"/>
          </a:p>
          <a:p>
            <a:pPr algn="l"/>
            <a:r>
              <a:rPr lang="en-US" sz="4000" b="1" dirty="0">
                <a:solidFill>
                  <a:srgbClr val="FF0000"/>
                </a:solidFill>
              </a:rPr>
              <a:t>2</a:t>
            </a:r>
            <a:r>
              <a:rPr lang="en-US" sz="4000" dirty="0"/>
              <a:t>. One-on-One </a:t>
            </a:r>
            <a:r>
              <a:rPr lang="en-US" sz="4000" b="1" dirty="0"/>
              <a:t>Corrective Discipline</a:t>
            </a:r>
            <a:r>
              <a:rPr lang="en-US" sz="4000" dirty="0"/>
              <a:t> </a:t>
            </a:r>
          </a:p>
          <a:p>
            <a:pPr algn="l"/>
            <a:r>
              <a:rPr lang="en-US" sz="4000" dirty="0"/>
              <a:t>- When a Christian humbly, privately, and informally approaches a sinning brother with the goal of restoring fellowship.</a:t>
            </a:r>
            <a:r>
              <a:rPr lang="en-US" dirty="0"/>
              <a:t> </a:t>
            </a:r>
          </a:p>
          <a:p>
            <a:pPr algn="l">
              <a:spcBef>
                <a:spcPts val="0"/>
              </a:spcBef>
            </a:pPr>
            <a:r>
              <a:rPr lang="en-US" sz="3600" i="1" dirty="0"/>
              <a:t>If your brother sins against you, go and tell him his fault between </a:t>
            </a:r>
            <a:r>
              <a:rPr lang="en-US" sz="3600" b="1" i="1" dirty="0"/>
              <a:t>you and him alone</a:t>
            </a:r>
            <a:r>
              <a:rPr lang="en-US" sz="3600" i="1" dirty="0"/>
              <a:t>: if he hears you, you have gained your brother.  </a:t>
            </a:r>
            <a:r>
              <a:rPr lang="en-US" sz="3600" b="1" dirty="0">
                <a:solidFill>
                  <a:srgbClr val="FF0000"/>
                </a:solidFill>
              </a:rPr>
              <a:t>Mt.18:15   </a:t>
            </a:r>
          </a:p>
          <a:p>
            <a:pPr algn="l">
              <a:spcBef>
                <a:spcPts val="0"/>
              </a:spcBef>
            </a:pPr>
            <a:r>
              <a:rPr lang="en-US" sz="3600" dirty="0"/>
              <a:t>	(see also Luke 17:3; Gal. 6:1)</a:t>
            </a:r>
          </a:p>
          <a:p>
            <a:r>
              <a:rPr lang="en-US" dirty="0"/>
              <a:t> 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0757CB-94D8-D5B1-3F1A-26AFA96379C8}"/>
              </a:ext>
            </a:extLst>
          </p:cNvPr>
          <p:cNvSpPr txBox="1"/>
          <p:nvPr/>
        </p:nvSpPr>
        <p:spPr>
          <a:xfrm>
            <a:off x="4958080" y="1010099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216237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1060" y="644428"/>
            <a:ext cx="734092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9431" y="304800"/>
            <a:ext cx="11012129" cy="6248400"/>
          </a:xfrm>
        </p:spPr>
        <p:txBody>
          <a:bodyPr>
            <a:noAutofit/>
          </a:bodyPr>
          <a:lstStyle/>
          <a:p>
            <a:pPr algn="l"/>
            <a:endParaRPr lang="en-US" sz="5400" dirty="0"/>
          </a:p>
          <a:p>
            <a:pPr algn="l"/>
            <a:endParaRPr lang="en-US" sz="5400" dirty="0"/>
          </a:p>
          <a:p>
            <a:pPr algn="l"/>
            <a:r>
              <a:rPr lang="en-US" sz="4000" b="1" dirty="0">
                <a:solidFill>
                  <a:srgbClr val="FF0000"/>
                </a:solidFill>
              </a:rPr>
              <a:t>3</a:t>
            </a:r>
            <a:r>
              <a:rPr lang="en-US" sz="4000" dirty="0"/>
              <a:t>. One or Two Others in </a:t>
            </a:r>
            <a:r>
              <a:rPr lang="en-US" sz="4000" b="1" dirty="0"/>
              <a:t>Corrective Discipline</a:t>
            </a:r>
            <a:r>
              <a:rPr lang="en-US" sz="4000" dirty="0"/>
              <a:t> </a:t>
            </a:r>
          </a:p>
          <a:p>
            <a:pPr algn="l"/>
            <a:r>
              <a:rPr lang="en-US" sz="4000" dirty="0"/>
              <a:t>- An additional private mtg after a sinning brother refuses to respond properly to repeated informal admonition.</a:t>
            </a:r>
          </a:p>
          <a:p>
            <a:r>
              <a:rPr lang="en-US" sz="800" dirty="0"/>
              <a:t> </a:t>
            </a:r>
          </a:p>
          <a:p>
            <a:pPr algn="l">
              <a:spcBef>
                <a:spcPts val="0"/>
              </a:spcBef>
            </a:pPr>
            <a:r>
              <a:rPr lang="en-US" sz="3600" i="1" dirty="0"/>
              <a:t>But if he will not hear, take with you </a:t>
            </a:r>
            <a:r>
              <a:rPr lang="en-US" sz="3600" b="1" i="1" dirty="0"/>
              <a:t>one or two more,</a:t>
            </a:r>
            <a:r>
              <a:rPr lang="en-US" sz="3600" i="1" dirty="0"/>
              <a:t> that by the mouth of two or three witnesses every word may be established.  </a:t>
            </a:r>
            <a:r>
              <a:rPr lang="en-US" sz="3600" b="1" dirty="0">
                <a:solidFill>
                  <a:srgbClr val="FF0000"/>
                </a:solidFill>
              </a:rPr>
              <a:t>Mt. 18:16  </a:t>
            </a:r>
            <a:r>
              <a:rPr lang="en-US" sz="3600" dirty="0"/>
              <a:t>(see also Heb. 10:24-27)</a:t>
            </a:r>
          </a:p>
          <a:p>
            <a:pPr>
              <a:spcBef>
                <a:spcPts val="0"/>
              </a:spcBef>
            </a:pPr>
            <a:r>
              <a:rPr lang="en-US" dirty="0"/>
              <a:t> 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5F53218-991F-95AA-08EC-938B8498207A}"/>
              </a:ext>
            </a:extLst>
          </p:cNvPr>
          <p:cNvSpPr txBox="1"/>
          <p:nvPr/>
        </p:nvSpPr>
        <p:spPr>
          <a:xfrm>
            <a:off x="6136640" y="959894"/>
            <a:ext cx="30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01475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1060" y="644428"/>
            <a:ext cx="734092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9265" y="304800"/>
            <a:ext cx="10923638" cy="6248400"/>
          </a:xfrm>
        </p:spPr>
        <p:txBody>
          <a:bodyPr>
            <a:noAutofit/>
          </a:bodyPr>
          <a:lstStyle/>
          <a:p>
            <a:pPr algn="l"/>
            <a:endParaRPr lang="en-US" sz="5400" dirty="0"/>
          </a:p>
          <a:p>
            <a:pPr algn="l"/>
            <a:endParaRPr lang="en-US" sz="5400" dirty="0"/>
          </a:p>
          <a:p>
            <a:pPr algn="l"/>
            <a:r>
              <a:rPr lang="en-US" sz="4000" b="1" dirty="0">
                <a:solidFill>
                  <a:srgbClr val="FF0000"/>
                </a:solidFill>
              </a:rPr>
              <a:t>4</a:t>
            </a:r>
            <a:r>
              <a:rPr lang="en-US" sz="4000" dirty="0"/>
              <a:t>. The Church in </a:t>
            </a:r>
            <a:r>
              <a:rPr lang="en-US" sz="4000" b="1" dirty="0"/>
              <a:t>Corrective Discipline</a:t>
            </a:r>
            <a:r>
              <a:rPr lang="en-US" sz="4000" dirty="0"/>
              <a:t> </a:t>
            </a:r>
          </a:p>
          <a:p>
            <a:pPr algn="l"/>
            <a:r>
              <a:rPr lang="en-US" sz="4000" dirty="0"/>
              <a:t>- A final, formal human attempt to gain repentance 	and reconciliation.</a:t>
            </a:r>
          </a:p>
          <a:p>
            <a:pPr algn="l"/>
            <a:r>
              <a:rPr lang="en-US" sz="4000" dirty="0"/>
              <a:t> </a:t>
            </a:r>
          </a:p>
          <a:p>
            <a:pPr algn="l"/>
            <a:r>
              <a:rPr lang="en-US" sz="4000" i="1" dirty="0"/>
              <a:t>And if he refuses to hear them, tell it to </a:t>
            </a:r>
            <a:r>
              <a:rPr lang="en-US" sz="4000" b="1" i="1" dirty="0"/>
              <a:t>the church</a:t>
            </a:r>
            <a:r>
              <a:rPr lang="en-US" sz="4000" i="1" dirty="0"/>
              <a:t>.</a:t>
            </a:r>
            <a:r>
              <a:rPr lang="en-US" sz="4000" dirty="0"/>
              <a:t>  	</a:t>
            </a:r>
            <a:r>
              <a:rPr lang="en-US" sz="4000" b="1" dirty="0">
                <a:solidFill>
                  <a:srgbClr val="FF0000"/>
                </a:solidFill>
              </a:rPr>
              <a:t>Matt 18:17</a:t>
            </a:r>
          </a:p>
          <a:p>
            <a:pPr algn="l"/>
            <a:r>
              <a:rPr lang="en-US" sz="4000" dirty="0"/>
              <a:t> 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B78B354-E3AD-E7F8-1FE0-6446188AEBAE}"/>
              </a:ext>
            </a:extLst>
          </p:cNvPr>
          <p:cNvSpPr txBox="1"/>
          <p:nvPr/>
        </p:nvSpPr>
        <p:spPr>
          <a:xfrm>
            <a:off x="7477760" y="979023"/>
            <a:ext cx="30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38110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1060" y="644428"/>
            <a:ext cx="734092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9935" y="304800"/>
            <a:ext cx="10982633" cy="6248400"/>
          </a:xfrm>
        </p:spPr>
        <p:txBody>
          <a:bodyPr>
            <a:noAutofit/>
          </a:bodyPr>
          <a:lstStyle/>
          <a:p>
            <a:pPr algn="l"/>
            <a:endParaRPr lang="en-US" sz="5400" dirty="0"/>
          </a:p>
          <a:p>
            <a:pPr algn="l"/>
            <a:endParaRPr lang="en-US" sz="5400" dirty="0"/>
          </a:p>
          <a:p>
            <a:pPr algn="l"/>
            <a:r>
              <a:rPr lang="en-US" sz="4000" b="1" dirty="0">
                <a:solidFill>
                  <a:srgbClr val="FF0000"/>
                </a:solidFill>
              </a:rPr>
              <a:t>5</a:t>
            </a:r>
            <a:r>
              <a:rPr lang="en-US" sz="4000" dirty="0"/>
              <a:t>. </a:t>
            </a:r>
            <a:r>
              <a:rPr lang="en-US" sz="4000" b="1" dirty="0"/>
              <a:t>Official</a:t>
            </a:r>
            <a:r>
              <a:rPr lang="en-US" sz="4000" dirty="0"/>
              <a:t> (</a:t>
            </a:r>
            <a:r>
              <a:rPr lang="en-US" sz="4000" i="1" dirty="0"/>
              <a:t>by vote</a:t>
            </a:r>
            <a:r>
              <a:rPr lang="en-US" sz="4000" dirty="0"/>
              <a:t>) </a:t>
            </a:r>
            <a:r>
              <a:rPr lang="en-US" sz="4000" b="1" dirty="0"/>
              <a:t>removal</a:t>
            </a:r>
            <a:r>
              <a:rPr lang="en-US" sz="4000" dirty="0"/>
              <a:t> from membership and church fellowship.</a:t>
            </a:r>
          </a:p>
          <a:p>
            <a:r>
              <a:rPr lang="en-US" sz="800" dirty="0"/>
              <a:t> </a:t>
            </a:r>
          </a:p>
          <a:p>
            <a:pPr algn="l"/>
            <a:r>
              <a:rPr lang="en-US" sz="4000" i="1" dirty="0"/>
              <a:t>But if he refuses even to hear the church, let him be to you </a:t>
            </a:r>
            <a:r>
              <a:rPr lang="en-US" sz="4000" b="1" i="1" dirty="0"/>
              <a:t>like</a:t>
            </a:r>
            <a:r>
              <a:rPr lang="en-US" sz="4000" i="1" dirty="0"/>
              <a:t> a heathen and a tax collector. </a:t>
            </a:r>
            <a:r>
              <a:rPr lang="en-US" sz="4000" dirty="0"/>
              <a:t> </a:t>
            </a:r>
            <a:r>
              <a:rPr lang="en-US" sz="4000" b="1" dirty="0">
                <a:solidFill>
                  <a:srgbClr val="FF0000"/>
                </a:solidFill>
              </a:rPr>
              <a:t>Mt. 18:17</a:t>
            </a:r>
          </a:p>
          <a:p>
            <a:pPr algn="l"/>
            <a:r>
              <a:rPr lang="en-US" sz="4000" dirty="0"/>
              <a:t>	(see also I Jn. 2:19; I Cor. 5:1-13; II Th. 3:6-15)</a:t>
            </a:r>
          </a:p>
          <a:p>
            <a:r>
              <a:rPr lang="en-US" dirty="0"/>
              <a:t> 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B038CCC-2785-D0A0-91EB-9D9C53CEA0BF}"/>
              </a:ext>
            </a:extLst>
          </p:cNvPr>
          <p:cNvSpPr txBox="1"/>
          <p:nvPr/>
        </p:nvSpPr>
        <p:spPr>
          <a:xfrm>
            <a:off x="8879840" y="979023"/>
            <a:ext cx="30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30715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9767" y="381000"/>
            <a:ext cx="10962967" cy="6096000"/>
          </a:xfrm>
        </p:spPr>
        <p:txBody>
          <a:bodyPr>
            <a:noAutofit/>
          </a:bodyPr>
          <a:lstStyle/>
          <a:p>
            <a:r>
              <a:rPr lang="en-US" sz="4800" b="1" dirty="0"/>
              <a:t>Four Bible Descriptions of the Church </a:t>
            </a:r>
            <a:endParaRPr lang="en-US" sz="4800" dirty="0"/>
          </a:p>
          <a:p>
            <a:pPr algn="l"/>
            <a:r>
              <a:rPr lang="en-US" sz="3200" dirty="0"/>
              <a:t>I.  THE CHURCH IS A  </a:t>
            </a:r>
            <a:r>
              <a:rPr lang="en-US" sz="3200" b="1" u="sng" dirty="0"/>
              <a:t>FELLOWSHIP</a:t>
            </a:r>
            <a:r>
              <a:rPr lang="en-US" sz="3200" dirty="0"/>
              <a:t> .</a:t>
            </a:r>
          </a:p>
          <a:p>
            <a:pPr algn="l"/>
            <a:r>
              <a:rPr lang="en-US" sz="4800" b="1" dirty="0"/>
              <a:t>II.  THE CHURCH IS A </a:t>
            </a:r>
            <a:r>
              <a:rPr lang="en-US" sz="4800" b="1" u="sng" dirty="0">
                <a:solidFill>
                  <a:srgbClr val="FF0000"/>
                </a:solidFill>
              </a:rPr>
              <a:t>FAMILY</a:t>
            </a:r>
            <a:r>
              <a:rPr lang="en-US" sz="4800" b="1" dirty="0"/>
              <a:t> .</a:t>
            </a:r>
            <a:r>
              <a:rPr lang="en-US" sz="4800" dirty="0"/>
              <a:t>     </a:t>
            </a:r>
          </a:p>
          <a:p>
            <a:pPr algn="l"/>
            <a:r>
              <a:rPr lang="en-US" sz="4000" i="1" dirty="0"/>
              <a:t>Let us do good to all, especially to those </a:t>
            </a:r>
            <a:r>
              <a:rPr lang="en-US" sz="4000" i="1" spc="-150" dirty="0"/>
              <a:t>who are of the </a:t>
            </a:r>
            <a:r>
              <a:rPr lang="en-US" sz="4000" b="1" i="1" spc="-150" dirty="0"/>
              <a:t>household of faith</a:t>
            </a:r>
            <a:r>
              <a:rPr lang="en-US" sz="4000" i="1" spc="-150" dirty="0"/>
              <a:t>. </a:t>
            </a:r>
            <a:r>
              <a:rPr lang="en-US" sz="4000" spc="-150" dirty="0"/>
              <a:t> </a:t>
            </a:r>
            <a:r>
              <a:rPr lang="en-US" sz="4000" b="1" spc="-150" dirty="0">
                <a:solidFill>
                  <a:srgbClr val="FF0000"/>
                </a:solidFill>
              </a:rPr>
              <a:t>Gal 6:10</a:t>
            </a:r>
          </a:p>
          <a:p>
            <a:pPr algn="l"/>
            <a:r>
              <a:rPr lang="en-US" sz="4000" i="1" dirty="0"/>
              <a:t>Do not rebuke an older man, but exhort him as a </a:t>
            </a:r>
            <a:r>
              <a:rPr lang="en-US" sz="4000" b="1" i="1" dirty="0"/>
              <a:t>father, </a:t>
            </a:r>
            <a:r>
              <a:rPr lang="en-US" sz="4000" i="1" dirty="0"/>
              <a:t>younger men as</a:t>
            </a:r>
            <a:r>
              <a:rPr lang="en-US" sz="4000" b="1" i="1" dirty="0"/>
              <a:t> brothers</a:t>
            </a:r>
            <a:r>
              <a:rPr lang="en-US" sz="4000" i="1" dirty="0"/>
              <a:t>, older women as</a:t>
            </a:r>
            <a:r>
              <a:rPr lang="en-US" sz="4000" b="1" i="1" dirty="0"/>
              <a:t> mothers</a:t>
            </a:r>
            <a:r>
              <a:rPr lang="en-US" sz="4000" i="1" dirty="0"/>
              <a:t>, younger women as</a:t>
            </a:r>
            <a:r>
              <a:rPr lang="en-US" sz="4000" b="1" i="1" dirty="0"/>
              <a:t> sisters</a:t>
            </a:r>
            <a:r>
              <a:rPr lang="en-US" sz="4000" i="1" dirty="0"/>
              <a:t>, with all purity.   </a:t>
            </a:r>
            <a:r>
              <a:rPr lang="en-US" sz="4000" b="1" dirty="0">
                <a:solidFill>
                  <a:srgbClr val="FF0000"/>
                </a:solidFill>
              </a:rPr>
              <a:t>I Timothy 5:1,2 </a:t>
            </a:r>
          </a:p>
        </p:txBody>
      </p:sp>
    </p:spTree>
    <p:extLst>
      <p:ext uri="{BB962C8B-B14F-4D97-AF65-F5344CB8AC3E}">
        <p14:creationId xmlns:p14="http://schemas.microsoft.com/office/powerpoint/2010/main" val="2086719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0103" y="381000"/>
            <a:ext cx="11002297" cy="6096000"/>
          </a:xfrm>
        </p:spPr>
        <p:txBody>
          <a:bodyPr>
            <a:noAutofit/>
          </a:bodyPr>
          <a:lstStyle/>
          <a:p>
            <a:pPr algn="l"/>
            <a:r>
              <a:rPr lang="en-US" sz="2800" dirty="0"/>
              <a:t>I.  The Church is a </a:t>
            </a:r>
            <a:r>
              <a:rPr lang="en-US" sz="2800" b="1" u="sng" dirty="0"/>
              <a:t>FELLOWSHIP</a:t>
            </a:r>
          </a:p>
          <a:p>
            <a:pPr algn="l"/>
            <a:r>
              <a:rPr lang="en-US" sz="2800" dirty="0"/>
              <a:t>II.  The Church is a </a:t>
            </a:r>
            <a:r>
              <a:rPr lang="en-US" sz="2800" b="1" u="sng" dirty="0"/>
              <a:t>FAMILY</a:t>
            </a:r>
          </a:p>
          <a:p>
            <a:pPr algn="l"/>
            <a:r>
              <a:rPr lang="en-US" sz="4800" b="1" dirty="0"/>
              <a:t>III. THE CHURCH IS A  </a:t>
            </a:r>
            <a:r>
              <a:rPr lang="en-US" sz="4800" b="1" u="sng" dirty="0">
                <a:solidFill>
                  <a:srgbClr val="FF0000"/>
                </a:solidFill>
              </a:rPr>
              <a:t>BODY</a:t>
            </a:r>
            <a:r>
              <a:rPr lang="en-US" sz="4800" b="1" dirty="0"/>
              <a:t> .</a:t>
            </a:r>
            <a:endParaRPr lang="en-US" sz="4800" dirty="0"/>
          </a:p>
          <a:p>
            <a:pPr algn="l"/>
            <a:endParaRPr lang="en-US" sz="1400" dirty="0"/>
          </a:p>
          <a:p>
            <a:pPr algn="l"/>
            <a:r>
              <a:rPr lang="en-US" sz="4800" i="1" dirty="0"/>
              <a:t>For as we have many members in one body, but all the members do not have the same function, so we, being many, are one </a:t>
            </a:r>
            <a:r>
              <a:rPr lang="en-US" sz="4800" b="1" i="1" dirty="0"/>
              <a:t>body</a:t>
            </a:r>
            <a:r>
              <a:rPr lang="en-US" sz="4800" i="1" dirty="0"/>
              <a:t> in Christ, and individually members of one another.  </a:t>
            </a:r>
            <a:r>
              <a:rPr lang="en-US" sz="4800" b="1" dirty="0">
                <a:solidFill>
                  <a:srgbClr val="FF0000"/>
                </a:solidFill>
              </a:rPr>
              <a:t>Rom 12:4,5  </a:t>
            </a:r>
          </a:p>
          <a:p>
            <a:pPr algn="l"/>
            <a:r>
              <a:rPr lang="en-US" sz="4000" dirty="0"/>
              <a:t> </a:t>
            </a:r>
          </a:p>
          <a:p>
            <a:pPr marL="857250" indent="-857250" algn="l">
              <a:buAutoNum type="romanU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8450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245" y="389709"/>
            <a:ext cx="10981510" cy="6096000"/>
          </a:xfrm>
        </p:spPr>
        <p:txBody>
          <a:bodyPr>
            <a:noAutofit/>
          </a:bodyPr>
          <a:lstStyle/>
          <a:p>
            <a:r>
              <a:rPr lang="en-US" sz="4800" dirty="0"/>
              <a:t>Where should we look for a </a:t>
            </a:r>
            <a:r>
              <a:rPr lang="en-US" sz="4800" b="1" dirty="0"/>
              <a:t>definition</a:t>
            </a:r>
            <a:r>
              <a:rPr lang="en-US" sz="4800" dirty="0"/>
              <a:t>       of “Church”?</a:t>
            </a:r>
          </a:p>
          <a:p>
            <a:pPr algn="l"/>
            <a:r>
              <a:rPr lang="en-US" sz="4800" dirty="0">
                <a:sym typeface="Wingdings"/>
              </a:rPr>
              <a:t></a:t>
            </a:r>
            <a:r>
              <a:rPr lang="en-US" sz="4800" dirty="0"/>
              <a:t> </a:t>
            </a:r>
            <a:r>
              <a:rPr lang="en-US" sz="4800" b="1" dirty="0"/>
              <a:t>culture</a:t>
            </a:r>
            <a:r>
              <a:rPr lang="en-US" sz="4800" dirty="0"/>
              <a:t> - popularity, polls</a:t>
            </a:r>
          </a:p>
          <a:p>
            <a:pPr algn="l"/>
            <a:r>
              <a:rPr lang="en-US" sz="4800" dirty="0">
                <a:sym typeface="Wingdings"/>
              </a:rPr>
              <a:t></a:t>
            </a:r>
            <a:r>
              <a:rPr lang="en-US" sz="4800" b="1" dirty="0"/>
              <a:t> business</a:t>
            </a:r>
            <a:r>
              <a:rPr lang="en-US" sz="4800" dirty="0"/>
              <a:t> - finances, efficiency</a:t>
            </a:r>
          </a:p>
          <a:p>
            <a:pPr algn="l"/>
            <a:r>
              <a:rPr lang="en-US" sz="4800" dirty="0">
                <a:sym typeface="Wingdings"/>
              </a:rPr>
              <a:t></a:t>
            </a:r>
            <a:r>
              <a:rPr lang="en-US" sz="4800" b="1" dirty="0"/>
              <a:t> traditions</a:t>
            </a:r>
            <a:r>
              <a:rPr lang="en-US" sz="4800" dirty="0"/>
              <a:t> - comfort, safety</a:t>
            </a:r>
          </a:p>
          <a:p>
            <a:pPr algn="l"/>
            <a:r>
              <a:rPr lang="en-US" sz="4800" dirty="0">
                <a:solidFill>
                  <a:srgbClr val="FF0000"/>
                </a:solidFill>
                <a:sym typeface="Wingdings"/>
              </a:rPr>
              <a:t></a:t>
            </a:r>
            <a:r>
              <a:rPr lang="en-US" sz="4800" b="1" dirty="0"/>
              <a:t> Bible</a:t>
            </a:r>
            <a:r>
              <a:rPr lang="en-US" sz="4800" dirty="0"/>
              <a:t> - divine revelation</a:t>
            </a:r>
          </a:p>
        </p:txBody>
      </p:sp>
    </p:spTree>
    <p:extLst>
      <p:ext uri="{BB962C8B-B14F-4D97-AF65-F5344CB8AC3E}">
        <p14:creationId xmlns:p14="http://schemas.microsoft.com/office/powerpoint/2010/main" val="1585034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0891" y="381000"/>
            <a:ext cx="10955383" cy="6096000"/>
          </a:xfrm>
        </p:spPr>
        <p:txBody>
          <a:bodyPr>
            <a:noAutofit/>
          </a:bodyPr>
          <a:lstStyle/>
          <a:p>
            <a:pPr algn="l"/>
            <a:r>
              <a:rPr lang="en-US" sz="4800" b="1" spc="-150" dirty="0"/>
              <a:t>1. A CHURCH is a BODY, not only a  </a:t>
            </a:r>
            <a:r>
              <a:rPr lang="en-US" sz="4800" b="1" u="sng" spc="-150" dirty="0">
                <a:solidFill>
                  <a:srgbClr val="FF0000"/>
                </a:solidFill>
              </a:rPr>
              <a:t>BUILDING</a:t>
            </a:r>
            <a:r>
              <a:rPr lang="en-US" sz="4800" spc="-150" dirty="0"/>
              <a:t> </a:t>
            </a:r>
            <a:endParaRPr lang="en-US" sz="4800" dirty="0"/>
          </a:p>
          <a:p>
            <a:pPr algn="l"/>
            <a:r>
              <a:rPr lang="en-US" sz="4800" b="1" dirty="0"/>
              <a:t>2. A CHURCH is an ORGANISM, not only an  	</a:t>
            </a:r>
            <a:r>
              <a:rPr lang="en-US" sz="4800" b="1" u="sng" dirty="0">
                <a:solidFill>
                  <a:srgbClr val="FF0000"/>
                </a:solidFill>
              </a:rPr>
              <a:t>ORGANIZATION</a:t>
            </a:r>
            <a:r>
              <a:rPr lang="en-US" sz="4800" b="1" dirty="0"/>
              <a:t> .</a:t>
            </a:r>
            <a:r>
              <a:rPr lang="en-US" sz="4800" dirty="0"/>
              <a:t>		</a:t>
            </a:r>
          </a:p>
          <a:p>
            <a:pPr algn="l"/>
            <a:r>
              <a:rPr lang="en-US" sz="4800" b="1" dirty="0"/>
              <a:t>3. THERE IS NO ROOM FOR ATTITUDES OF  	</a:t>
            </a:r>
            <a:r>
              <a:rPr lang="en-US" sz="4800" b="1" u="sng" dirty="0">
                <a:solidFill>
                  <a:srgbClr val="FF0000"/>
                </a:solidFill>
              </a:rPr>
              <a:t>INFERIORIY</a:t>
            </a:r>
            <a:r>
              <a:rPr lang="en-US" sz="4800" b="1" dirty="0"/>
              <a:t> .</a:t>
            </a:r>
            <a:endParaRPr lang="en-US" sz="4800" dirty="0"/>
          </a:p>
          <a:p>
            <a:pPr algn="l"/>
            <a:r>
              <a:rPr lang="en-US" sz="4800" i="1" dirty="0"/>
              <a:t>And if the ear should say, Because</a:t>
            </a:r>
            <a:r>
              <a:rPr lang="en-US" sz="4800" b="1" i="1" dirty="0"/>
              <a:t> I am not</a:t>
            </a:r>
            <a:r>
              <a:rPr lang="en-US" sz="4800" i="1" dirty="0"/>
              <a:t> an eye, </a:t>
            </a:r>
            <a:r>
              <a:rPr lang="en-US" sz="4800" b="1" i="1" dirty="0"/>
              <a:t>I am not</a:t>
            </a:r>
            <a:r>
              <a:rPr lang="en-US" sz="4800" i="1" dirty="0"/>
              <a:t> of the body; is it therefore not of the body?  </a:t>
            </a:r>
            <a:r>
              <a:rPr lang="en-US" sz="4800" b="1" dirty="0">
                <a:solidFill>
                  <a:srgbClr val="FF0000"/>
                </a:solidFill>
              </a:rPr>
              <a:t>I Corinthians 12:16  </a:t>
            </a:r>
          </a:p>
          <a:p>
            <a:pPr algn="l"/>
            <a:r>
              <a:rPr lang="en-US" sz="4800" dirty="0"/>
              <a:t> </a:t>
            </a:r>
          </a:p>
          <a:p>
            <a:pPr marL="857250" indent="-857250" algn="l">
              <a:buAutoNum type="romanUcPeriod"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28574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0891" y="381000"/>
            <a:ext cx="10990217" cy="6096000"/>
          </a:xfrm>
        </p:spPr>
        <p:txBody>
          <a:bodyPr>
            <a:noAutofit/>
          </a:bodyPr>
          <a:lstStyle/>
          <a:p>
            <a:pPr algn="l"/>
            <a:r>
              <a:rPr lang="en-US" sz="4800" b="1" dirty="0"/>
              <a:t>4. THERE IS NO ROOM FOR ATTITUDES OF 	</a:t>
            </a:r>
            <a:r>
              <a:rPr lang="en-US" sz="4800" b="1" u="sng" dirty="0">
                <a:solidFill>
                  <a:srgbClr val="FF0000"/>
                </a:solidFill>
              </a:rPr>
              <a:t>SUPERIORITY</a:t>
            </a:r>
            <a:r>
              <a:rPr lang="en-US" sz="4800" b="1" dirty="0"/>
              <a:t> .</a:t>
            </a:r>
            <a:endParaRPr lang="en-US" sz="4800" dirty="0"/>
          </a:p>
          <a:p>
            <a:pPr algn="l"/>
            <a:r>
              <a:rPr lang="en-US" sz="4800" i="1" spc="-150" dirty="0"/>
              <a:t>The eye cannot say to the hand, </a:t>
            </a:r>
            <a:r>
              <a:rPr lang="en-US" sz="4800" b="1" i="1" spc="-150" dirty="0"/>
              <a:t>I have no </a:t>
            </a:r>
            <a:r>
              <a:rPr lang="en-US" sz="4800" b="1" i="1" dirty="0"/>
              <a:t>need of you</a:t>
            </a:r>
            <a:r>
              <a:rPr lang="en-US" sz="4800" i="1" dirty="0"/>
              <a:t>: nor again the head to the </a:t>
            </a:r>
            <a:r>
              <a:rPr lang="en-US" sz="4800" i="1" spc="-150" dirty="0"/>
              <a:t>feet, </a:t>
            </a:r>
            <a:r>
              <a:rPr lang="en-US" sz="4800" b="1" i="1" spc="-150" dirty="0"/>
              <a:t>I have no need of you</a:t>
            </a:r>
            <a:r>
              <a:rPr lang="en-US" sz="4800" i="1" spc="-150" dirty="0"/>
              <a:t>.  </a:t>
            </a:r>
            <a:r>
              <a:rPr lang="en-US" sz="4800" b="1" spc="-150" dirty="0">
                <a:solidFill>
                  <a:srgbClr val="FF0000"/>
                </a:solidFill>
              </a:rPr>
              <a:t>I Cor 12:21</a:t>
            </a:r>
          </a:p>
          <a:p>
            <a:pPr algn="l"/>
            <a:r>
              <a:rPr lang="en-US" sz="4800" dirty="0"/>
              <a:t>Salvation is an individual thing but growing spiritually </a:t>
            </a:r>
            <a:r>
              <a:rPr lang="en-US" sz="4800" b="1" dirty="0"/>
              <a:t>requires</a:t>
            </a:r>
            <a:r>
              <a:rPr lang="en-US" sz="4800" dirty="0"/>
              <a:t> others!  </a:t>
            </a:r>
          </a:p>
          <a:p>
            <a:pPr algn="l"/>
            <a:r>
              <a:rPr lang="en-US" sz="4800" dirty="0"/>
              <a:t>In the NT, “</a:t>
            </a:r>
            <a:r>
              <a:rPr lang="en-US" sz="4800" i="1" dirty="0"/>
              <a:t>one another</a:t>
            </a:r>
            <a:r>
              <a:rPr lang="en-US" sz="4800" dirty="0"/>
              <a:t>” occurs </a:t>
            </a:r>
            <a:r>
              <a:rPr lang="en-US" sz="4800" b="1" u="sng" dirty="0">
                <a:solidFill>
                  <a:srgbClr val="FF0000"/>
                </a:solidFill>
              </a:rPr>
              <a:t>43</a:t>
            </a:r>
            <a:r>
              <a:rPr lang="en-US" sz="4800" dirty="0"/>
              <a:t> times.</a:t>
            </a:r>
          </a:p>
        </p:txBody>
      </p:sp>
    </p:spTree>
    <p:extLst>
      <p:ext uri="{BB962C8B-B14F-4D97-AF65-F5344CB8AC3E}">
        <p14:creationId xmlns:p14="http://schemas.microsoft.com/office/powerpoint/2010/main" val="70087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0891" y="381000"/>
            <a:ext cx="10955383" cy="6096000"/>
          </a:xfrm>
        </p:spPr>
        <p:txBody>
          <a:bodyPr>
            <a:noAutofit/>
          </a:bodyPr>
          <a:lstStyle/>
          <a:p>
            <a:pPr algn="l"/>
            <a:r>
              <a:rPr lang="en-US" sz="4800" b="1" spc="-150" dirty="0"/>
              <a:t>5. A BODY SIMPLY FOLLOWS ITS </a:t>
            </a:r>
            <a:r>
              <a:rPr lang="en-US" sz="4800" b="1" u="sng" spc="-150" dirty="0">
                <a:solidFill>
                  <a:srgbClr val="FF0000"/>
                </a:solidFill>
              </a:rPr>
              <a:t>HEAD</a:t>
            </a:r>
            <a:r>
              <a:rPr lang="en-US" sz="4800" b="1" spc="-150" dirty="0"/>
              <a:t> .</a:t>
            </a:r>
            <a:endParaRPr lang="en-US" sz="4800" spc="-150" dirty="0"/>
          </a:p>
          <a:p>
            <a:pPr algn="l"/>
            <a:r>
              <a:rPr lang="en-US" sz="4800" b="1" dirty="0"/>
              <a:t> </a:t>
            </a:r>
            <a:endParaRPr lang="en-US" sz="4800" dirty="0"/>
          </a:p>
          <a:p>
            <a:pPr algn="l"/>
            <a:r>
              <a:rPr lang="en-US" sz="4800" i="1" dirty="0"/>
              <a:t>And He (</a:t>
            </a:r>
            <a:r>
              <a:rPr lang="en-US" sz="4800" dirty="0"/>
              <a:t>Jesus Christ</a:t>
            </a:r>
            <a:r>
              <a:rPr lang="en-US" sz="4800" i="1" dirty="0"/>
              <a:t>) is the </a:t>
            </a:r>
            <a:r>
              <a:rPr lang="en-US" sz="4800" b="1" i="1" dirty="0"/>
              <a:t>head</a:t>
            </a:r>
            <a:r>
              <a:rPr lang="en-US" sz="4800" i="1" dirty="0"/>
              <a:t> of the body, the church: who is the beginning, the firstborn from the dead; that in all things </a:t>
            </a:r>
            <a:r>
              <a:rPr lang="en-US" sz="4800" b="1" i="1" dirty="0"/>
              <a:t>He</a:t>
            </a:r>
            <a:r>
              <a:rPr lang="en-US" sz="4800" i="1" dirty="0"/>
              <a:t> may have the preeminence. </a:t>
            </a:r>
            <a:r>
              <a:rPr lang="en-US" sz="4800" dirty="0"/>
              <a:t> 										</a:t>
            </a:r>
            <a:r>
              <a:rPr lang="en-US" sz="4800" b="1" dirty="0">
                <a:solidFill>
                  <a:srgbClr val="FF0000"/>
                </a:solidFill>
              </a:rPr>
              <a:t>Colossians 1:18</a:t>
            </a:r>
          </a:p>
          <a:p>
            <a:pPr algn="l"/>
            <a:r>
              <a:rPr lang="en-US" sz="4800" dirty="0"/>
              <a:t> </a:t>
            </a:r>
          </a:p>
          <a:p>
            <a:pPr algn="l"/>
            <a:r>
              <a:rPr lang="en-US" sz="4800" dirty="0"/>
              <a:t> </a:t>
            </a:r>
          </a:p>
          <a:p>
            <a:pPr algn="l"/>
            <a:r>
              <a:rPr lang="en-US" sz="4800" dirty="0"/>
              <a:t> </a:t>
            </a:r>
          </a:p>
          <a:p>
            <a:pPr marL="857250" indent="-857250" algn="l">
              <a:buAutoNum type="romanUcPeriod"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67923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1000"/>
            <a:ext cx="10972800" cy="6096000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I.  The Church is a </a:t>
            </a:r>
            <a:r>
              <a:rPr lang="en-US" b="1" u="sng" dirty="0"/>
              <a:t>FELLOWSHIP</a:t>
            </a:r>
          </a:p>
          <a:p>
            <a:pPr algn="l"/>
            <a:r>
              <a:rPr lang="en-US" dirty="0"/>
              <a:t>II.  The Church is a </a:t>
            </a:r>
            <a:r>
              <a:rPr lang="en-US" b="1" u="sng" dirty="0"/>
              <a:t>FAMILY</a:t>
            </a:r>
          </a:p>
          <a:p>
            <a:pPr algn="l"/>
            <a:r>
              <a:rPr lang="en-US" sz="2800" dirty="0"/>
              <a:t>III. The Church is a </a:t>
            </a:r>
            <a:r>
              <a:rPr lang="en-US" sz="2800" b="1" u="sng" dirty="0"/>
              <a:t>BODY</a:t>
            </a:r>
            <a:r>
              <a:rPr lang="en-US" sz="2800" b="1" dirty="0"/>
              <a:t> .</a:t>
            </a:r>
            <a:endParaRPr lang="en-US" sz="2800" dirty="0"/>
          </a:p>
          <a:p>
            <a:pPr algn="l"/>
            <a:r>
              <a:rPr lang="en-US" sz="4800" b="1" dirty="0"/>
              <a:t>IV. THE CHURCH IS A </a:t>
            </a:r>
            <a:r>
              <a:rPr lang="en-US" sz="4800" b="1" u="sng" dirty="0">
                <a:solidFill>
                  <a:srgbClr val="FF0000"/>
                </a:solidFill>
              </a:rPr>
              <a:t>FLOCK</a:t>
            </a:r>
            <a:r>
              <a:rPr lang="en-US" sz="4800" b="1" dirty="0"/>
              <a:t> .</a:t>
            </a:r>
            <a:endParaRPr lang="en-US" sz="4800" dirty="0"/>
          </a:p>
          <a:p>
            <a:pPr algn="l"/>
            <a:r>
              <a:rPr lang="en-US" sz="4800" i="1" spc="-150" dirty="0"/>
              <a:t>I am the good</a:t>
            </a:r>
            <a:r>
              <a:rPr lang="en-US" sz="4800" b="1" i="1" spc="-150" dirty="0"/>
              <a:t> shepherd</a:t>
            </a:r>
            <a:r>
              <a:rPr lang="en-US" sz="4800" i="1" spc="-150" dirty="0"/>
              <a:t>. The good shepherd </a:t>
            </a:r>
            <a:r>
              <a:rPr lang="en-US" sz="4800" i="1" dirty="0"/>
              <a:t>gives His life for the </a:t>
            </a:r>
            <a:r>
              <a:rPr lang="en-US" sz="4800" b="1" i="1" dirty="0"/>
              <a:t>sheep</a:t>
            </a:r>
            <a:r>
              <a:rPr lang="en-US" sz="4800" i="1" dirty="0"/>
              <a:t>. </a:t>
            </a:r>
            <a:r>
              <a:rPr lang="en-US" sz="4800" dirty="0"/>
              <a:t> </a:t>
            </a:r>
            <a:r>
              <a:rPr lang="en-US" sz="4800" b="1" dirty="0">
                <a:solidFill>
                  <a:srgbClr val="FF0000"/>
                </a:solidFill>
              </a:rPr>
              <a:t>John 10:11</a:t>
            </a:r>
          </a:p>
          <a:p>
            <a:pPr algn="l"/>
            <a:endParaRPr lang="en-US" sz="1200" dirty="0"/>
          </a:p>
          <a:p>
            <a:pPr algn="l"/>
            <a:r>
              <a:rPr lang="en-US" sz="4800" i="1" dirty="0"/>
              <a:t>For you were like </a:t>
            </a:r>
            <a:r>
              <a:rPr lang="en-US" sz="4800" b="1" i="1" dirty="0"/>
              <a:t>sheep</a:t>
            </a:r>
            <a:r>
              <a:rPr lang="en-US" sz="4800" i="1" dirty="0"/>
              <a:t> going astray but have now returned to the </a:t>
            </a:r>
            <a:r>
              <a:rPr lang="en-US" sz="4800" b="1" i="1" dirty="0"/>
              <a:t>Shepherd</a:t>
            </a:r>
            <a:r>
              <a:rPr lang="en-US" sz="4800" i="1" dirty="0"/>
              <a:t> and Overseer of your souls.</a:t>
            </a:r>
            <a:r>
              <a:rPr lang="en-US" sz="4800" dirty="0"/>
              <a:t>   </a:t>
            </a:r>
            <a:r>
              <a:rPr lang="en-US" sz="4800" b="1" dirty="0">
                <a:solidFill>
                  <a:srgbClr val="FF0000"/>
                </a:solidFill>
              </a:rPr>
              <a:t>I Peter 2:25</a:t>
            </a:r>
          </a:p>
        </p:txBody>
      </p:sp>
    </p:spTree>
    <p:extLst>
      <p:ext uri="{BB962C8B-B14F-4D97-AF65-F5344CB8AC3E}">
        <p14:creationId xmlns:p14="http://schemas.microsoft.com/office/powerpoint/2010/main" val="2604823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7017" y="381000"/>
            <a:ext cx="10937965" cy="6096000"/>
          </a:xfrm>
        </p:spPr>
        <p:txBody>
          <a:bodyPr>
            <a:noAutofit/>
          </a:bodyPr>
          <a:lstStyle/>
          <a:p>
            <a:pPr algn="l"/>
            <a:r>
              <a:rPr lang="en-US" sz="4800" b="1" dirty="0"/>
              <a:t>THEREFORE, THE CHURCH IS FED AND LED 	BY </a:t>
            </a:r>
            <a:r>
              <a:rPr lang="en-US" sz="4800" b="1" u="sng" dirty="0">
                <a:solidFill>
                  <a:srgbClr val="FF0000"/>
                </a:solidFill>
              </a:rPr>
              <a:t>SHEPHERDS</a:t>
            </a:r>
            <a:r>
              <a:rPr lang="en-US" sz="4800" dirty="0"/>
              <a:t> .</a:t>
            </a:r>
          </a:p>
          <a:p>
            <a:pPr algn="l"/>
            <a:r>
              <a:rPr lang="en-US" sz="4800" dirty="0"/>
              <a:t>3 different terms are used in the NT to refer to the </a:t>
            </a:r>
            <a:r>
              <a:rPr lang="en-US" sz="4800" b="1" dirty="0"/>
              <a:t>same</a:t>
            </a:r>
            <a:r>
              <a:rPr lang="en-US" sz="4800" dirty="0"/>
              <a:t> church leaders:</a:t>
            </a:r>
          </a:p>
          <a:p>
            <a:pPr algn="l"/>
            <a:r>
              <a:rPr lang="en-US" sz="4800" dirty="0">
                <a:sym typeface="Webdings" panose="05030102010509060703" pitchFamily="18" charset="2"/>
              </a:rPr>
              <a:t></a:t>
            </a:r>
            <a:r>
              <a:rPr lang="en-US" sz="4800" b="1" dirty="0"/>
              <a:t>Pastor</a:t>
            </a:r>
            <a:r>
              <a:rPr lang="en-US" sz="4800" dirty="0"/>
              <a:t>/Shepherd emphasizing 	</a:t>
            </a:r>
            <a:r>
              <a:rPr lang="en-US" sz="4800" b="1" u="sng" dirty="0">
                <a:solidFill>
                  <a:srgbClr val="FF0000"/>
                </a:solidFill>
              </a:rPr>
              <a:t>Feeding </a:t>
            </a:r>
            <a:r>
              <a:rPr lang="en-US" sz="4800" b="1" dirty="0">
                <a:solidFill>
                  <a:srgbClr val="FF0000"/>
                </a:solidFill>
              </a:rPr>
              <a:t>	</a:t>
            </a:r>
            <a:r>
              <a:rPr lang="en-US" sz="4800" b="1" u="sng" dirty="0">
                <a:solidFill>
                  <a:srgbClr val="FF0000"/>
                </a:solidFill>
              </a:rPr>
              <a:t>&amp; Leading</a:t>
            </a:r>
          </a:p>
          <a:p>
            <a:pPr algn="l"/>
            <a:r>
              <a:rPr lang="en-US" sz="4800" dirty="0">
                <a:sym typeface="Webdings" panose="05030102010509060703" pitchFamily="18" charset="2"/>
              </a:rPr>
              <a:t></a:t>
            </a:r>
            <a:r>
              <a:rPr lang="en-US" sz="4800" b="1" dirty="0"/>
              <a:t>Elder</a:t>
            </a:r>
            <a:r>
              <a:rPr lang="en-US" sz="4800" dirty="0"/>
              <a:t> emphasizing </a:t>
            </a:r>
            <a:r>
              <a:rPr lang="en-US" sz="4800" b="1" u="sng" dirty="0">
                <a:solidFill>
                  <a:srgbClr val="FF0000"/>
                </a:solidFill>
              </a:rPr>
              <a:t>Maturity</a:t>
            </a:r>
          </a:p>
          <a:p>
            <a:pPr algn="l"/>
            <a:r>
              <a:rPr lang="en-US" sz="4800" dirty="0">
                <a:sym typeface="Webdings" panose="05030102010509060703" pitchFamily="18" charset="2"/>
              </a:rPr>
              <a:t></a:t>
            </a:r>
            <a:r>
              <a:rPr lang="en-US" sz="4800" b="1" spc="-300" dirty="0"/>
              <a:t>Bishop</a:t>
            </a:r>
            <a:r>
              <a:rPr lang="en-US" sz="4800" spc="-300" dirty="0"/>
              <a:t>/Overseer emphasizing </a:t>
            </a:r>
            <a:r>
              <a:rPr lang="en-US" sz="4800" b="1" u="sng" spc="-300" dirty="0">
                <a:solidFill>
                  <a:srgbClr val="FF0000"/>
                </a:solidFill>
              </a:rPr>
              <a:t>Administration</a:t>
            </a:r>
            <a:endParaRPr lang="en-US" sz="4800" spc="-300" dirty="0"/>
          </a:p>
        </p:txBody>
      </p:sp>
    </p:spTree>
    <p:extLst>
      <p:ext uri="{BB962C8B-B14F-4D97-AF65-F5344CB8AC3E}">
        <p14:creationId xmlns:p14="http://schemas.microsoft.com/office/powerpoint/2010/main" val="4155426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4562" y="381000"/>
            <a:ext cx="10972800" cy="6096000"/>
          </a:xfrm>
        </p:spPr>
        <p:txBody>
          <a:bodyPr>
            <a:noAutofit/>
          </a:bodyPr>
          <a:lstStyle/>
          <a:p>
            <a:r>
              <a:rPr lang="en-US" sz="4000" b="1" dirty="0"/>
              <a:t>A simplified view of our church as a </a:t>
            </a:r>
            <a:r>
              <a:rPr lang="en-US" sz="4000" b="1" u="sng" dirty="0">
                <a:solidFill>
                  <a:srgbClr val="FF0000"/>
                </a:solidFill>
              </a:rPr>
              <a:t>FLOCK</a:t>
            </a:r>
            <a:r>
              <a:rPr lang="en-US" sz="4000" b="1" dirty="0"/>
              <a:t> includes</a:t>
            </a:r>
            <a:r>
              <a:rPr lang="en-US" sz="4000" dirty="0"/>
              <a:t>:</a:t>
            </a:r>
          </a:p>
          <a:p>
            <a:pPr algn="l"/>
            <a:r>
              <a:rPr lang="en-US" sz="4000" dirty="0"/>
              <a:t>1. </a:t>
            </a:r>
            <a:r>
              <a:rPr lang="en-US" sz="4000" b="1" dirty="0"/>
              <a:t>SHEPHERDS</a:t>
            </a:r>
            <a:r>
              <a:rPr lang="en-US" sz="4000" dirty="0"/>
              <a:t> - </a:t>
            </a:r>
            <a:r>
              <a:rPr lang="en-US" sz="4000" b="1" u="sng" dirty="0">
                <a:solidFill>
                  <a:srgbClr val="FF0000"/>
                </a:solidFill>
              </a:rPr>
              <a:t>Pastors</a:t>
            </a:r>
            <a:r>
              <a:rPr lang="en-US" sz="4000" dirty="0"/>
              <a:t> who are to lead, feed, and 	guard the sheep.</a:t>
            </a:r>
          </a:p>
          <a:p>
            <a:pPr algn="l"/>
            <a:r>
              <a:rPr lang="en-US" sz="4000" dirty="0"/>
              <a:t>2. </a:t>
            </a:r>
            <a:r>
              <a:rPr lang="en-US" sz="4000" b="1" dirty="0"/>
              <a:t>SERVANTS</a:t>
            </a:r>
            <a:r>
              <a:rPr lang="en-US" sz="4000" dirty="0"/>
              <a:t> - </a:t>
            </a:r>
            <a:r>
              <a:rPr lang="en-US" sz="4000" b="1" u="sng" dirty="0">
                <a:solidFill>
                  <a:srgbClr val="FF0000"/>
                </a:solidFill>
              </a:rPr>
              <a:t>Deacons</a:t>
            </a:r>
            <a:r>
              <a:rPr lang="en-US" sz="4000" dirty="0"/>
              <a:t> who assist the pastor by 	serving the sheep.</a:t>
            </a:r>
          </a:p>
          <a:p>
            <a:r>
              <a:rPr lang="en-US" sz="4000" i="1" dirty="0"/>
              <a:t>There are presently </a:t>
            </a:r>
            <a:r>
              <a:rPr lang="en-US" sz="4000" b="1" i="1" u="sng" dirty="0">
                <a:solidFill>
                  <a:srgbClr val="FF0000"/>
                </a:solidFill>
              </a:rPr>
              <a:t>3</a:t>
            </a:r>
            <a:r>
              <a:rPr lang="en-US" sz="4000" i="1" dirty="0"/>
              <a:t> deacons at GBC</a:t>
            </a:r>
            <a:r>
              <a:rPr lang="en-US" sz="4000" dirty="0"/>
              <a:t>.</a:t>
            </a:r>
          </a:p>
          <a:p>
            <a:pPr algn="l"/>
            <a:r>
              <a:rPr lang="en-US" sz="4000" dirty="0"/>
              <a:t>3. </a:t>
            </a:r>
            <a:r>
              <a:rPr lang="en-US" sz="4000" b="1" dirty="0"/>
              <a:t>SHEEP</a:t>
            </a:r>
            <a:r>
              <a:rPr lang="en-US" sz="4000" dirty="0"/>
              <a:t> - </a:t>
            </a:r>
            <a:r>
              <a:rPr lang="en-US" sz="4000" b="1" u="sng" dirty="0">
                <a:solidFill>
                  <a:srgbClr val="FF0000"/>
                </a:solidFill>
              </a:rPr>
              <a:t>Believers</a:t>
            </a:r>
            <a:r>
              <a:rPr lang="en-US" sz="4000" dirty="0"/>
              <a:t> who are to grow and reproduce 	other sheep.</a:t>
            </a:r>
          </a:p>
          <a:p>
            <a:r>
              <a:rPr lang="en-US" sz="4000" i="1" spc="-150" dirty="0"/>
              <a:t>We presently have </a:t>
            </a:r>
            <a:r>
              <a:rPr lang="en-US" sz="4000" i="1" u="sng" spc="-150" dirty="0">
                <a:solidFill>
                  <a:srgbClr val="FF0000"/>
                </a:solidFill>
              </a:rPr>
              <a:t> </a:t>
            </a:r>
            <a:r>
              <a:rPr lang="en-US" sz="4000" b="1" u="sng" spc="-150" dirty="0">
                <a:solidFill>
                  <a:srgbClr val="FF0000"/>
                </a:solidFill>
              </a:rPr>
              <a:t>27 </a:t>
            </a:r>
            <a:r>
              <a:rPr lang="en-US" sz="4000" i="1" spc="-150" dirty="0"/>
              <a:t> members at GBC.</a:t>
            </a:r>
            <a:r>
              <a:rPr lang="en-US" sz="4000" dirty="0"/>
              <a:t> </a:t>
            </a:r>
          </a:p>
          <a:p>
            <a:pPr algn="l"/>
            <a:r>
              <a:rPr lang="en-US" sz="4000" dirty="0"/>
              <a:t> </a:t>
            </a:r>
          </a:p>
          <a:p>
            <a:pPr algn="l"/>
            <a:r>
              <a:rPr lang="en-US" sz="4000" dirty="0"/>
              <a:t> </a:t>
            </a:r>
          </a:p>
          <a:p>
            <a:pPr algn="l"/>
            <a:r>
              <a:rPr lang="en-US" sz="4000" dirty="0"/>
              <a:t> </a:t>
            </a:r>
          </a:p>
          <a:p>
            <a:pPr marL="857250" indent="-857250" algn="l">
              <a:buAutoNum type="romanU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09008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1000"/>
            <a:ext cx="10953750" cy="6096000"/>
          </a:xfrm>
        </p:spPr>
        <p:txBody>
          <a:bodyPr>
            <a:noAutofit/>
          </a:bodyPr>
          <a:lstStyle/>
          <a:p>
            <a:pPr algn="l"/>
            <a:r>
              <a:rPr lang="en-US" sz="4000" dirty="0"/>
              <a:t>To fulfill these church descriptions (</a:t>
            </a:r>
            <a:r>
              <a:rPr lang="en-US" sz="4000" i="1" dirty="0"/>
              <a:t>Fellowship, Family, Body, Flock</a:t>
            </a:r>
            <a:r>
              <a:rPr lang="en-US" sz="4000" dirty="0"/>
              <a:t>), we will need to be together regularly.</a:t>
            </a:r>
          </a:p>
          <a:p>
            <a:pPr algn="l"/>
            <a:r>
              <a:rPr lang="en-US" sz="4000" dirty="0"/>
              <a:t>We have 4 distinct weekly gatherings with specific purposes for each:</a:t>
            </a:r>
          </a:p>
          <a:p>
            <a:pPr marL="571500" indent="-460375" algn="l">
              <a:buFont typeface="Arial" panose="020B0604020202020204" pitchFamily="34" charset="0"/>
              <a:buChar char="•"/>
            </a:pPr>
            <a:r>
              <a:rPr lang="en-US" sz="4000" dirty="0"/>
              <a:t>SS - Emphasizing </a:t>
            </a:r>
            <a:r>
              <a:rPr lang="en-US" sz="4000" b="1" u="sng" dirty="0">
                <a:solidFill>
                  <a:srgbClr val="FF0000"/>
                </a:solidFill>
              </a:rPr>
              <a:t>Discipleship</a:t>
            </a:r>
          </a:p>
          <a:p>
            <a:pPr marL="571500" indent="-460375" algn="l">
              <a:buFont typeface="Arial" panose="020B0604020202020204" pitchFamily="34" charset="0"/>
              <a:buChar char="•"/>
            </a:pPr>
            <a:r>
              <a:rPr lang="en-US" sz="4000" dirty="0"/>
              <a:t>Sun AM - Emphasizing </a:t>
            </a:r>
            <a:r>
              <a:rPr lang="en-US" sz="4000" b="1" u="sng" dirty="0">
                <a:solidFill>
                  <a:srgbClr val="FF0000"/>
                </a:solidFill>
              </a:rPr>
              <a:t>Worship</a:t>
            </a:r>
          </a:p>
          <a:p>
            <a:pPr marL="571500" indent="-460375" algn="l">
              <a:buFont typeface="Arial" panose="020B0604020202020204" pitchFamily="34" charset="0"/>
              <a:buChar char="•"/>
            </a:pPr>
            <a:r>
              <a:rPr lang="en-US" sz="4000" dirty="0"/>
              <a:t>Sun Meal - Emphasizing </a:t>
            </a:r>
            <a:r>
              <a:rPr lang="en-US" sz="4000" b="1" u="sng" dirty="0">
                <a:solidFill>
                  <a:srgbClr val="FF0000"/>
                </a:solidFill>
              </a:rPr>
              <a:t>Fellowship</a:t>
            </a:r>
          </a:p>
          <a:p>
            <a:pPr marL="571500" indent="-460375" algn="l">
              <a:buFont typeface="Arial" panose="020B0604020202020204" pitchFamily="34" charset="0"/>
              <a:buChar char="•"/>
            </a:pPr>
            <a:r>
              <a:rPr lang="en-US" sz="4000" dirty="0"/>
              <a:t>Wed together - Emphasizing </a:t>
            </a:r>
            <a:r>
              <a:rPr lang="en-US" sz="4000" b="1" u="sng" dirty="0">
                <a:solidFill>
                  <a:srgbClr val="FF0000"/>
                </a:solidFill>
              </a:rPr>
              <a:t>Prayer</a:t>
            </a:r>
          </a:p>
          <a:p>
            <a:pPr algn="l"/>
            <a:r>
              <a:rPr lang="en-US" sz="4000" dirty="0"/>
              <a:t> </a:t>
            </a:r>
          </a:p>
          <a:p>
            <a:pPr algn="l"/>
            <a:r>
              <a:rPr lang="en-US" sz="4000" dirty="0"/>
              <a:t> </a:t>
            </a:r>
          </a:p>
          <a:p>
            <a:pPr algn="l"/>
            <a:r>
              <a:rPr lang="en-US" sz="4000" dirty="0"/>
              <a:t> </a:t>
            </a:r>
          </a:p>
          <a:p>
            <a:pPr algn="l"/>
            <a:r>
              <a:rPr lang="en-US" sz="4000" dirty="0"/>
              <a:t> </a:t>
            </a:r>
          </a:p>
          <a:p>
            <a:pPr marL="857250" indent="-857250" algn="l">
              <a:buAutoNum type="romanU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90964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EC2743E-55B5-4F2D-8D94-066C5A265D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125" y="420624"/>
            <a:ext cx="10944225" cy="6035040"/>
          </a:xfrm>
        </p:spPr>
        <p:txBody>
          <a:bodyPr>
            <a:noAutofit/>
          </a:bodyPr>
          <a:lstStyle/>
          <a:p>
            <a:r>
              <a:rPr lang="en-US" sz="4800" b="1" dirty="0"/>
              <a:t>CLASS OUTLINE</a:t>
            </a:r>
            <a:endParaRPr lang="en-US" sz="4800" dirty="0"/>
          </a:p>
          <a:p>
            <a:r>
              <a:rPr lang="en-US" sz="4800" b="1" dirty="0"/>
              <a:t>SESSION </a:t>
            </a:r>
            <a:r>
              <a:rPr lang="en-US" sz="4800" b="1" i="1" dirty="0"/>
              <a:t>ONE</a:t>
            </a:r>
            <a:r>
              <a:rPr lang="en-US" sz="4800" b="1" dirty="0"/>
              <a:t>: OUR SALVATION </a:t>
            </a:r>
            <a:endParaRPr lang="en-US" sz="4800" dirty="0"/>
          </a:p>
          <a:p>
            <a:r>
              <a:rPr lang="en-US" sz="1000" dirty="0"/>
              <a:t> </a:t>
            </a:r>
            <a:endParaRPr lang="en-US" sz="1000" b="1" dirty="0"/>
          </a:p>
          <a:p>
            <a:r>
              <a:rPr lang="en-US" sz="4800" b="1" dirty="0"/>
              <a:t>SESSION </a:t>
            </a:r>
            <a:r>
              <a:rPr lang="en-US" sz="4800" b="1" i="1" dirty="0"/>
              <a:t>TWO</a:t>
            </a:r>
            <a:r>
              <a:rPr lang="en-US" sz="4800" b="1" dirty="0"/>
              <a:t>: OUR STRUCTURE </a:t>
            </a:r>
            <a:endParaRPr lang="en-US" sz="4800" dirty="0"/>
          </a:p>
          <a:p>
            <a:r>
              <a:rPr lang="en-US" sz="4800" dirty="0"/>
              <a:t>An Overview of Biblical Church Doctrine</a:t>
            </a:r>
          </a:p>
          <a:p>
            <a:r>
              <a:rPr lang="en-US" sz="4800" dirty="0"/>
              <a:t>Four Bible descriptions of the Church</a:t>
            </a:r>
          </a:p>
          <a:p>
            <a:endParaRPr lang="en-US" sz="1000" dirty="0"/>
          </a:p>
          <a:p>
            <a:r>
              <a:rPr lang="en-US" sz="4800" dirty="0"/>
              <a:t>(</a:t>
            </a:r>
            <a:r>
              <a:rPr lang="en-US" sz="4800" b="1">
                <a:solidFill>
                  <a:srgbClr val="FF0000"/>
                </a:solidFill>
              </a:rPr>
              <a:t>next time</a:t>
            </a:r>
            <a:r>
              <a:rPr lang="en-US" sz="4800"/>
              <a:t>) </a:t>
            </a:r>
            <a:endParaRPr lang="en-US" sz="4800" dirty="0"/>
          </a:p>
          <a:p>
            <a:r>
              <a:rPr lang="en-US" sz="4800" b="1" dirty="0"/>
              <a:t>SESSION </a:t>
            </a:r>
            <a:r>
              <a:rPr lang="en-US" sz="4800" b="1" i="1" dirty="0"/>
              <a:t>THREE</a:t>
            </a:r>
            <a:r>
              <a:rPr lang="en-US" sz="4800" b="1" dirty="0"/>
              <a:t>: OUR STATEMENTS </a:t>
            </a:r>
            <a:r>
              <a:rPr lang="en-US" sz="4800" dirty="0"/>
              <a:t> </a:t>
            </a:r>
          </a:p>
          <a:p>
            <a:endParaRPr lang="en-US" sz="4800" dirty="0"/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748831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9854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381000"/>
            <a:ext cx="8229600" cy="6096000"/>
          </a:xfrm>
        </p:spPr>
        <p:txBody>
          <a:bodyPr>
            <a:noAutofit/>
          </a:bodyPr>
          <a:lstStyle/>
          <a:p>
            <a:endParaRPr lang="en-US" sz="5400" dirty="0"/>
          </a:p>
          <a:p>
            <a:endParaRPr lang="en-US" sz="5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0278" y="1195141"/>
            <a:ext cx="6491443" cy="5521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514600" y="184485"/>
            <a:ext cx="739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/>
              <a:t>Biblical Overview</a:t>
            </a:r>
          </a:p>
        </p:txBody>
      </p:sp>
    </p:spTree>
    <p:extLst>
      <p:ext uri="{BB962C8B-B14F-4D97-AF65-F5344CB8AC3E}">
        <p14:creationId xmlns:p14="http://schemas.microsoft.com/office/powerpoint/2010/main" val="2422686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381000"/>
            <a:ext cx="8229600" cy="6096000"/>
          </a:xfrm>
        </p:spPr>
        <p:txBody>
          <a:bodyPr>
            <a:noAutofit/>
          </a:bodyPr>
          <a:lstStyle/>
          <a:p>
            <a:endParaRPr lang="en-US" sz="5400" dirty="0"/>
          </a:p>
          <a:p>
            <a:endParaRPr lang="en-US" sz="5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8176" y="1143000"/>
            <a:ext cx="6491443" cy="5521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390775" y="159747"/>
            <a:ext cx="739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solidFill>
                  <a:srgbClr val="FF0000"/>
                </a:solidFill>
              </a:rPr>
              <a:t>Universal</a:t>
            </a:r>
            <a:r>
              <a:rPr lang="en-US" sz="5400" b="1" dirty="0"/>
              <a:t> Church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2838451" y="1082168"/>
            <a:ext cx="6410325" cy="5562600"/>
            <a:chOff x="1314450" y="1082168"/>
            <a:chExt cx="6410325" cy="556260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7696200" y="1082168"/>
              <a:ext cx="0" cy="5562600"/>
            </a:xfrm>
            <a:prstGeom prst="line">
              <a:avLst/>
            </a:prstGeom>
            <a:ln w="1270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371600" y="1143000"/>
              <a:ext cx="0" cy="5467350"/>
            </a:xfrm>
            <a:prstGeom prst="line">
              <a:avLst/>
            </a:prstGeom>
            <a:ln w="1270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314450" y="6553200"/>
              <a:ext cx="6400800" cy="17414"/>
            </a:xfrm>
            <a:prstGeom prst="line">
              <a:avLst/>
            </a:prstGeom>
            <a:ln w="1270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323975" y="1143000"/>
              <a:ext cx="6400800" cy="0"/>
            </a:xfrm>
            <a:prstGeom prst="line">
              <a:avLst/>
            </a:prstGeom>
            <a:ln w="1270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2856187" y="990600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  <a:sym typeface="Wingdings"/>
              </a:rPr>
              <a:t>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116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2663" y="381000"/>
            <a:ext cx="10946674" cy="6096000"/>
          </a:xfrm>
        </p:spPr>
        <p:txBody>
          <a:bodyPr>
            <a:noAutofit/>
          </a:bodyPr>
          <a:lstStyle/>
          <a:p>
            <a:pPr algn="l"/>
            <a:r>
              <a:rPr lang="en-US" sz="4800" b="1" dirty="0">
                <a:solidFill>
                  <a:srgbClr val="FF0000"/>
                </a:solidFill>
              </a:rPr>
              <a:t>Matt 16:18  </a:t>
            </a:r>
            <a:r>
              <a:rPr lang="en-US" sz="4800" dirty="0"/>
              <a:t>And I tell you, you are Peter, and on this rock I will build my </a:t>
            </a:r>
            <a:r>
              <a:rPr lang="en-US" sz="4800" b="1" dirty="0"/>
              <a:t>church</a:t>
            </a:r>
            <a:r>
              <a:rPr lang="en-US" sz="4800" dirty="0"/>
              <a:t>, and the gates of hell shall not prevail against it.</a:t>
            </a:r>
          </a:p>
        </p:txBody>
      </p:sp>
    </p:spTree>
    <p:extLst>
      <p:ext uri="{BB962C8B-B14F-4D97-AF65-F5344CB8AC3E}">
        <p14:creationId xmlns:p14="http://schemas.microsoft.com/office/powerpoint/2010/main" val="2864967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381000"/>
            <a:ext cx="8229600" cy="6096000"/>
          </a:xfrm>
        </p:spPr>
        <p:txBody>
          <a:bodyPr>
            <a:noAutofit/>
          </a:bodyPr>
          <a:lstStyle/>
          <a:p>
            <a:endParaRPr lang="en-US" sz="5400" dirty="0"/>
          </a:p>
          <a:p>
            <a:endParaRPr lang="en-US" sz="5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8176" y="1143000"/>
            <a:ext cx="6491443" cy="5521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390775" y="159747"/>
            <a:ext cx="739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solidFill>
                  <a:srgbClr val="FF0000"/>
                </a:solidFill>
              </a:rPr>
              <a:t>Local</a:t>
            </a:r>
            <a:r>
              <a:rPr lang="en-US" sz="5400" b="1" dirty="0"/>
              <a:t> Church</a:t>
            </a:r>
          </a:p>
        </p:txBody>
      </p:sp>
      <p:grpSp>
        <p:nvGrpSpPr>
          <p:cNvPr id="2" name="Group 17"/>
          <p:cNvGrpSpPr/>
          <p:nvPr/>
        </p:nvGrpSpPr>
        <p:grpSpPr>
          <a:xfrm>
            <a:off x="3047410" y="1552075"/>
            <a:ext cx="6020391" cy="4896851"/>
            <a:chOff x="1314450" y="1082168"/>
            <a:chExt cx="6410325" cy="556260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7696200" y="1082168"/>
              <a:ext cx="0" cy="55626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371600" y="1143000"/>
              <a:ext cx="0" cy="546735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314450" y="6553200"/>
              <a:ext cx="6400800" cy="17414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323975" y="1143000"/>
              <a:ext cx="6400800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3096817" y="1447797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  <a:sym typeface="Wingdings"/>
              </a:rPr>
              <a:t>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286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1251</TotalTime>
  <Words>2238</Words>
  <Application>Microsoft Office PowerPoint</Application>
  <PresentationFormat>Widescreen</PresentationFormat>
  <Paragraphs>284</Paragraphs>
  <Slides>58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6" baseType="lpstr">
      <vt:lpstr>Arial</vt:lpstr>
      <vt:lpstr>Calibri</vt:lpstr>
      <vt:lpstr>Calibri Light</vt:lpstr>
      <vt:lpstr>Times New Roman</vt:lpstr>
      <vt:lpstr>Webdings</vt:lpstr>
      <vt:lpstr>Wingdings</vt:lpstr>
      <vt:lpstr>Office Theme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Depue</dc:creator>
  <cp:lastModifiedBy>James Depue</cp:lastModifiedBy>
  <cp:revision>179</cp:revision>
  <dcterms:created xsi:type="dcterms:W3CDTF">2018-01-14T01:47:33Z</dcterms:created>
  <dcterms:modified xsi:type="dcterms:W3CDTF">2024-02-11T12:23:00Z</dcterms:modified>
</cp:coreProperties>
</file>