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0" r:id="rId4"/>
    <p:sldId id="261" r:id="rId5"/>
    <p:sldId id="294"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5"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682"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Depue" userId="ce8b122cf7b10dd2" providerId="LiveId" clId="{0C1F0D05-EE43-482F-AF00-258911DB27CD}"/>
    <pc:docChg chg="addSld delSld modSld">
      <pc:chgData name="James Depue" userId="ce8b122cf7b10dd2" providerId="LiveId" clId="{0C1F0D05-EE43-482F-AF00-258911DB27CD}" dt="2024-02-05T14:25:52.388" v="44" actId="47"/>
      <pc:docMkLst>
        <pc:docMk/>
      </pc:docMkLst>
      <pc:sldChg chg="del">
        <pc:chgData name="James Depue" userId="ce8b122cf7b10dd2" providerId="LiveId" clId="{0C1F0D05-EE43-482F-AF00-258911DB27CD}" dt="2024-02-04T11:55:25.838" v="2" actId="47"/>
        <pc:sldMkLst>
          <pc:docMk/>
          <pc:sldMk cId="853702450" sldId="258"/>
        </pc:sldMkLst>
      </pc:sldChg>
      <pc:sldChg chg="modAnim">
        <pc:chgData name="James Depue" userId="ce8b122cf7b10dd2" providerId="LiveId" clId="{0C1F0D05-EE43-482F-AF00-258911DB27CD}" dt="2024-02-04T11:59:01.770" v="12"/>
        <pc:sldMkLst>
          <pc:docMk/>
          <pc:sldMk cId="2505837760" sldId="268"/>
        </pc:sldMkLst>
      </pc:sldChg>
      <pc:sldChg chg="modSp">
        <pc:chgData name="James Depue" userId="ce8b122cf7b10dd2" providerId="LiveId" clId="{0C1F0D05-EE43-482F-AF00-258911DB27CD}" dt="2024-02-04T12:01:20.332" v="16" actId="207"/>
        <pc:sldMkLst>
          <pc:docMk/>
          <pc:sldMk cId="1603809816" sldId="276"/>
        </pc:sldMkLst>
        <pc:spChg chg="mod">
          <ac:chgData name="James Depue" userId="ce8b122cf7b10dd2" providerId="LiveId" clId="{0C1F0D05-EE43-482F-AF00-258911DB27CD}" dt="2024-02-04T12:01:20.332" v="16" actId="207"/>
          <ac:spMkLst>
            <pc:docMk/>
            <pc:sldMk cId="1603809816" sldId="276"/>
            <ac:spMk id="3" creationId="{CEC2743E-55B5-4F2D-8D94-066C5A265DF4}"/>
          </ac:spMkLst>
        </pc:spChg>
      </pc:sldChg>
      <pc:sldChg chg="modSp modAnim">
        <pc:chgData name="James Depue" userId="ce8b122cf7b10dd2" providerId="LiveId" clId="{0C1F0D05-EE43-482F-AF00-258911DB27CD}" dt="2024-02-04T12:03:14.440" v="23"/>
        <pc:sldMkLst>
          <pc:docMk/>
          <pc:sldMk cId="3748728692" sldId="277"/>
        </pc:sldMkLst>
        <pc:spChg chg="mod">
          <ac:chgData name="James Depue" userId="ce8b122cf7b10dd2" providerId="LiveId" clId="{0C1F0D05-EE43-482F-AF00-258911DB27CD}" dt="2024-02-04T12:02:39.552" v="22" actId="255"/>
          <ac:spMkLst>
            <pc:docMk/>
            <pc:sldMk cId="3748728692" sldId="277"/>
            <ac:spMk id="3" creationId="{CEC2743E-55B5-4F2D-8D94-066C5A265DF4}"/>
          </ac:spMkLst>
        </pc:spChg>
      </pc:sldChg>
      <pc:sldChg chg="modSp modAnim">
        <pc:chgData name="James Depue" userId="ce8b122cf7b10dd2" providerId="LiveId" clId="{0C1F0D05-EE43-482F-AF00-258911DB27CD}" dt="2024-02-04T12:04:27.922" v="30"/>
        <pc:sldMkLst>
          <pc:docMk/>
          <pc:sldMk cId="2119173440" sldId="278"/>
        </pc:sldMkLst>
        <pc:spChg chg="mod">
          <ac:chgData name="James Depue" userId="ce8b122cf7b10dd2" providerId="LiveId" clId="{0C1F0D05-EE43-482F-AF00-258911DB27CD}" dt="2024-02-04T12:03:57.347" v="29" actId="6559"/>
          <ac:spMkLst>
            <pc:docMk/>
            <pc:sldMk cId="2119173440" sldId="278"/>
            <ac:spMk id="3" creationId="{CEC2743E-55B5-4F2D-8D94-066C5A265DF4}"/>
          </ac:spMkLst>
        </pc:spChg>
      </pc:sldChg>
      <pc:sldChg chg="modSp">
        <pc:chgData name="James Depue" userId="ce8b122cf7b10dd2" providerId="LiveId" clId="{0C1F0D05-EE43-482F-AF00-258911DB27CD}" dt="2024-02-04T12:05:23.196" v="31" actId="113"/>
        <pc:sldMkLst>
          <pc:docMk/>
          <pc:sldMk cId="71909845" sldId="281"/>
        </pc:sldMkLst>
        <pc:spChg chg="mod">
          <ac:chgData name="James Depue" userId="ce8b122cf7b10dd2" providerId="LiveId" clId="{0C1F0D05-EE43-482F-AF00-258911DB27CD}" dt="2024-02-04T12:05:23.196" v="31" actId="113"/>
          <ac:spMkLst>
            <pc:docMk/>
            <pc:sldMk cId="71909845" sldId="281"/>
            <ac:spMk id="3" creationId="{CEC2743E-55B5-4F2D-8D94-066C5A265DF4}"/>
          </ac:spMkLst>
        </pc:spChg>
      </pc:sldChg>
      <pc:sldChg chg="modSp modAnim">
        <pc:chgData name="James Depue" userId="ce8b122cf7b10dd2" providerId="LiveId" clId="{0C1F0D05-EE43-482F-AF00-258911DB27CD}" dt="2024-02-04T12:07:44.504" v="34" actId="20577"/>
        <pc:sldMkLst>
          <pc:docMk/>
          <pc:sldMk cId="2628236688" sldId="288"/>
        </pc:sldMkLst>
        <pc:spChg chg="mod">
          <ac:chgData name="James Depue" userId="ce8b122cf7b10dd2" providerId="LiveId" clId="{0C1F0D05-EE43-482F-AF00-258911DB27CD}" dt="2024-02-04T12:07:44.504" v="34" actId="20577"/>
          <ac:spMkLst>
            <pc:docMk/>
            <pc:sldMk cId="2628236688" sldId="288"/>
            <ac:spMk id="3" creationId="{CEC2743E-55B5-4F2D-8D94-066C5A265DF4}"/>
          </ac:spMkLst>
        </pc:spChg>
      </pc:sldChg>
      <pc:sldChg chg="modSp modAnim">
        <pc:chgData name="James Depue" userId="ce8b122cf7b10dd2" providerId="LiveId" clId="{0C1F0D05-EE43-482F-AF00-258911DB27CD}" dt="2024-02-04T12:08:33.861" v="38" actId="20577"/>
        <pc:sldMkLst>
          <pc:docMk/>
          <pc:sldMk cId="1563251708" sldId="289"/>
        </pc:sldMkLst>
        <pc:spChg chg="mod">
          <ac:chgData name="James Depue" userId="ce8b122cf7b10dd2" providerId="LiveId" clId="{0C1F0D05-EE43-482F-AF00-258911DB27CD}" dt="2024-02-04T12:08:33.861" v="38" actId="20577"/>
          <ac:spMkLst>
            <pc:docMk/>
            <pc:sldMk cId="1563251708" sldId="289"/>
            <ac:spMk id="3" creationId="{CEC2743E-55B5-4F2D-8D94-066C5A265DF4}"/>
          </ac:spMkLst>
        </pc:spChg>
      </pc:sldChg>
      <pc:sldChg chg="del">
        <pc:chgData name="James Depue" userId="ce8b122cf7b10dd2" providerId="LiveId" clId="{0C1F0D05-EE43-482F-AF00-258911DB27CD}" dt="2024-02-04T12:10:07.395" v="39" actId="47"/>
        <pc:sldMkLst>
          <pc:docMk/>
          <pc:sldMk cId="619854792" sldId="293"/>
        </pc:sldMkLst>
      </pc:sldChg>
      <pc:sldChg chg="modSp">
        <pc:chgData name="James Depue" userId="ce8b122cf7b10dd2" providerId="LiveId" clId="{0C1F0D05-EE43-482F-AF00-258911DB27CD}" dt="2024-02-04T11:56:49.110" v="8" actId="6559"/>
        <pc:sldMkLst>
          <pc:docMk/>
          <pc:sldMk cId="2450249503" sldId="294"/>
        </pc:sldMkLst>
        <pc:spChg chg="mod">
          <ac:chgData name="James Depue" userId="ce8b122cf7b10dd2" providerId="LiveId" clId="{0C1F0D05-EE43-482F-AF00-258911DB27CD}" dt="2024-02-04T11:56:49.110" v="8" actId="6559"/>
          <ac:spMkLst>
            <pc:docMk/>
            <pc:sldMk cId="2450249503" sldId="294"/>
            <ac:spMk id="3" creationId="{CEC2743E-55B5-4F2D-8D94-066C5A265DF4}"/>
          </ac:spMkLst>
        </pc:spChg>
      </pc:sldChg>
      <pc:sldChg chg="delSp modSp add del mod setBg delDesignElem">
        <pc:chgData name="James Depue" userId="ce8b122cf7b10dd2" providerId="LiveId" clId="{0C1F0D05-EE43-482F-AF00-258911DB27CD}" dt="2024-02-04T12:18:30.967" v="43" actId="47"/>
        <pc:sldMkLst>
          <pc:docMk/>
          <pc:sldMk cId="969316848" sldId="381"/>
        </pc:sldMkLst>
        <pc:spChg chg="mod">
          <ac:chgData name="James Depue" userId="ce8b122cf7b10dd2" providerId="LiveId" clId="{0C1F0D05-EE43-482F-AF00-258911DB27CD}" dt="2024-02-04T12:16:17.821" v="41" actId="20577"/>
          <ac:spMkLst>
            <pc:docMk/>
            <pc:sldMk cId="969316848" sldId="381"/>
            <ac:spMk id="5" creationId="{9EF51FF0-5993-9538-DE9F-A6A690925665}"/>
          </ac:spMkLst>
        </pc:spChg>
        <pc:spChg chg="del">
          <ac:chgData name="James Depue" userId="ce8b122cf7b10dd2" providerId="LiveId" clId="{0C1F0D05-EE43-482F-AF00-258911DB27CD}" dt="2024-02-04T11:55:12.844" v="1"/>
          <ac:spMkLst>
            <pc:docMk/>
            <pc:sldMk cId="969316848" sldId="381"/>
            <ac:spMk id="10" creationId="{736561FE-8548-ADC1-40ED-8E7C02BD2201}"/>
          </ac:spMkLst>
        </pc:spChg>
      </pc:sldChg>
      <pc:sldChg chg="add del">
        <pc:chgData name="James Depue" userId="ce8b122cf7b10dd2" providerId="LiveId" clId="{0C1F0D05-EE43-482F-AF00-258911DB27CD}" dt="2024-02-05T14:25:52.388" v="44" actId="47"/>
        <pc:sldMkLst>
          <pc:docMk/>
          <pc:sldMk cId="2550182265" sldId="398"/>
        </pc:sldMkLst>
      </pc:sldChg>
    </pc:docChg>
  </pc:docChgLst>
  <pc:docChgLst>
    <pc:chgData name="Anne Depue" userId="ce8b122cf7b10dd2" providerId="LiveId" clId="{0C1F0D05-EE43-482F-AF00-258911DB27CD}"/>
    <pc:docChg chg="modSld">
      <pc:chgData name="Anne Depue" userId="ce8b122cf7b10dd2" providerId="LiveId" clId="{0C1F0D05-EE43-482F-AF00-258911DB27CD}" dt="2024-01-31T17:52:12.958" v="0"/>
      <pc:docMkLst>
        <pc:docMk/>
      </pc:docMkLst>
      <pc:sldChg chg="modAnim">
        <pc:chgData name="Anne Depue" userId="ce8b122cf7b10dd2" providerId="LiveId" clId="{0C1F0D05-EE43-482F-AF00-258911DB27CD}" dt="2024-01-31T17:52:12.958" v="0"/>
        <pc:sldMkLst>
          <pc:docMk/>
          <pc:sldMk cId="4233193749" sldId="26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B34D7F-4584-44AC-A97E-3ABC1EDB91AD}"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4083152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B34D7F-4584-44AC-A97E-3ABC1EDB91AD}"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4092035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B34D7F-4584-44AC-A97E-3ABC1EDB91AD}"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1260956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B34D7F-4584-44AC-A97E-3ABC1EDB91AD}"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3053160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B34D7F-4584-44AC-A97E-3ABC1EDB91AD}" type="datetimeFigureOut">
              <a:rPr lang="en-US" smtClean="0"/>
              <a:t>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3240610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B34D7F-4584-44AC-A97E-3ABC1EDB91AD}"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883822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B34D7F-4584-44AC-A97E-3ABC1EDB91AD}" type="datetimeFigureOut">
              <a:rPr lang="en-US" smtClean="0"/>
              <a:t>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1358417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B34D7F-4584-44AC-A97E-3ABC1EDB91AD}" type="datetimeFigureOut">
              <a:rPr lang="en-US" smtClean="0"/>
              <a:t>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31488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B34D7F-4584-44AC-A97E-3ABC1EDB91AD}" type="datetimeFigureOut">
              <a:rPr lang="en-US" smtClean="0"/>
              <a:t>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2134183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B34D7F-4584-44AC-A97E-3ABC1EDB91AD}"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1444743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B34D7F-4584-44AC-A97E-3ABC1EDB91AD}" type="datetimeFigureOut">
              <a:rPr lang="en-US" smtClean="0"/>
              <a:t>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E8EB4-367A-4921-BB7A-A9409D356C4B}" type="slidenum">
              <a:rPr lang="en-US" smtClean="0"/>
              <a:t>‹#›</a:t>
            </a:fld>
            <a:endParaRPr lang="en-US"/>
          </a:p>
        </p:txBody>
      </p:sp>
    </p:spTree>
    <p:extLst>
      <p:ext uri="{BB962C8B-B14F-4D97-AF65-F5344CB8AC3E}">
        <p14:creationId xmlns:p14="http://schemas.microsoft.com/office/powerpoint/2010/main" val="1671872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B34D7F-4584-44AC-A97E-3ABC1EDB91AD}" type="datetimeFigureOut">
              <a:rPr lang="en-US" smtClean="0"/>
              <a:t>2/5/2024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8E8EB4-367A-4921-BB7A-A9409D356C4B}" type="slidenum">
              <a:rPr lang="en-US" smtClean="0"/>
              <a:t>‹#›</a:t>
            </a:fld>
            <a:endParaRPr lang="en-US"/>
          </a:p>
        </p:txBody>
      </p:sp>
    </p:spTree>
    <p:extLst>
      <p:ext uri="{BB962C8B-B14F-4D97-AF65-F5344CB8AC3E}">
        <p14:creationId xmlns:p14="http://schemas.microsoft.com/office/powerpoint/2010/main" val="13890421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oleObject" Target="../embeddings/oleObject5.bin"/><Relationship Id="rId2"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25">
            <a:extLst>
              <a:ext uri="{FF2B5EF4-FFF2-40B4-BE49-F238E27FC236}">
                <a16:creationId xmlns:a16="http://schemas.microsoft.com/office/drawing/2014/main" id="{F2186CEE-3A6A-44FD-A674-58E79DFC3348}"/>
              </a:ext>
            </a:extLst>
          </p:cNvPr>
          <p:cNvSpPr txBox="1">
            <a:spLocks noChangeArrowheads="1"/>
          </p:cNvSpPr>
          <p:nvPr/>
        </p:nvSpPr>
        <p:spPr bwMode="auto">
          <a:xfrm>
            <a:off x="4224313" y="553212"/>
            <a:ext cx="4030218" cy="6150483"/>
          </a:xfrm>
          <a:prstGeom prst="rect">
            <a:avLst/>
          </a:prstGeom>
          <a:solidFill>
            <a:srgbClr val="FFFFFF"/>
          </a:solidFill>
          <a:ln w="127000" algn="in">
            <a:solidFill>
              <a:srgbClr val="FFFFFF"/>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endParaRPr lang="en-US" altLang="en-US" sz="1000" noProof="1">
              <a:solidFill>
                <a:srgbClr val="000000"/>
              </a:solidFill>
              <a:latin typeface="Times New Roman" panose="02020603050405020304" pitchFamily="18" charset="0"/>
            </a:endParaRPr>
          </a:p>
          <a:p>
            <a:pPr defTabSz="914400" eaLnBrk="0" fontAlgn="base" hangingPunct="0">
              <a:spcBef>
                <a:spcPct val="0"/>
              </a:spcBef>
              <a:spcAft>
                <a:spcPct val="0"/>
              </a:spcAft>
            </a:pPr>
            <a:r>
              <a:rPr lang="en-US" altLang="en-US" sz="800" noProof="1">
                <a:solidFill>
                  <a:srgbClr val="000000"/>
                </a:solidFill>
                <a:latin typeface="Times New Roman" panose="02020603050405020304" pitchFamily="18" charset="0"/>
              </a:rPr>
              <a:t>													</a:t>
            </a:r>
            <a:endParaRPr lang="en-US" altLang="en-US" dirty="0">
              <a:latin typeface="Arial" panose="020B0604020202020204" pitchFamily="34" charset="0"/>
            </a:endParaRPr>
          </a:p>
        </p:txBody>
      </p:sp>
      <p:sp>
        <p:nvSpPr>
          <p:cNvPr id="28" name="Text Box 27">
            <a:extLst>
              <a:ext uri="{FF2B5EF4-FFF2-40B4-BE49-F238E27FC236}">
                <a16:creationId xmlns:a16="http://schemas.microsoft.com/office/drawing/2014/main" id="{6B6343C2-4EA6-41F7-8E65-A83EDE47D002}"/>
              </a:ext>
            </a:extLst>
          </p:cNvPr>
          <p:cNvSpPr txBox="1">
            <a:spLocks noChangeArrowheads="1"/>
          </p:cNvSpPr>
          <p:nvPr/>
        </p:nvSpPr>
        <p:spPr bwMode="auto">
          <a:xfrm>
            <a:off x="3628102" y="5094883"/>
            <a:ext cx="5211096" cy="928848"/>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2800" b="1" noProof="1">
                <a:solidFill>
                  <a:srgbClr val="000000"/>
                </a:solidFill>
                <a:latin typeface="Times New Roman" panose="02020603050405020304" pitchFamily="18" charset="0"/>
              </a:rPr>
              <a:t>Grace Bible Chapel</a:t>
            </a:r>
            <a:endParaRPr lang="en-US" altLang="en-US" sz="2800" noProof="1">
              <a:solidFill>
                <a:srgbClr val="000000"/>
              </a:solidFill>
              <a:latin typeface="Times New Roman" panose="02020603050405020304" pitchFamily="18" charset="0"/>
            </a:endParaRPr>
          </a:p>
          <a:p>
            <a:pPr algn="ctr" defTabSz="914400" eaLnBrk="0" fontAlgn="base" hangingPunct="0">
              <a:spcBef>
                <a:spcPct val="0"/>
              </a:spcBef>
              <a:spcAft>
                <a:spcPct val="0"/>
              </a:spcAft>
            </a:pPr>
            <a:r>
              <a:rPr lang="en-US" altLang="en-US" sz="2800" noProof="1">
                <a:solidFill>
                  <a:srgbClr val="000000"/>
                </a:solidFill>
                <a:latin typeface="Times New Roman" panose="02020603050405020304" pitchFamily="18" charset="0"/>
              </a:rPr>
              <a:t>Gardners, PA</a:t>
            </a:r>
            <a:endParaRPr lang="en-US" altLang="en-US" sz="2800" dirty="0">
              <a:solidFill>
                <a:srgbClr val="000000"/>
              </a:solidFill>
              <a:latin typeface="Times New Roman" panose="02020603050405020304" pitchFamily="18" charset="0"/>
            </a:endParaRPr>
          </a:p>
          <a:p>
            <a:pPr algn="ctr" defTabSz="914400" eaLnBrk="0" fontAlgn="base" hangingPunct="0">
              <a:spcBef>
                <a:spcPct val="0"/>
              </a:spcBef>
              <a:spcAft>
                <a:spcPct val="0"/>
              </a:spcAft>
            </a:pPr>
            <a:endParaRPr lang="en-US" altLang="en-US" sz="1000" dirty="0">
              <a:solidFill>
                <a:srgbClr val="000000"/>
              </a:solidFill>
              <a:latin typeface="Times New Roman" panose="02020603050405020304" pitchFamily="18" charset="0"/>
            </a:endParaRPr>
          </a:p>
        </p:txBody>
      </p:sp>
      <p:sp>
        <p:nvSpPr>
          <p:cNvPr id="29" name="Text Box 29">
            <a:extLst>
              <a:ext uri="{FF2B5EF4-FFF2-40B4-BE49-F238E27FC236}">
                <a16:creationId xmlns:a16="http://schemas.microsoft.com/office/drawing/2014/main" id="{55B5685D-9996-4911-9F4A-6F67CAF14B03}"/>
              </a:ext>
            </a:extLst>
          </p:cNvPr>
          <p:cNvSpPr txBox="1">
            <a:spLocks noChangeArrowheads="1"/>
          </p:cNvSpPr>
          <p:nvPr/>
        </p:nvSpPr>
        <p:spPr bwMode="auto">
          <a:xfrm>
            <a:off x="2894654" y="4217917"/>
            <a:ext cx="6677995" cy="730605"/>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4000" b="1" dirty="0">
                <a:solidFill>
                  <a:srgbClr val="000000"/>
                </a:solidFill>
                <a:latin typeface="Times New Roman" panose="02020603050405020304" pitchFamily="18" charset="0"/>
              </a:rPr>
              <a:t>in</a:t>
            </a:r>
            <a:r>
              <a:rPr lang="en-US" altLang="en-US" sz="4000" b="1" noProof="1">
                <a:solidFill>
                  <a:srgbClr val="000000"/>
                </a:solidFill>
                <a:latin typeface="Times New Roman" panose="02020603050405020304" pitchFamily="18" charset="0"/>
              </a:rPr>
              <a:t>to Church Membership</a:t>
            </a:r>
            <a:endParaRPr lang="en-US" altLang="en-US" sz="4000" dirty="0">
              <a:latin typeface="Arial" panose="020B0604020202020204" pitchFamily="34" charset="0"/>
            </a:endParaRPr>
          </a:p>
        </p:txBody>
      </p:sp>
      <p:sp>
        <p:nvSpPr>
          <p:cNvPr id="30" name="Text Box 30">
            <a:extLst>
              <a:ext uri="{FF2B5EF4-FFF2-40B4-BE49-F238E27FC236}">
                <a16:creationId xmlns:a16="http://schemas.microsoft.com/office/drawing/2014/main" id="{EB202449-2540-4481-A777-67EE224F6142}"/>
              </a:ext>
            </a:extLst>
          </p:cNvPr>
          <p:cNvSpPr txBox="1">
            <a:spLocks noChangeArrowheads="1"/>
          </p:cNvSpPr>
          <p:nvPr/>
        </p:nvSpPr>
        <p:spPr bwMode="auto">
          <a:xfrm>
            <a:off x="2089356" y="2989313"/>
            <a:ext cx="8288593" cy="827024"/>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3200" b="1" i="1" noProof="1">
                <a:solidFill>
                  <a:srgbClr val="000000"/>
                </a:solidFill>
                <a:latin typeface="Times New Roman" panose="02020603050405020304" pitchFamily="18" charset="0"/>
              </a:rPr>
              <a:t>Following Christ together ... </a:t>
            </a:r>
          </a:p>
          <a:p>
            <a:pPr algn="ctr" defTabSz="914400" eaLnBrk="0" fontAlgn="base" hangingPunct="0">
              <a:spcBef>
                <a:spcPct val="0"/>
              </a:spcBef>
              <a:spcAft>
                <a:spcPct val="0"/>
              </a:spcAft>
            </a:pPr>
            <a:r>
              <a:rPr lang="en-US" altLang="en-US" sz="3200" b="1" i="1" noProof="1">
                <a:solidFill>
                  <a:srgbClr val="000000"/>
                </a:solidFill>
                <a:latin typeface="Times New Roman" panose="02020603050405020304" pitchFamily="18" charset="0"/>
              </a:rPr>
              <a:t>one step at a time ...</a:t>
            </a:r>
            <a:endParaRPr lang="en-US" altLang="en-US" sz="3200" dirty="0">
              <a:latin typeface="Arial" panose="020B0604020202020204" pitchFamily="34" charset="0"/>
            </a:endParaRPr>
          </a:p>
        </p:txBody>
      </p:sp>
      <p:sp>
        <p:nvSpPr>
          <p:cNvPr id="31" name="Text Box 31">
            <a:extLst>
              <a:ext uri="{FF2B5EF4-FFF2-40B4-BE49-F238E27FC236}">
                <a16:creationId xmlns:a16="http://schemas.microsoft.com/office/drawing/2014/main" id="{64938FBF-A86B-4D26-AEE6-F677EB82C465}"/>
              </a:ext>
            </a:extLst>
          </p:cNvPr>
          <p:cNvSpPr txBox="1">
            <a:spLocks noChangeArrowheads="1"/>
          </p:cNvSpPr>
          <p:nvPr/>
        </p:nvSpPr>
        <p:spPr bwMode="auto">
          <a:xfrm>
            <a:off x="4328194" y="233274"/>
            <a:ext cx="3535611" cy="892527"/>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4000" b="1" noProof="1">
                <a:solidFill>
                  <a:srgbClr val="000000"/>
                </a:solidFill>
                <a:latin typeface="Times New Roman" panose="02020603050405020304" pitchFamily="18" charset="0"/>
              </a:rPr>
              <a:t>Steps of Faith</a:t>
            </a:r>
            <a:endParaRPr lang="en-US" altLang="en-US" sz="4000" dirty="0">
              <a:latin typeface="Arial" panose="020B0604020202020204" pitchFamily="34" charset="0"/>
            </a:endParaRPr>
          </a:p>
        </p:txBody>
      </p:sp>
      <p:grpSp>
        <p:nvGrpSpPr>
          <p:cNvPr id="1024" name="Group 32">
            <a:extLst>
              <a:ext uri="{FF2B5EF4-FFF2-40B4-BE49-F238E27FC236}">
                <a16:creationId xmlns:a16="http://schemas.microsoft.com/office/drawing/2014/main" id="{45B82ACE-0AAB-4BB7-B037-3CCAA7E19120}"/>
              </a:ext>
            </a:extLst>
          </p:cNvPr>
          <p:cNvGrpSpPr>
            <a:grpSpLocks/>
          </p:cNvGrpSpPr>
          <p:nvPr/>
        </p:nvGrpSpPr>
        <p:grpSpPr bwMode="auto">
          <a:xfrm>
            <a:off x="3178100" y="949849"/>
            <a:ext cx="5835796" cy="1760057"/>
            <a:chOff x="18385972" y="20316825"/>
            <a:chExt cx="3738483" cy="1146163"/>
          </a:xfrm>
        </p:grpSpPr>
        <p:grpSp>
          <p:nvGrpSpPr>
            <p:cNvPr id="1025" name="Group 33">
              <a:extLst>
                <a:ext uri="{FF2B5EF4-FFF2-40B4-BE49-F238E27FC236}">
                  <a16:creationId xmlns:a16="http://schemas.microsoft.com/office/drawing/2014/main" id="{81368B59-4049-428A-AC3C-6E18AE4453A4}"/>
                </a:ext>
              </a:extLst>
            </p:cNvPr>
            <p:cNvGrpSpPr>
              <a:grpSpLocks/>
            </p:cNvGrpSpPr>
            <p:nvPr/>
          </p:nvGrpSpPr>
          <p:grpSpPr bwMode="auto">
            <a:xfrm>
              <a:off x="20271922" y="20831175"/>
              <a:ext cx="1200071" cy="631813"/>
              <a:chOff x="20271922" y="20831175"/>
              <a:chExt cx="1200071" cy="631813"/>
            </a:xfrm>
          </p:grpSpPr>
          <p:graphicFrame>
            <p:nvGraphicFramePr>
              <p:cNvPr id="1039" name="Object 1038">
                <a:extLst>
                  <a:ext uri="{FF2B5EF4-FFF2-40B4-BE49-F238E27FC236}">
                    <a16:creationId xmlns:a16="http://schemas.microsoft.com/office/drawing/2014/main" id="{5AB3130A-144D-4F59-A6F4-EDC8FEABF5EE}"/>
                  </a:ext>
                </a:extLst>
              </p:cNvPr>
              <p:cNvGraphicFramePr>
                <a:graphicFrameLocks noChangeAspect="1"/>
              </p:cNvGraphicFramePr>
              <p:nvPr/>
            </p:nvGraphicFramePr>
            <p:xfrm>
              <a:off x="20271922" y="20831175"/>
              <a:ext cx="1200071" cy="631813"/>
            </p:xfrm>
            <a:graphic>
              <a:graphicData uri="http://schemas.openxmlformats.org/presentationml/2006/ole">
                <mc:AlternateContent xmlns:mc="http://schemas.openxmlformats.org/markup-compatibility/2006">
                  <mc:Choice xmlns:v="urn:schemas-microsoft-com:vml" Requires="v">
                    <p:oleObj name="Bitmap Image" r:id="rId2" imgW="1343212" imgH="657317" progId="Paint.Picture">
                      <p:embed/>
                    </p:oleObj>
                  </mc:Choice>
                  <mc:Fallback>
                    <p:oleObj name="Bitmap Image" r:id="rId2" imgW="1343212" imgH="657317" progId="Paint.Picture">
                      <p:embed/>
                      <p:pic>
                        <p:nvPicPr>
                          <p:cNvPr id="1039" name="Object 1038">
                            <a:extLst>
                              <a:ext uri="{FF2B5EF4-FFF2-40B4-BE49-F238E27FC236}">
                                <a16:creationId xmlns:a16="http://schemas.microsoft.com/office/drawing/2014/main" id="{5AB3130A-144D-4F59-A6F4-EDC8FEABF5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271922" y="20831175"/>
                            <a:ext cx="1200071" cy="631813"/>
                          </a:xfrm>
                          <a:prstGeom prst="rect">
                            <a:avLst/>
                          </a:prstGeom>
                          <a:solidFill>
                            <a:srgbClr val="000000"/>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1040" name="Text Box 35">
                <a:extLst>
                  <a:ext uri="{FF2B5EF4-FFF2-40B4-BE49-F238E27FC236}">
                    <a16:creationId xmlns:a16="http://schemas.microsoft.com/office/drawing/2014/main" id="{8F5434F8-7631-4740-8AAC-E969F3BAFB02}"/>
                  </a:ext>
                </a:extLst>
              </p:cNvPr>
              <p:cNvSpPr txBox="1">
                <a:spLocks noChangeArrowheads="1"/>
              </p:cNvSpPr>
              <p:nvPr/>
            </p:nvSpPr>
            <p:spPr bwMode="auto">
              <a:xfrm>
                <a:off x="20510123" y="21116052"/>
                <a:ext cx="773647" cy="221043"/>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defTabSz="914400" eaLnBrk="0" fontAlgn="base" hangingPunct="0">
                  <a:spcBef>
                    <a:spcPct val="0"/>
                  </a:spcBef>
                  <a:spcAft>
                    <a:spcPct val="0"/>
                  </a:spcAft>
                </a:pPr>
                <a:endParaRPr lang="en-US" altLang="en-US">
                  <a:latin typeface="Arial" panose="020B0604020202020204" pitchFamily="34" charset="0"/>
                </a:endParaRPr>
              </a:p>
            </p:txBody>
          </p:sp>
        </p:grpSp>
        <p:grpSp>
          <p:nvGrpSpPr>
            <p:cNvPr id="1026" name="Group 36">
              <a:extLst>
                <a:ext uri="{FF2B5EF4-FFF2-40B4-BE49-F238E27FC236}">
                  <a16:creationId xmlns:a16="http://schemas.microsoft.com/office/drawing/2014/main" id="{31CE639B-D904-4A04-BC9D-6920132B2A5B}"/>
                </a:ext>
              </a:extLst>
            </p:cNvPr>
            <p:cNvGrpSpPr>
              <a:grpSpLocks/>
            </p:cNvGrpSpPr>
            <p:nvPr/>
          </p:nvGrpSpPr>
          <p:grpSpPr bwMode="auto">
            <a:xfrm>
              <a:off x="19024147" y="20831175"/>
              <a:ext cx="1200071" cy="631813"/>
              <a:chOff x="19024147" y="20831175"/>
              <a:chExt cx="1200071" cy="631813"/>
            </a:xfrm>
          </p:grpSpPr>
          <p:graphicFrame>
            <p:nvGraphicFramePr>
              <p:cNvPr id="1037" name="Object 1036">
                <a:extLst>
                  <a:ext uri="{FF2B5EF4-FFF2-40B4-BE49-F238E27FC236}">
                    <a16:creationId xmlns:a16="http://schemas.microsoft.com/office/drawing/2014/main" id="{49E5BAD5-1F0A-4375-A0E8-40D170376404}"/>
                  </a:ext>
                </a:extLst>
              </p:cNvPr>
              <p:cNvGraphicFramePr>
                <a:graphicFrameLocks noChangeAspect="1"/>
              </p:cNvGraphicFramePr>
              <p:nvPr/>
            </p:nvGraphicFramePr>
            <p:xfrm>
              <a:off x="19024147" y="20831175"/>
              <a:ext cx="1200071" cy="631813"/>
            </p:xfrm>
            <a:graphic>
              <a:graphicData uri="http://schemas.openxmlformats.org/presentationml/2006/ole">
                <mc:AlternateContent xmlns:mc="http://schemas.openxmlformats.org/markup-compatibility/2006">
                  <mc:Choice xmlns:v="urn:schemas-microsoft-com:vml" Requires="v">
                    <p:oleObj name="Bitmap Image" r:id="rId4" imgW="1343212" imgH="657317" progId="Paint.Picture">
                      <p:embed/>
                    </p:oleObj>
                  </mc:Choice>
                  <mc:Fallback>
                    <p:oleObj name="Bitmap Image" r:id="rId4" imgW="1343212" imgH="657317" progId="Paint.Picture">
                      <p:embed/>
                      <p:pic>
                        <p:nvPicPr>
                          <p:cNvPr id="1037" name="Object 1036">
                            <a:extLst>
                              <a:ext uri="{FF2B5EF4-FFF2-40B4-BE49-F238E27FC236}">
                                <a16:creationId xmlns:a16="http://schemas.microsoft.com/office/drawing/2014/main" id="{49E5BAD5-1F0A-4375-A0E8-40D1703764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24147" y="20831175"/>
                            <a:ext cx="1200071" cy="631813"/>
                          </a:xfrm>
                          <a:prstGeom prst="rect">
                            <a:avLst/>
                          </a:prstGeom>
                          <a:solidFill>
                            <a:srgbClr val="000000"/>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1038" name="Text Box 38">
                <a:extLst>
                  <a:ext uri="{FF2B5EF4-FFF2-40B4-BE49-F238E27FC236}">
                    <a16:creationId xmlns:a16="http://schemas.microsoft.com/office/drawing/2014/main" id="{4D8B4EF0-8D6B-44E5-8F16-A3AF7CC01F6A}"/>
                  </a:ext>
                </a:extLst>
              </p:cNvPr>
              <p:cNvSpPr txBox="1">
                <a:spLocks noChangeArrowheads="1"/>
              </p:cNvSpPr>
              <p:nvPr/>
            </p:nvSpPr>
            <p:spPr bwMode="auto">
              <a:xfrm>
                <a:off x="19262348" y="21116052"/>
                <a:ext cx="773647" cy="221043"/>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2000" b="1" noProof="1">
                    <a:solidFill>
                      <a:srgbClr val="000000"/>
                    </a:solidFill>
                    <a:latin typeface="Times New Roman" panose="02020603050405020304" pitchFamily="18" charset="0"/>
                  </a:rPr>
                  <a:t>M</a:t>
                </a:r>
                <a:r>
                  <a:rPr lang="en-US" altLang="en-US" sz="2000" b="1" dirty="0">
                    <a:solidFill>
                      <a:srgbClr val="000000"/>
                    </a:solidFill>
                    <a:latin typeface="Times New Roman" panose="02020603050405020304" pitchFamily="18" charset="0"/>
                  </a:rPr>
                  <a:t>ember</a:t>
                </a:r>
                <a:endParaRPr lang="en-US" altLang="en-US" sz="2000" dirty="0">
                  <a:latin typeface="Arial" panose="020B0604020202020204" pitchFamily="34" charset="0"/>
                </a:endParaRPr>
              </a:p>
            </p:txBody>
          </p:sp>
        </p:grpSp>
        <p:grpSp>
          <p:nvGrpSpPr>
            <p:cNvPr id="1027" name="Group 39">
              <a:extLst>
                <a:ext uri="{FF2B5EF4-FFF2-40B4-BE49-F238E27FC236}">
                  <a16:creationId xmlns:a16="http://schemas.microsoft.com/office/drawing/2014/main" id="{6270484A-AA4F-4659-9DAF-135BB52423F5}"/>
                </a:ext>
              </a:extLst>
            </p:cNvPr>
            <p:cNvGrpSpPr>
              <a:grpSpLocks/>
            </p:cNvGrpSpPr>
            <p:nvPr/>
          </p:nvGrpSpPr>
          <p:grpSpPr bwMode="auto">
            <a:xfrm>
              <a:off x="19662322" y="20316825"/>
              <a:ext cx="1200071" cy="631813"/>
              <a:chOff x="19662322" y="20316825"/>
              <a:chExt cx="1200071" cy="631813"/>
            </a:xfrm>
          </p:grpSpPr>
          <p:graphicFrame>
            <p:nvGraphicFramePr>
              <p:cNvPr id="1035" name="Object 1034">
                <a:extLst>
                  <a:ext uri="{FF2B5EF4-FFF2-40B4-BE49-F238E27FC236}">
                    <a16:creationId xmlns:a16="http://schemas.microsoft.com/office/drawing/2014/main" id="{E89C5AFC-EBC8-47F6-8CE0-94718B9ACE60}"/>
                  </a:ext>
                </a:extLst>
              </p:cNvPr>
              <p:cNvGraphicFramePr>
                <a:graphicFrameLocks noChangeAspect="1"/>
              </p:cNvGraphicFramePr>
              <p:nvPr/>
            </p:nvGraphicFramePr>
            <p:xfrm>
              <a:off x="19662322" y="20316825"/>
              <a:ext cx="1200071" cy="631813"/>
            </p:xfrm>
            <a:graphic>
              <a:graphicData uri="http://schemas.openxmlformats.org/presentationml/2006/ole">
                <mc:AlternateContent xmlns:mc="http://schemas.openxmlformats.org/markup-compatibility/2006">
                  <mc:Choice xmlns:v="urn:schemas-microsoft-com:vml" Requires="v">
                    <p:oleObj name="Bitmap Image" r:id="rId5" imgW="1343212" imgH="657317" progId="Paint.Picture">
                      <p:embed/>
                    </p:oleObj>
                  </mc:Choice>
                  <mc:Fallback>
                    <p:oleObj name="Bitmap Image" r:id="rId5" imgW="1343212" imgH="657317" progId="Paint.Picture">
                      <p:embed/>
                      <p:pic>
                        <p:nvPicPr>
                          <p:cNvPr id="1035" name="Object 1034">
                            <a:extLst>
                              <a:ext uri="{FF2B5EF4-FFF2-40B4-BE49-F238E27FC236}">
                                <a16:creationId xmlns:a16="http://schemas.microsoft.com/office/drawing/2014/main" id="{E89C5AFC-EBC8-47F6-8CE0-94718B9ACE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62322" y="20316825"/>
                            <a:ext cx="1200071" cy="631813"/>
                          </a:xfrm>
                          <a:prstGeom prst="rect">
                            <a:avLst/>
                          </a:prstGeom>
                          <a:solidFill>
                            <a:srgbClr val="000000"/>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1036" name="Text Box 41">
                <a:extLst>
                  <a:ext uri="{FF2B5EF4-FFF2-40B4-BE49-F238E27FC236}">
                    <a16:creationId xmlns:a16="http://schemas.microsoft.com/office/drawing/2014/main" id="{9199EA12-D94D-4585-95BE-3784664AD6DB}"/>
                  </a:ext>
                </a:extLst>
              </p:cNvPr>
              <p:cNvSpPr txBox="1">
                <a:spLocks noChangeArrowheads="1"/>
              </p:cNvSpPr>
              <p:nvPr/>
            </p:nvSpPr>
            <p:spPr bwMode="auto">
              <a:xfrm>
                <a:off x="19900523" y="20601702"/>
                <a:ext cx="773647" cy="221043"/>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defTabSz="914400" eaLnBrk="0" fontAlgn="base" hangingPunct="0">
                  <a:spcBef>
                    <a:spcPct val="0"/>
                  </a:spcBef>
                  <a:spcAft>
                    <a:spcPct val="0"/>
                  </a:spcAft>
                </a:pPr>
                <a:endParaRPr lang="en-US" altLang="en-US">
                  <a:latin typeface="Arial" panose="020B0604020202020204" pitchFamily="34" charset="0"/>
                </a:endParaRPr>
              </a:p>
            </p:txBody>
          </p:sp>
        </p:grpSp>
        <p:grpSp>
          <p:nvGrpSpPr>
            <p:cNvPr id="1028" name="Group 42">
              <a:extLst>
                <a:ext uri="{FF2B5EF4-FFF2-40B4-BE49-F238E27FC236}">
                  <a16:creationId xmlns:a16="http://schemas.microsoft.com/office/drawing/2014/main" id="{B54E96EC-53A0-4762-A6FC-355F380E158B}"/>
                </a:ext>
              </a:extLst>
            </p:cNvPr>
            <p:cNvGrpSpPr>
              <a:grpSpLocks/>
            </p:cNvGrpSpPr>
            <p:nvPr/>
          </p:nvGrpSpPr>
          <p:grpSpPr bwMode="auto">
            <a:xfrm>
              <a:off x="18385972" y="20316825"/>
              <a:ext cx="1200071" cy="631813"/>
              <a:chOff x="18385972" y="20316825"/>
              <a:chExt cx="1200071" cy="631813"/>
            </a:xfrm>
          </p:grpSpPr>
          <p:graphicFrame>
            <p:nvGraphicFramePr>
              <p:cNvPr id="1033" name="Object 1032">
                <a:extLst>
                  <a:ext uri="{FF2B5EF4-FFF2-40B4-BE49-F238E27FC236}">
                    <a16:creationId xmlns:a16="http://schemas.microsoft.com/office/drawing/2014/main" id="{4D2D222B-2923-4C9E-BD65-5D853673EA87}"/>
                  </a:ext>
                </a:extLst>
              </p:cNvPr>
              <p:cNvGraphicFramePr>
                <a:graphicFrameLocks noChangeAspect="1"/>
              </p:cNvGraphicFramePr>
              <p:nvPr/>
            </p:nvGraphicFramePr>
            <p:xfrm>
              <a:off x="18385972" y="20316825"/>
              <a:ext cx="1200071" cy="631813"/>
            </p:xfrm>
            <a:graphic>
              <a:graphicData uri="http://schemas.openxmlformats.org/presentationml/2006/ole">
                <mc:AlternateContent xmlns:mc="http://schemas.openxmlformats.org/markup-compatibility/2006">
                  <mc:Choice xmlns:v="urn:schemas-microsoft-com:vml" Requires="v">
                    <p:oleObj name="Bitmap Image" r:id="rId6" imgW="1343212" imgH="657317" progId="Paint.Picture">
                      <p:embed/>
                    </p:oleObj>
                  </mc:Choice>
                  <mc:Fallback>
                    <p:oleObj name="Bitmap Image" r:id="rId6" imgW="1343212" imgH="657317" progId="Paint.Picture">
                      <p:embed/>
                      <p:pic>
                        <p:nvPicPr>
                          <p:cNvPr id="1033" name="Object 1032">
                            <a:extLst>
                              <a:ext uri="{FF2B5EF4-FFF2-40B4-BE49-F238E27FC236}">
                                <a16:creationId xmlns:a16="http://schemas.microsoft.com/office/drawing/2014/main" id="{4D2D222B-2923-4C9E-BD65-5D853673EA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85972" y="20316825"/>
                            <a:ext cx="1200071" cy="631813"/>
                          </a:xfrm>
                          <a:prstGeom prst="rect">
                            <a:avLst/>
                          </a:prstGeom>
                          <a:solidFill>
                            <a:srgbClr val="000000"/>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1034" name="Text Box 44">
                <a:extLst>
                  <a:ext uri="{FF2B5EF4-FFF2-40B4-BE49-F238E27FC236}">
                    <a16:creationId xmlns:a16="http://schemas.microsoft.com/office/drawing/2014/main" id="{0D8AD9B2-EE4E-458E-8F16-57A4B6B6320C}"/>
                  </a:ext>
                </a:extLst>
              </p:cNvPr>
              <p:cNvSpPr txBox="1">
                <a:spLocks noChangeArrowheads="1"/>
              </p:cNvSpPr>
              <p:nvPr/>
            </p:nvSpPr>
            <p:spPr bwMode="auto">
              <a:xfrm>
                <a:off x="18624173" y="20601702"/>
                <a:ext cx="773647" cy="221043"/>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algn="ctr" defTabSz="914400" eaLnBrk="0" fontAlgn="base" hangingPunct="0">
                  <a:spcBef>
                    <a:spcPct val="0"/>
                  </a:spcBef>
                  <a:spcAft>
                    <a:spcPct val="0"/>
                  </a:spcAft>
                </a:pPr>
                <a:r>
                  <a:rPr lang="en-US" altLang="en-US" sz="2000" b="1" noProof="1">
                    <a:solidFill>
                      <a:srgbClr val="000000"/>
                    </a:solidFill>
                    <a:latin typeface="Times New Roman" panose="02020603050405020304" pitchFamily="18" charset="0"/>
                  </a:rPr>
                  <a:t>M</a:t>
                </a:r>
                <a:r>
                  <a:rPr lang="en-US" altLang="en-US" sz="2000" b="1" dirty="0" err="1">
                    <a:solidFill>
                      <a:srgbClr val="000000"/>
                    </a:solidFill>
                    <a:latin typeface="Times New Roman" panose="02020603050405020304" pitchFamily="18" charset="0"/>
                  </a:rPr>
                  <a:t>ultitude</a:t>
                </a:r>
                <a:endParaRPr lang="en-US" altLang="en-US" sz="2000" dirty="0">
                  <a:latin typeface="Arial" panose="020B0604020202020204" pitchFamily="34" charset="0"/>
                </a:endParaRPr>
              </a:p>
            </p:txBody>
          </p:sp>
        </p:grpSp>
        <p:grpSp>
          <p:nvGrpSpPr>
            <p:cNvPr id="1030" name="Group 45">
              <a:extLst>
                <a:ext uri="{FF2B5EF4-FFF2-40B4-BE49-F238E27FC236}">
                  <a16:creationId xmlns:a16="http://schemas.microsoft.com/office/drawing/2014/main" id="{5BD42281-0819-4ECC-8FA6-2ECCE3A9E9F0}"/>
                </a:ext>
              </a:extLst>
            </p:cNvPr>
            <p:cNvGrpSpPr>
              <a:grpSpLocks/>
            </p:cNvGrpSpPr>
            <p:nvPr/>
          </p:nvGrpSpPr>
          <p:grpSpPr bwMode="auto">
            <a:xfrm>
              <a:off x="20924384" y="20316825"/>
              <a:ext cx="1200071" cy="631813"/>
              <a:chOff x="20924384" y="20316825"/>
              <a:chExt cx="1200071" cy="631813"/>
            </a:xfrm>
          </p:grpSpPr>
          <p:graphicFrame>
            <p:nvGraphicFramePr>
              <p:cNvPr id="1031" name="Object 1030">
                <a:extLst>
                  <a:ext uri="{FF2B5EF4-FFF2-40B4-BE49-F238E27FC236}">
                    <a16:creationId xmlns:a16="http://schemas.microsoft.com/office/drawing/2014/main" id="{BA79E6CF-2290-429F-A450-DBDF897E7969}"/>
                  </a:ext>
                </a:extLst>
              </p:cNvPr>
              <p:cNvGraphicFramePr>
                <a:graphicFrameLocks noChangeAspect="1"/>
              </p:cNvGraphicFramePr>
              <p:nvPr/>
            </p:nvGraphicFramePr>
            <p:xfrm>
              <a:off x="20924384" y="20316825"/>
              <a:ext cx="1200071" cy="631813"/>
            </p:xfrm>
            <a:graphic>
              <a:graphicData uri="http://schemas.openxmlformats.org/presentationml/2006/ole">
                <mc:AlternateContent xmlns:mc="http://schemas.openxmlformats.org/markup-compatibility/2006">
                  <mc:Choice xmlns:v="urn:schemas-microsoft-com:vml" Requires="v">
                    <p:oleObj name="Bitmap Image" r:id="rId7" imgW="1343212" imgH="657317" progId="Paint.Picture">
                      <p:embed/>
                    </p:oleObj>
                  </mc:Choice>
                  <mc:Fallback>
                    <p:oleObj name="Bitmap Image" r:id="rId7" imgW="1343212" imgH="657317" progId="Paint.Picture">
                      <p:embed/>
                      <p:pic>
                        <p:nvPicPr>
                          <p:cNvPr id="1031" name="Object 1030">
                            <a:extLst>
                              <a:ext uri="{FF2B5EF4-FFF2-40B4-BE49-F238E27FC236}">
                                <a16:creationId xmlns:a16="http://schemas.microsoft.com/office/drawing/2014/main" id="{BA79E6CF-2290-429F-A450-DBDF897E79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24384" y="20316825"/>
                            <a:ext cx="1200071" cy="631813"/>
                          </a:xfrm>
                          <a:prstGeom prst="rect">
                            <a:avLst/>
                          </a:prstGeom>
                          <a:solidFill>
                            <a:srgbClr val="000000"/>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1032" name="Text Box 47">
                <a:extLst>
                  <a:ext uri="{FF2B5EF4-FFF2-40B4-BE49-F238E27FC236}">
                    <a16:creationId xmlns:a16="http://schemas.microsoft.com/office/drawing/2014/main" id="{A0A3AF62-A72B-48A5-934E-A0DD3714B56F}"/>
                  </a:ext>
                </a:extLst>
              </p:cNvPr>
              <p:cNvSpPr txBox="1">
                <a:spLocks noChangeArrowheads="1"/>
              </p:cNvSpPr>
              <p:nvPr/>
            </p:nvSpPr>
            <p:spPr bwMode="auto">
              <a:xfrm>
                <a:off x="21162585" y="20601702"/>
                <a:ext cx="773647" cy="221043"/>
              </a:xfrm>
              <a:prstGeom prst="rect">
                <a:avLst/>
              </a:prstGeom>
              <a:solidFill>
                <a:srgbClr val="FFFFFF"/>
              </a:solidFill>
              <a:ln>
                <a:noFill/>
              </a:ln>
              <a:effectLst/>
              <a:extLs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195" tIns="36195" rIns="36195" bIns="36195" numCol="1" anchor="t" anchorCtr="0" compatLnSpc="1">
                <a:prstTxWarp prst="textNoShape">
                  <a:avLst/>
                </a:prstTxWarp>
              </a:bodyPr>
              <a:lstStyle/>
              <a:p>
                <a:pPr defTabSz="914400" eaLnBrk="0" fontAlgn="base" hangingPunct="0">
                  <a:spcBef>
                    <a:spcPct val="0"/>
                  </a:spcBef>
                  <a:spcAft>
                    <a:spcPct val="0"/>
                  </a:spcAft>
                </a:pPr>
                <a:endParaRPr lang="en-US" altLang="en-US">
                  <a:latin typeface="Arial" panose="020B0604020202020204" pitchFamily="34" charset="0"/>
                </a:endParaRPr>
              </a:p>
            </p:txBody>
          </p:sp>
        </p:grpSp>
      </p:grpSp>
    </p:spTree>
    <p:extLst>
      <p:ext uri="{BB962C8B-B14F-4D97-AF65-F5344CB8AC3E}">
        <p14:creationId xmlns:p14="http://schemas.microsoft.com/office/powerpoint/2010/main" val="14809023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9599" y="420624"/>
            <a:ext cx="10955383" cy="6035040"/>
          </a:xfrm>
        </p:spPr>
        <p:txBody>
          <a:bodyPr>
            <a:noAutofit/>
          </a:bodyPr>
          <a:lstStyle/>
          <a:p>
            <a:pPr algn="l"/>
            <a:r>
              <a:rPr lang="en-US" sz="3600" b="1" dirty="0"/>
              <a:t>2. A Christian </a:t>
            </a:r>
            <a:r>
              <a:rPr lang="en-US" sz="3600" b="1" u="sng" dirty="0">
                <a:solidFill>
                  <a:srgbClr val="FF0000"/>
                </a:solidFill>
              </a:rPr>
              <a:t>BELIEVES</a:t>
            </a:r>
            <a:r>
              <a:rPr lang="en-US" sz="3600" b="1" dirty="0"/>
              <a:t> Jesus is the sinless Son of God 	who died to pay sin’s debt and arose to offer 	forgiveness and life.</a:t>
            </a:r>
            <a:r>
              <a:rPr lang="en-US" sz="3600" dirty="0"/>
              <a:t> </a:t>
            </a:r>
          </a:p>
          <a:p>
            <a:pPr algn="l"/>
            <a:r>
              <a:rPr lang="en-US" sz="3600" i="1" dirty="0"/>
              <a:t>For the wages of sin is death, but the free gift of God is </a:t>
            </a:r>
            <a:r>
              <a:rPr lang="en-US" sz="3600" b="1" i="1" dirty="0"/>
              <a:t>eternal life </a:t>
            </a:r>
            <a:r>
              <a:rPr lang="en-US" sz="3600" i="1" dirty="0"/>
              <a:t>in Christ Jesus our Lord. </a:t>
            </a:r>
            <a:r>
              <a:rPr lang="en-US" sz="3600" dirty="0"/>
              <a:t>	</a:t>
            </a:r>
            <a:r>
              <a:rPr lang="en-US" sz="3600" b="1" dirty="0">
                <a:solidFill>
                  <a:srgbClr val="FF0000"/>
                </a:solidFill>
              </a:rPr>
              <a:t>Romans 6:23 </a:t>
            </a:r>
          </a:p>
          <a:p>
            <a:pPr algn="l"/>
            <a:r>
              <a:rPr lang="en-US" sz="3600" i="1" dirty="0"/>
              <a:t>God shows his love for us in that while we were still sinners, </a:t>
            </a:r>
            <a:r>
              <a:rPr lang="en-US" sz="3600" b="1" i="1" dirty="0"/>
              <a:t>Christ died for us.</a:t>
            </a:r>
            <a:r>
              <a:rPr lang="en-US" sz="3600" i="1" dirty="0"/>
              <a:t>	</a:t>
            </a:r>
            <a:r>
              <a:rPr lang="en-US" sz="3600" b="1" dirty="0">
                <a:solidFill>
                  <a:srgbClr val="FF0000"/>
                </a:solidFill>
              </a:rPr>
              <a:t>Romans 5:8  </a:t>
            </a:r>
            <a:r>
              <a:rPr lang="en-US" sz="3600" dirty="0"/>
              <a:t>	</a:t>
            </a:r>
          </a:p>
          <a:p>
            <a:pPr algn="l"/>
            <a:r>
              <a:rPr lang="en-US" sz="3600" i="1" dirty="0"/>
              <a:t>If you confess with your mouth that Jesus is Lord and </a:t>
            </a:r>
            <a:r>
              <a:rPr lang="en-US" sz="3600" b="1" i="1" dirty="0"/>
              <a:t>believe in your heart</a:t>
            </a:r>
            <a:r>
              <a:rPr lang="en-US" sz="3600" i="1" dirty="0"/>
              <a:t> that God raised him from the dead, you will be saved.</a:t>
            </a:r>
            <a:r>
              <a:rPr lang="en-US" sz="3600" dirty="0"/>
              <a:t>	   </a:t>
            </a:r>
            <a:r>
              <a:rPr lang="en-US" sz="3600" b="1" dirty="0">
                <a:solidFill>
                  <a:srgbClr val="FF0000"/>
                </a:solidFill>
              </a:rPr>
              <a:t>Romans 10:9</a:t>
            </a:r>
          </a:p>
          <a:p>
            <a:pPr algn="l"/>
            <a:r>
              <a:rPr lang="en-US" sz="3600" dirty="0"/>
              <a:t> </a:t>
            </a:r>
          </a:p>
          <a:p>
            <a:r>
              <a:rPr lang="en-US" sz="3600" dirty="0"/>
              <a:t> </a:t>
            </a:r>
          </a:p>
        </p:txBody>
      </p:sp>
    </p:spTree>
    <p:extLst>
      <p:ext uri="{BB962C8B-B14F-4D97-AF65-F5344CB8AC3E}">
        <p14:creationId xmlns:p14="http://schemas.microsoft.com/office/powerpoint/2010/main" val="3107255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31371" y="411480"/>
            <a:ext cx="10929257" cy="6035040"/>
          </a:xfrm>
        </p:spPr>
        <p:txBody>
          <a:bodyPr>
            <a:noAutofit/>
          </a:bodyPr>
          <a:lstStyle/>
          <a:p>
            <a:pPr algn="l"/>
            <a:r>
              <a:rPr lang="en-US" sz="4000" b="1" dirty="0"/>
              <a:t>3. A Christian will </a:t>
            </a:r>
            <a:r>
              <a:rPr lang="en-US" sz="4000" b="1" u="sng" dirty="0">
                <a:solidFill>
                  <a:srgbClr val="FF0000"/>
                </a:solidFill>
              </a:rPr>
              <a:t>COUNT</a:t>
            </a:r>
            <a:r>
              <a:rPr lang="en-US" sz="4000" b="1" dirty="0"/>
              <a:t> the </a:t>
            </a:r>
            <a:r>
              <a:rPr lang="en-US" sz="4000" b="1" u="sng" dirty="0">
                <a:solidFill>
                  <a:srgbClr val="FF0000"/>
                </a:solidFill>
              </a:rPr>
              <a:t>COST</a:t>
            </a:r>
            <a:r>
              <a:rPr lang="en-US" sz="4000" b="1" dirty="0"/>
              <a:t> of daily turning 	from self-centered living to Christ-centered, 	Bible-based living.</a:t>
            </a:r>
            <a:r>
              <a:rPr lang="en-US" sz="4000" dirty="0"/>
              <a:t> </a:t>
            </a:r>
          </a:p>
          <a:p>
            <a:pPr algn="l"/>
            <a:r>
              <a:rPr lang="en-US" sz="4000" i="1" dirty="0"/>
              <a:t>If anyone would come after me, let him </a:t>
            </a:r>
            <a:r>
              <a:rPr lang="en-US" sz="4000" b="1" i="1" dirty="0"/>
              <a:t>deny himself </a:t>
            </a:r>
            <a:r>
              <a:rPr lang="en-US" sz="4000" i="1" dirty="0"/>
              <a:t>and take up his cross daily and follow me.  							</a:t>
            </a:r>
            <a:r>
              <a:rPr lang="en-US" sz="4000" b="1" dirty="0">
                <a:solidFill>
                  <a:srgbClr val="FF0000"/>
                </a:solidFill>
              </a:rPr>
              <a:t>Luke 9:23</a:t>
            </a:r>
          </a:p>
          <a:p>
            <a:pPr algn="l"/>
            <a:r>
              <a:rPr lang="en-US" sz="800" dirty="0"/>
              <a:t> </a:t>
            </a:r>
          </a:p>
          <a:p>
            <a:pPr algn="l"/>
            <a:r>
              <a:rPr lang="en-US" sz="4000" i="1" dirty="0"/>
              <a:t>The kingdom of heaven is like treasure hidden in a field, which a man found and covered up. Then in his joy he goes and </a:t>
            </a:r>
            <a:r>
              <a:rPr lang="en-US" sz="4000" b="1" i="1" dirty="0"/>
              <a:t>sells all that he has </a:t>
            </a:r>
            <a:r>
              <a:rPr lang="en-US" sz="4000" i="1" dirty="0"/>
              <a:t>and buys that field. </a:t>
            </a:r>
            <a:r>
              <a:rPr lang="en-US" sz="4000" dirty="0"/>
              <a:t>					</a:t>
            </a:r>
            <a:r>
              <a:rPr lang="en-US" sz="4000" b="1" dirty="0">
                <a:solidFill>
                  <a:srgbClr val="FF0000"/>
                </a:solidFill>
              </a:rPr>
              <a:t>Matthew 13:44   </a:t>
            </a:r>
          </a:p>
          <a:p>
            <a:r>
              <a:rPr lang="en-US" sz="4000" dirty="0"/>
              <a:t> </a:t>
            </a:r>
          </a:p>
        </p:txBody>
      </p:sp>
    </p:spTree>
    <p:extLst>
      <p:ext uri="{BB962C8B-B14F-4D97-AF65-F5344CB8AC3E}">
        <p14:creationId xmlns:p14="http://schemas.microsoft.com/office/powerpoint/2010/main" val="2900753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9599" y="420624"/>
            <a:ext cx="10990217" cy="6035040"/>
          </a:xfrm>
        </p:spPr>
        <p:txBody>
          <a:bodyPr>
            <a:noAutofit/>
          </a:bodyPr>
          <a:lstStyle/>
          <a:p>
            <a:pPr algn="l"/>
            <a:r>
              <a:rPr lang="en-US" sz="4400" b="1" dirty="0"/>
              <a:t>4. A Christian </a:t>
            </a:r>
            <a:r>
              <a:rPr lang="en-US" sz="4400" b="1" u="sng" dirty="0">
                <a:solidFill>
                  <a:srgbClr val="FF0000"/>
                </a:solidFill>
              </a:rPr>
              <a:t>DECIDES</a:t>
            </a:r>
            <a:r>
              <a:rPr lang="en-US" sz="4400" b="1" dirty="0"/>
              <a:t> to follow Jesus as 	Savior and Lord.</a:t>
            </a:r>
            <a:r>
              <a:rPr lang="en-US" sz="4400" dirty="0"/>
              <a:t> </a:t>
            </a:r>
          </a:p>
          <a:p>
            <a:pPr algn="l"/>
            <a:r>
              <a:rPr lang="en-US" sz="4400" i="1" dirty="0"/>
              <a:t>My sheep hear my voice, and I know them, </a:t>
            </a:r>
            <a:r>
              <a:rPr lang="en-US" sz="4400" i="1" spc="-50" dirty="0"/>
              <a:t>and </a:t>
            </a:r>
            <a:r>
              <a:rPr lang="en-US" sz="4400" b="1" i="1" spc="-50" dirty="0"/>
              <a:t>they follow me</a:t>
            </a:r>
            <a:r>
              <a:rPr lang="en-US" sz="4400" i="1" spc="-50" dirty="0"/>
              <a:t>.  I give them eternal life</a:t>
            </a:r>
            <a:r>
              <a:rPr lang="en-US" sz="4400" i="1" dirty="0"/>
              <a:t>, and they will never perish.   </a:t>
            </a:r>
            <a:r>
              <a:rPr lang="en-US" sz="4400" b="1" dirty="0">
                <a:solidFill>
                  <a:srgbClr val="FF0000"/>
                </a:solidFill>
              </a:rPr>
              <a:t>John 10:27,28</a:t>
            </a:r>
          </a:p>
          <a:p>
            <a:pPr algn="l"/>
            <a:r>
              <a:rPr lang="en-US" sz="1000" dirty="0"/>
              <a:t> </a:t>
            </a:r>
          </a:p>
          <a:p>
            <a:r>
              <a:rPr lang="en-US" sz="4400" b="1" spc="-150" dirty="0"/>
              <a:t>A</a:t>
            </a:r>
            <a:r>
              <a:rPr lang="en-US" sz="4400" spc="-150" dirty="0"/>
              <a:t>dmit … </a:t>
            </a:r>
            <a:r>
              <a:rPr lang="en-US" sz="4400" b="1" spc="-150" dirty="0"/>
              <a:t>B</a:t>
            </a:r>
            <a:r>
              <a:rPr lang="en-US" sz="4400" spc="-150" dirty="0"/>
              <a:t>elieve … </a:t>
            </a:r>
            <a:r>
              <a:rPr lang="en-US" sz="4400" b="1" spc="-150" dirty="0"/>
              <a:t>C</a:t>
            </a:r>
            <a:r>
              <a:rPr lang="en-US" sz="4400" spc="-150" dirty="0"/>
              <a:t>ount the </a:t>
            </a:r>
            <a:r>
              <a:rPr lang="en-US" sz="4400" b="1" spc="-150" dirty="0"/>
              <a:t>C</a:t>
            </a:r>
            <a:r>
              <a:rPr lang="en-US" sz="4400" spc="-150" dirty="0"/>
              <a:t>ost … </a:t>
            </a:r>
            <a:r>
              <a:rPr lang="en-US" sz="4400" b="1" spc="-150" dirty="0"/>
              <a:t>D</a:t>
            </a:r>
            <a:r>
              <a:rPr lang="en-US" sz="4400" spc="-150" dirty="0"/>
              <a:t>ecide</a:t>
            </a:r>
          </a:p>
          <a:p>
            <a:pPr algn="l"/>
            <a:r>
              <a:rPr lang="en-US" sz="1000" b="1" dirty="0"/>
              <a:t> </a:t>
            </a:r>
            <a:endParaRPr lang="en-US" sz="1000" dirty="0"/>
          </a:p>
          <a:p>
            <a:r>
              <a:rPr lang="en-US" sz="4400" b="1" dirty="0"/>
              <a:t>Based on these Bible verses, </a:t>
            </a:r>
          </a:p>
          <a:p>
            <a:r>
              <a:rPr lang="en-US" sz="4400" b="1" dirty="0"/>
              <a:t>are you sure you are a Christian?</a:t>
            </a:r>
            <a:endParaRPr lang="en-US" sz="4400" dirty="0"/>
          </a:p>
          <a:p>
            <a:pPr algn="l"/>
            <a:r>
              <a:rPr lang="en-US" sz="4400" dirty="0"/>
              <a:t> </a:t>
            </a:r>
          </a:p>
          <a:p>
            <a:pPr algn="l"/>
            <a:r>
              <a:rPr lang="en-US" sz="4400" dirty="0"/>
              <a:t> </a:t>
            </a:r>
          </a:p>
          <a:p>
            <a:pPr algn="l"/>
            <a:r>
              <a:rPr lang="en-US" sz="4400" dirty="0"/>
              <a:t> </a:t>
            </a:r>
          </a:p>
        </p:txBody>
      </p:sp>
    </p:spTree>
    <p:extLst>
      <p:ext uri="{BB962C8B-B14F-4D97-AF65-F5344CB8AC3E}">
        <p14:creationId xmlns:p14="http://schemas.microsoft.com/office/powerpoint/2010/main" val="2505837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9600" y="420624"/>
            <a:ext cx="10998926" cy="6035040"/>
          </a:xfrm>
        </p:spPr>
        <p:txBody>
          <a:bodyPr>
            <a:noAutofit/>
          </a:bodyPr>
          <a:lstStyle/>
          <a:p>
            <a:r>
              <a:rPr lang="en-US" sz="4400" b="1" dirty="0"/>
              <a:t>THE IMPORTANCE OF BEING BAPTIZED</a:t>
            </a:r>
            <a:endParaRPr lang="en-US" sz="4400" dirty="0"/>
          </a:p>
          <a:p>
            <a:r>
              <a:rPr lang="en-US" sz="4400" b="1" dirty="0"/>
              <a:t> </a:t>
            </a:r>
            <a:endParaRPr lang="en-US" sz="4400" dirty="0"/>
          </a:p>
          <a:p>
            <a:r>
              <a:rPr lang="en-US" sz="4400" b="1" dirty="0"/>
              <a:t>I.  WHY SHOULD I BE BAPTIZED?</a:t>
            </a:r>
            <a:endParaRPr lang="en-US" sz="4400" dirty="0"/>
          </a:p>
          <a:p>
            <a:r>
              <a:rPr lang="en-US" sz="4400" b="1" dirty="0"/>
              <a:t> </a:t>
            </a:r>
            <a:endParaRPr lang="en-US" sz="4400" dirty="0"/>
          </a:p>
          <a:p>
            <a:pPr algn="l"/>
            <a:r>
              <a:rPr lang="en-US" sz="4400" b="1" dirty="0"/>
              <a:t>1. TO FOLLOW THE EXAMPLE SET BY </a:t>
            </a:r>
            <a:r>
              <a:rPr lang="en-US" sz="4400" b="1" u="sng" dirty="0">
                <a:solidFill>
                  <a:srgbClr val="FF0000"/>
                </a:solidFill>
              </a:rPr>
              <a:t>JESUS</a:t>
            </a:r>
            <a:r>
              <a:rPr lang="en-US" sz="4400" b="1" dirty="0"/>
              <a:t> </a:t>
            </a:r>
            <a:endParaRPr lang="en-US" sz="4400" dirty="0"/>
          </a:p>
          <a:p>
            <a:pPr algn="l"/>
            <a:r>
              <a:rPr lang="en-US" sz="4400" i="1" dirty="0"/>
              <a:t>It came to pass in those days that </a:t>
            </a:r>
            <a:r>
              <a:rPr lang="en-US" sz="4400" b="1" i="1" dirty="0"/>
              <a:t>Jesus</a:t>
            </a:r>
            <a:r>
              <a:rPr lang="en-US" sz="4400" i="1" dirty="0"/>
              <a:t> came from Nazareth of Galilee and </a:t>
            </a:r>
            <a:r>
              <a:rPr lang="en-US" sz="4400" b="1" i="1" dirty="0"/>
              <a:t>was baptized</a:t>
            </a:r>
            <a:r>
              <a:rPr lang="en-US" sz="4400" i="1" dirty="0"/>
              <a:t> by John in the Jordan (</a:t>
            </a:r>
            <a:r>
              <a:rPr lang="en-US" sz="4400" dirty="0"/>
              <a:t>river</a:t>
            </a:r>
            <a:r>
              <a:rPr lang="en-US" sz="4400" i="1" dirty="0"/>
              <a:t>).</a:t>
            </a:r>
            <a:r>
              <a:rPr lang="en-US" sz="4400" b="1" dirty="0"/>
              <a:t> 		</a:t>
            </a:r>
            <a:r>
              <a:rPr lang="en-US" sz="4400" b="1" dirty="0">
                <a:solidFill>
                  <a:srgbClr val="FF0000"/>
                </a:solidFill>
              </a:rPr>
              <a:t>Mark 1:9 </a:t>
            </a:r>
          </a:p>
          <a:p>
            <a:pPr algn="l"/>
            <a:r>
              <a:rPr lang="en-US" sz="4400" dirty="0"/>
              <a:t> </a:t>
            </a:r>
          </a:p>
          <a:p>
            <a:pPr algn="l"/>
            <a:r>
              <a:rPr lang="en-US" sz="4400" dirty="0"/>
              <a:t> </a:t>
            </a:r>
          </a:p>
          <a:p>
            <a:pPr algn="l"/>
            <a:r>
              <a:rPr lang="en-US" sz="4400" dirty="0"/>
              <a:t> </a:t>
            </a:r>
          </a:p>
        </p:txBody>
      </p:sp>
    </p:spTree>
    <p:extLst>
      <p:ext uri="{BB962C8B-B14F-4D97-AF65-F5344CB8AC3E}">
        <p14:creationId xmlns:p14="http://schemas.microsoft.com/office/powerpoint/2010/main" val="2891334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5245" y="411480"/>
            <a:ext cx="10981509" cy="6035040"/>
          </a:xfrm>
        </p:spPr>
        <p:txBody>
          <a:bodyPr>
            <a:noAutofit/>
          </a:bodyPr>
          <a:lstStyle/>
          <a:p>
            <a:r>
              <a:rPr lang="en-US" sz="4400" b="1" dirty="0"/>
              <a:t>I.  WHY SHOULD I BE BAPTIZED?</a:t>
            </a:r>
            <a:endParaRPr lang="en-US" sz="4400" dirty="0"/>
          </a:p>
          <a:p>
            <a:pPr algn="l"/>
            <a:r>
              <a:rPr lang="en-US" sz="4400" b="1" dirty="0"/>
              <a:t>2. BECAUSE CHRIST </a:t>
            </a:r>
            <a:r>
              <a:rPr lang="en-US" sz="4400" b="1" u="sng" dirty="0">
                <a:solidFill>
                  <a:srgbClr val="FF0000"/>
                </a:solidFill>
              </a:rPr>
              <a:t>COMMANDS</a:t>
            </a:r>
            <a:r>
              <a:rPr lang="en-US" sz="4400" b="1" dirty="0"/>
              <a:t> IT.</a:t>
            </a:r>
            <a:endParaRPr lang="en-US" sz="4400" dirty="0"/>
          </a:p>
          <a:p>
            <a:r>
              <a:rPr lang="en-US" sz="1200" b="1" dirty="0"/>
              <a:t> </a:t>
            </a:r>
            <a:endParaRPr lang="en-US" sz="1200" dirty="0"/>
          </a:p>
          <a:p>
            <a:pPr algn="l"/>
            <a:r>
              <a:rPr lang="en-US" sz="4400" dirty="0"/>
              <a:t>(Jesus said) </a:t>
            </a:r>
            <a:r>
              <a:rPr lang="en-US" sz="4400" i="1" dirty="0"/>
              <a:t>Go therefore and make disciples of all the nations, </a:t>
            </a:r>
            <a:r>
              <a:rPr lang="en-US" sz="4400" b="1" i="1" dirty="0"/>
              <a:t>baptizing them </a:t>
            </a:r>
            <a:r>
              <a:rPr lang="en-US" sz="4400" i="1" dirty="0"/>
              <a:t>in the name of the Father and of the Son and of the Holy Spirit, teaching them to observe all things that</a:t>
            </a:r>
            <a:r>
              <a:rPr lang="en-US" sz="4400" b="1" i="1" dirty="0"/>
              <a:t> I have commanded you</a:t>
            </a:r>
            <a:r>
              <a:rPr lang="en-US" sz="4400" i="1" dirty="0"/>
              <a:t>.</a:t>
            </a:r>
            <a:r>
              <a:rPr lang="en-US" sz="4400" dirty="0"/>
              <a:t>  	</a:t>
            </a:r>
            <a:r>
              <a:rPr lang="en-US" sz="4400" b="1" dirty="0">
                <a:solidFill>
                  <a:srgbClr val="FF0000"/>
                </a:solidFill>
              </a:rPr>
              <a:t>Matthew 28:19-20 </a:t>
            </a:r>
          </a:p>
          <a:p>
            <a:pPr algn="l"/>
            <a:r>
              <a:rPr lang="en-US" sz="4400" dirty="0"/>
              <a:t> </a:t>
            </a:r>
          </a:p>
          <a:p>
            <a:pPr algn="l"/>
            <a:r>
              <a:rPr lang="en-US" sz="4400" dirty="0"/>
              <a:t> </a:t>
            </a:r>
          </a:p>
          <a:p>
            <a:pPr algn="l"/>
            <a:r>
              <a:rPr lang="en-US" sz="4400" dirty="0"/>
              <a:t> </a:t>
            </a:r>
          </a:p>
        </p:txBody>
      </p:sp>
    </p:spTree>
    <p:extLst>
      <p:ext uri="{BB962C8B-B14F-4D97-AF65-F5344CB8AC3E}">
        <p14:creationId xmlns:p14="http://schemas.microsoft.com/office/powerpoint/2010/main" val="608452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27017" y="420624"/>
            <a:ext cx="10946674" cy="6035040"/>
          </a:xfrm>
        </p:spPr>
        <p:txBody>
          <a:bodyPr>
            <a:noAutofit/>
          </a:bodyPr>
          <a:lstStyle/>
          <a:p>
            <a:r>
              <a:rPr lang="en-US" sz="4400" b="1" dirty="0"/>
              <a:t>I.  WHY SHOULD I BE BAPTIZED?</a:t>
            </a:r>
          </a:p>
          <a:p>
            <a:pPr algn="l"/>
            <a:r>
              <a:rPr lang="en-US" sz="4400" b="1" dirty="0"/>
              <a:t>3. IT DEMONSTRATES THAT I REALLY AM A 	</a:t>
            </a:r>
            <a:r>
              <a:rPr lang="en-US" sz="4400" b="1" u="sng" dirty="0">
                <a:solidFill>
                  <a:srgbClr val="FF0000"/>
                </a:solidFill>
              </a:rPr>
              <a:t>BELIEVER</a:t>
            </a:r>
            <a:r>
              <a:rPr lang="en-US" sz="4400" b="1" dirty="0"/>
              <a:t>. </a:t>
            </a:r>
          </a:p>
          <a:p>
            <a:endParaRPr lang="en-US" sz="4400" b="1" dirty="0"/>
          </a:p>
          <a:p>
            <a:pPr algn="l"/>
            <a:r>
              <a:rPr lang="en-US" sz="4400" dirty="0"/>
              <a:t>Then those who gladly received his word were </a:t>
            </a:r>
            <a:r>
              <a:rPr lang="en-US" sz="4400" b="1" dirty="0"/>
              <a:t>baptized</a:t>
            </a:r>
            <a:r>
              <a:rPr lang="en-US" sz="4400" dirty="0"/>
              <a:t>.  </a:t>
            </a:r>
            <a:r>
              <a:rPr lang="en-US" sz="4400" b="1" dirty="0">
                <a:solidFill>
                  <a:srgbClr val="FF0000"/>
                </a:solidFill>
              </a:rPr>
              <a:t>Acts 2:41</a:t>
            </a:r>
            <a:endParaRPr lang="en-US" sz="4400" dirty="0"/>
          </a:p>
          <a:p>
            <a:pPr algn="l"/>
            <a:r>
              <a:rPr lang="en-US" sz="4400" dirty="0"/>
              <a:t>... many of the (</a:t>
            </a:r>
            <a:r>
              <a:rPr lang="en-US" sz="4400" i="1" dirty="0"/>
              <a:t>people</a:t>
            </a:r>
            <a:r>
              <a:rPr lang="en-US" sz="4400" dirty="0"/>
              <a:t>) hearing, </a:t>
            </a:r>
            <a:r>
              <a:rPr lang="en-US" sz="4400" b="1" dirty="0"/>
              <a:t>believed</a:t>
            </a:r>
            <a:r>
              <a:rPr lang="en-US" sz="4400" dirty="0"/>
              <a:t> and were </a:t>
            </a:r>
            <a:r>
              <a:rPr lang="en-US" sz="4400" b="1" dirty="0"/>
              <a:t>baptized</a:t>
            </a:r>
            <a:r>
              <a:rPr lang="en-US" sz="4400" dirty="0"/>
              <a:t>.   </a:t>
            </a:r>
            <a:r>
              <a:rPr lang="en-US" sz="4400" b="1" dirty="0">
                <a:solidFill>
                  <a:srgbClr val="FF0000"/>
                </a:solidFill>
              </a:rPr>
              <a:t>Acts 18:8</a:t>
            </a:r>
          </a:p>
          <a:p>
            <a:pPr algn="l"/>
            <a:r>
              <a:rPr lang="en-US" sz="4400" dirty="0"/>
              <a:t> </a:t>
            </a:r>
          </a:p>
          <a:p>
            <a:pPr algn="l"/>
            <a:r>
              <a:rPr lang="en-US" sz="4400" dirty="0"/>
              <a:t> </a:t>
            </a:r>
          </a:p>
          <a:p>
            <a:pPr algn="l"/>
            <a:r>
              <a:rPr lang="en-US" sz="4400" dirty="0"/>
              <a:t> </a:t>
            </a:r>
          </a:p>
        </p:txBody>
      </p:sp>
    </p:spTree>
    <p:extLst>
      <p:ext uri="{BB962C8B-B14F-4D97-AF65-F5344CB8AC3E}">
        <p14:creationId xmlns:p14="http://schemas.microsoft.com/office/powerpoint/2010/main" val="3779394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9599" y="420624"/>
            <a:ext cx="10955383" cy="6035040"/>
          </a:xfrm>
        </p:spPr>
        <p:txBody>
          <a:bodyPr>
            <a:noAutofit/>
          </a:bodyPr>
          <a:lstStyle/>
          <a:p>
            <a:r>
              <a:rPr lang="en-US" sz="4400" b="1" dirty="0"/>
              <a:t>I.  WHY SHOULD I BE BAPTIZED?</a:t>
            </a:r>
          </a:p>
          <a:p>
            <a:pPr algn="l"/>
            <a:r>
              <a:rPr lang="en-US" sz="4400" b="1" dirty="0"/>
              <a:t>4. IT </a:t>
            </a:r>
            <a:r>
              <a:rPr lang="en-US" sz="4400" b="1" u="sng" dirty="0">
                <a:solidFill>
                  <a:srgbClr val="FF0000"/>
                </a:solidFill>
              </a:rPr>
              <a:t>IDENTIFIES</a:t>
            </a:r>
            <a:r>
              <a:rPr lang="en-US" sz="4400" b="1" dirty="0"/>
              <a:t> ME WITH CHRIST AND HIS 	CHURCH.</a:t>
            </a:r>
            <a:endParaRPr lang="en-US" sz="4400" dirty="0"/>
          </a:p>
          <a:p>
            <a:r>
              <a:rPr lang="en-US" sz="4400" dirty="0"/>
              <a:t> </a:t>
            </a:r>
          </a:p>
          <a:p>
            <a:pPr algn="l"/>
            <a:r>
              <a:rPr lang="en-US" sz="4400" i="1" dirty="0"/>
              <a:t>Now by this we know that we know Him, if we keep his commandments.   </a:t>
            </a:r>
            <a:r>
              <a:rPr lang="en-US" sz="4400" b="1" dirty="0">
                <a:solidFill>
                  <a:srgbClr val="FF0000"/>
                </a:solidFill>
              </a:rPr>
              <a:t>I John 2:3</a:t>
            </a:r>
          </a:p>
          <a:p>
            <a:r>
              <a:rPr lang="en-US" sz="4400" dirty="0"/>
              <a:t> </a:t>
            </a:r>
          </a:p>
          <a:p>
            <a:pPr algn="l"/>
            <a:r>
              <a:rPr lang="en-US" sz="4400" dirty="0"/>
              <a:t> </a:t>
            </a:r>
          </a:p>
          <a:p>
            <a:pPr algn="l"/>
            <a:r>
              <a:rPr lang="en-US" sz="4400" dirty="0"/>
              <a:t> </a:t>
            </a:r>
          </a:p>
          <a:p>
            <a:pPr algn="l"/>
            <a:r>
              <a:rPr lang="en-US" sz="4400" dirty="0"/>
              <a:t> </a:t>
            </a:r>
          </a:p>
        </p:txBody>
      </p:sp>
    </p:spTree>
    <p:extLst>
      <p:ext uri="{BB962C8B-B14F-4D97-AF65-F5344CB8AC3E}">
        <p14:creationId xmlns:p14="http://schemas.microsoft.com/office/powerpoint/2010/main" val="1443164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9600" y="411480"/>
            <a:ext cx="10972800" cy="6035040"/>
          </a:xfrm>
        </p:spPr>
        <p:txBody>
          <a:bodyPr>
            <a:noAutofit/>
          </a:bodyPr>
          <a:lstStyle/>
          <a:p>
            <a:r>
              <a:rPr lang="en-US" sz="2800" b="1" dirty="0"/>
              <a:t>I.  WHY SHOULD I BE BAPTIZED?</a:t>
            </a:r>
          </a:p>
          <a:p>
            <a:r>
              <a:rPr lang="en-US" sz="4400" b="1" dirty="0"/>
              <a:t>II. WHAT IS THE MEANING OF BAPTISM? </a:t>
            </a:r>
            <a:endParaRPr lang="en-US" sz="4400" dirty="0"/>
          </a:p>
          <a:p>
            <a:pPr algn="l"/>
            <a:r>
              <a:rPr lang="en-US" sz="4400" b="1" spc="-150" dirty="0"/>
              <a:t>1. </a:t>
            </a:r>
            <a:r>
              <a:rPr lang="en-US" sz="4400" b="1" spc="-200" dirty="0"/>
              <a:t>IT PICTURES CHRIST’S </a:t>
            </a:r>
            <a:r>
              <a:rPr lang="en-US" sz="4400" b="1" u="sng" spc="-200" dirty="0">
                <a:solidFill>
                  <a:srgbClr val="FF0000"/>
                </a:solidFill>
              </a:rPr>
              <a:t>BURIAL</a:t>
            </a:r>
            <a:r>
              <a:rPr lang="en-US" sz="4400" b="1" spc="-200" dirty="0"/>
              <a:t> &amp; RESURRECTION</a:t>
            </a:r>
            <a:r>
              <a:rPr lang="en-US" sz="4400" b="1" spc="-150" dirty="0"/>
              <a:t>.</a:t>
            </a:r>
            <a:endParaRPr lang="en-US" sz="4400" spc="-150" dirty="0"/>
          </a:p>
          <a:p>
            <a:pPr algn="l"/>
            <a:r>
              <a:rPr lang="en-US" sz="4400" i="1" dirty="0"/>
              <a:t>Christ died for our sins ... was buried ... and rose again. 	</a:t>
            </a:r>
            <a:r>
              <a:rPr lang="en-US" sz="4400" b="1" dirty="0">
                <a:solidFill>
                  <a:srgbClr val="FF0000"/>
                </a:solidFill>
              </a:rPr>
              <a:t>I Cor. 15:3-4 </a:t>
            </a:r>
          </a:p>
          <a:p>
            <a:pPr algn="l"/>
            <a:r>
              <a:rPr lang="en-US" sz="4400" b="1" i="1" dirty="0"/>
              <a:t>Buried</a:t>
            </a:r>
            <a:r>
              <a:rPr lang="en-US" sz="4400" i="1" dirty="0"/>
              <a:t> with Him in </a:t>
            </a:r>
            <a:r>
              <a:rPr lang="en-US" sz="4400" b="1" i="1" dirty="0"/>
              <a:t>baptism</a:t>
            </a:r>
            <a:r>
              <a:rPr lang="en-US" sz="4400" i="1" dirty="0"/>
              <a:t>, in which you also were </a:t>
            </a:r>
            <a:r>
              <a:rPr lang="en-US" sz="4400" b="1" i="1" dirty="0"/>
              <a:t>raised</a:t>
            </a:r>
            <a:r>
              <a:rPr lang="en-US" sz="4400" i="1" dirty="0"/>
              <a:t> with Him through faith in the working of God, who raised Christ from the dead. </a:t>
            </a:r>
            <a:r>
              <a:rPr lang="en-US" sz="4400" dirty="0"/>
              <a:t> </a:t>
            </a:r>
            <a:r>
              <a:rPr lang="en-US" sz="4400" b="1" dirty="0">
                <a:solidFill>
                  <a:srgbClr val="FF0000"/>
                </a:solidFill>
              </a:rPr>
              <a:t>Col. 2:12</a:t>
            </a:r>
          </a:p>
        </p:txBody>
      </p:sp>
    </p:spTree>
    <p:extLst>
      <p:ext uri="{BB962C8B-B14F-4D97-AF65-F5344CB8AC3E}">
        <p14:creationId xmlns:p14="http://schemas.microsoft.com/office/powerpoint/2010/main" val="1954857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9599" y="420624"/>
            <a:ext cx="10990217" cy="6035040"/>
          </a:xfrm>
        </p:spPr>
        <p:txBody>
          <a:bodyPr>
            <a:noAutofit/>
          </a:bodyPr>
          <a:lstStyle/>
          <a:p>
            <a:r>
              <a:rPr lang="en-US" sz="4400" b="1" dirty="0"/>
              <a:t>II. WHAT IS THE MEANING OF BAPTISM? </a:t>
            </a:r>
          </a:p>
          <a:p>
            <a:pPr algn="l"/>
            <a:r>
              <a:rPr lang="en-US" sz="4400" b="1" dirty="0"/>
              <a:t>2. IT ILLUSTRATES MY </a:t>
            </a:r>
            <a:r>
              <a:rPr lang="en-US" sz="4400" b="1" u="sng" dirty="0">
                <a:solidFill>
                  <a:srgbClr val="FF0000"/>
                </a:solidFill>
              </a:rPr>
              <a:t>NEW LIFE</a:t>
            </a:r>
            <a:r>
              <a:rPr lang="en-US" sz="4400" b="1" dirty="0">
                <a:solidFill>
                  <a:srgbClr val="FF0000"/>
                </a:solidFill>
              </a:rPr>
              <a:t> </a:t>
            </a:r>
            <a:r>
              <a:rPr lang="en-US" sz="4400" b="1" dirty="0"/>
              <a:t>AS A 	CHRISTIAN.</a:t>
            </a:r>
            <a:endParaRPr lang="en-US" sz="4400" dirty="0"/>
          </a:p>
          <a:p>
            <a:r>
              <a:rPr lang="en-US" sz="1600" b="1" dirty="0"/>
              <a:t> </a:t>
            </a:r>
            <a:endParaRPr lang="en-US" sz="1600" dirty="0"/>
          </a:p>
          <a:p>
            <a:pPr algn="l"/>
            <a:r>
              <a:rPr lang="en-US" sz="4400" i="1" dirty="0"/>
              <a:t>We were buried with him through baptism into death, that just as Christ was raised from the dead... we also should walk in</a:t>
            </a:r>
            <a:r>
              <a:rPr lang="en-US" sz="4400" b="1" i="1" dirty="0"/>
              <a:t> newness of life</a:t>
            </a:r>
            <a:r>
              <a:rPr lang="en-US" sz="4400" i="1" dirty="0"/>
              <a:t>.</a:t>
            </a:r>
            <a:r>
              <a:rPr lang="en-US" sz="4400" dirty="0"/>
              <a:t>  	 							</a:t>
            </a:r>
            <a:r>
              <a:rPr lang="en-US" sz="4400" b="1" dirty="0">
                <a:solidFill>
                  <a:srgbClr val="FF0000"/>
                </a:solidFill>
              </a:rPr>
              <a:t>Romans 6:4</a:t>
            </a:r>
          </a:p>
        </p:txBody>
      </p:sp>
    </p:spTree>
    <p:extLst>
      <p:ext uri="{BB962C8B-B14F-4D97-AF65-F5344CB8AC3E}">
        <p14:creationId xmlns:p14="http://schemas.microsoft.com/office/powerpoint/2010/main" val="3394579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9599" y="420624"/>
            <a:ext cx="10964091" cy="6035040"/>
          </a:xfrm>
        </p:spPr>
        <p:txBody>
          <a:bodyPr>
            <a:noAutofit/>
          </a:bodyPr>
          <a:lstStyle/>
          <a:p>
            <a:r>
              <a:rPr lang="en-US" sz="3600" b="1" dirty="0"/>
              <a:t>II. WHAT IS THE MEANING OF BAPTISM? </a:t>
            </a:r>
          </a:p>
          <a:p>
            <a:pPr algn="l"/>
            <a:r>
              <a:rPr lang="en-US" sz="3600" b="1" dirty="0"/>
              <a:t>3. IT SAYS, “I WANT TO  </a:t>
            </a:r>
            <a:r>
              <a:rPr lang="en-US" sz="3600" b="1" u="sng" dirty="0">
                <a:solidFill>
                  <a:srgbClr val="FF0000"/>
                </a:solidFill>
              </a:rPr>
              <a:t>OBEY</a:t>
            </a:r>
            <a:r>
              <a:rPr lang="en-US" sz="3600" b="1" dirty="0"/>
              <a:t>  MY LORD”.</a:t>
            </a:r>
            <a:endParaRPr lang="en-US" sz="3600" dirty="0"/>
          </a:p>
          <a:p>
            <a:r>
              <a:rPr lang="en-US" sz="3600" i="1" dirty="0"/>
              <a:t>“If you love Me,</a:t>
            </a:r>
            <a:r>
              <a:rPr lang="en-US" sz="3600" b="1" i="1" dirty="0"/>
              <a:t> keep</a:t>
            </a:r>
            <a:r>
              <a:rPr lang="en-US" sz="3600" i="1" dirty="0"/>
              <a:t> My commandments.”  	</a:t>
            </a:r>
            <a:r>
              <a:rPr lang="en-US" sz="3600" b="1" dirty="0">
                <a:solidFill>
                  <a:srgbClr val="FF0000"/>
                </a:solidFill>
              </a:rPr>
              <a:t>John 14:15  </a:t>
            </a:r>
          </a:p>
          <a:p>
            <a:pPr algn="l"/>
            <a:r>
              <a:rPr lang="en-US" sz="3600" dirty="0"/>
              <a:t>Baptism doesn’t make you a believer - it shows you </a:t>
            </a:r>
            <a:r>
              <a:rPr lang="en-US" sz="3600" b="1" dirty="0"/>
              <a:t>already believe</a:t>
            </a:r>
            <a:r>
              <a:rPr lang="en-US" sz="3600" dirty="0"/>
              <a:t>.</a:t>
            </a:r>
          </a:p>
          <a:p>
            <a:pPr algn="l"/>
            <a:r>
              <a:rPr lang="en-US" sz="3600" dirty="0"/>
              <a:t>Baptism does not “save” you, only </a:t>
            </a:r>
            <a:r>
              <a:rPr lang="en-US" sz="3600" b="1" dirty="0"/>
              <a:t>faith in Christ alone </a:t>
            </a:r>
            <a:r>
              <a:rPr lang="en-US" sz="3600" dirty="0"/>
              <a:t>does that.  </a:t>
            </a:r>
          </a:p>
          <a:p>
            <a:pPr algn="l"/>
            <a:r>
              <a:rPr lang="en-US" sz="3600" dirty="0"/>
              <a:t>Baptism is like a wedding ring - it’s an </a:t>
            </a:r>
            <a:r>
              <a:rPr lang="en-US" sz="3600" b="1" dirty="0"/>
              <a:t>outward symbol </a:t>
            </a:r>
            <a:r>
              <a:rPr lang="en-US" sz="3600" dirty="0"/>
              <a:t>of the commitment you made </a:t>
            </a:r>
            <a:r>
              <a:rPr lang="en-US" sz="3600" b="1" dirty="0"/>
              <a:t>in your heart </a:t>
            </a:r>
            <a:r>
              <a:rPr lang="en-US" sz="3600" dirty="0"/>
              <a:t>to trust &amp; follow Christ.		</a:t>
            </a:r>
            <a:r>
              <a:rPr lang="en-US" sz="3600" b="1" dirty="0">
                <a:solidFill>
                  <a:srgbClr val="FF0000"/>
                </a:solidFill>
              </a:rPr>
              <a:t>Ephesians 2:8,9</a:t>
            </a:r>
          </a:p>
          <a:p>
            <a:r>
              <a:rPr lang="en-US" sz="3600" dirty="0"/>
              <a:t> </a:t>
            </a:r>
          </a:p>
        </p:txBody>
      </p:sp>
    </p:spTree>
    <p:extLst>
      <p:ext uri="{BB962C8B-B14F-4D97-AF65-F5344CB8AC3E}">
        <p14:creationId xmlns:p14="http://schemas.microsoft.com/office/powerpoint/2010/main" val="474037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43467" y="420624"/>
            <a:ext cx="10972800" cy="6035040"/>
          </a:xfrm>
        </p:spPr>
        <p:txBody>
          <a:bodyPr>
            <a:noAutofit/>
          </a:bodyPr>
          <a:lstStyle/>
          <a:p>
            <a:r>
              <a:rPr lang="en-US" sz="4400" b="1" dirty="0"/>
              <a:t>WELCOME TO</a:t>
            </a:r>
            <a:endParaRPr lang="en-US" sz="4400" dirty="0"/>
          </a:p>
          <a:p>
            <a:r>
              <a:rPr lang="en-US" sz="4400" b="1" dirty="0"/>
              <a:t> CHURCH MEMBERSHIP AT GBC</a:t>
            </a:r>
            <a:endParaRPr lang="en-US" sz="4400" dirty="0"/>
          </a:p>
          <a:p>
            <a:r>
              <a:rPr lang="en-US" sz="1600" dirty="0"/>
              <a:t> </a:t>
            </a:r>
          </a:p>
          <a:p>
            <a:r>
              <a:rPr lang="en-US" sz="4400" dirty="0"/>
              <a:t>	We are glad you have chosen to find out more about Grace Bible Chapel.  </a:t>
            </a:r>
          </a:p>
          <a:p>
            <a:r>
              <a:rPr lang="en-US" sz="4400" dirty="0"/>
              <a:t>This </a:t>
            </a:r>
            <a:r>
              <a:rPr lang="en-US" sz="4400" b="1" dirty="0"/>
              <a:t>four-session class </a:t>
            </a:r>
            <a:r>
              <a:rPr lang="en-US" sz="4400" dirty="0"/>
              <a:t>is a basic introduction/refresher to our church, and what the Bible says about being part of a growing church family.</a:t>
            </a:r>
          </a:p>
        </p:txBody>
      </p:sp>
    </p:spTree>
    <p:extLst>
      <p:ext uri="{BB962C8B-B14F-4D97-AF65-F5344CB8AC3E}">
        <p14:creationId xmlns:p14="http://schemas.microsoft.com/office/powerpoint/2010/main" val="33979169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18309" y="420624"/>
            <a:ext cx="10946674" cy="6035040"/>
          </a:xfrm>
        </p:spPr>
        <p:txBody>
          <a:bodyPr>
            <a:noAutofit/>
          </a:bodyPr>
          <a:lstStyle/>
          <a:p>
            <a:r>
              <a:rPr lang="en-US" sz="3600" b="1" dirty="0"/>
              <a:t>III.  WHY BE BAPTIZED BY IMMERSION? </a:t>
            </a:r>
            <a:endParaRPr lang="en-US" sz="3600" dirty="0"/>
          </a:p>
          <a:p>
            <a:pPr algn="l"/>
            <a:r>
              <a:rPr lang="en-US" sz="3600" b="1" dirty="0"/>
              <a:t>1. BECAUSE </a:t>
            </a:r>
            <a:r>
              <a:rPr lang="en-US" sz="3600" b="1" u="sng" dirty="0">
                <a:solidFill>
                  <a:srgbClr val="FF0000"/>
                </a:solidFill>
              </a:rPr>
              <a:t>JESUS</a:t>
            </a:r>
            <a:r>
              <a:rPr lang="en-US" sz="3600" b="1" dirty="0"/>
              <a:t> WAS BAPTIZED THAT WAY. </a:t>
            </a:r>
            <a:endParaRPr lang="en-US" sz="3600" dirty="0"/>
          </a:p>
          <a:p>
            <a:r>
              <a:rPr lang="en-US" sz="3600" i="1" dirty="0"/>
              <a:t>“When He had been baptized, Jesus </a:t>
            </a:r>
            <a:r>
              <a:rPr lang="en-US" sz="3600" b="1" i="1" dirty="0"/>
              <a:t>came up</a:t>
            </a:r>
            <a:r>
              <a:rPr lang="en-US" sz="3600" i="1" dirty="0"/>
              <a:t> immediately from </a:t>
            </a:r>
            <a:r>
              <a:rPr lang="en-US" sz="3600" b="1" i="1" dirty="0"/>
              <a:t>the water</a:t>
            </a:r>
            <a:r>
              <a:rPr lang="en-US" sz="3600" i="1" dirty="0"/>
              <a:t>.”  	</a:t>
            </a:r>
            <a:r>
              <a:rPr lang="en-US" sz="3600" b="1" dirty="0">
                <a:solidFill>
                  <a:srgbClr val="FF0000"/>
                </a:solidFill>
              </a:rPr>
              <a:t>Matt. 3:16</a:t>
            </a:r>
          </a:p>
          <a:p>
            <a:r>
              <a:rPr lang="en-US" sz="800" dirty="0"/>
              <a:t> </a:t>
            </a:r>
          </a:p>
          <a:p>
            <a:pPr algn="l"/>
            <a:r>
              <a:rPr lang="en-US" sz="3600" b="1" dirty="0"/>
              <a:t>2. EVERY BAPTISM IN THE </a:t>
            </a:r>
            <a:r>
              <a:rPr lang="en-US" sz="3600" b="1" u="sng" dirty="0">
                <a:solidFill>
                  <a:srgbClr val="FF0000"/>
                </a:solidFill>
              </a:rPr>
              <a:t>BIBLE</a:t>
            </a:r>
            <a:r>
              <a:rPr lang="en-US" sz="3600" b="1" dirty="0"/>
              <a:t> WAS BY IMMERSION. </a:t>
            </a:r>
            <a:endParaRPr lang="en-US" sz="3600" dirty="0"/>
          </a:p>
          <a:p>
            <a:r>
              <a:rPr lang="en-US" sz="3600" i="1" dirty="0"/>
              <a:t>“Both Philip and the eunuch went </a:t>
            </a:r>
            <a:r>
              <a:rPr lang="en-US" sz="3600" b="1" i="1" dirty="0"/>
              <a:t>down into</a:t>
            </a:r>
            <a:r>
              <a:rPr lang="en-US" sz="3600" i="1" dirty="0"/>
              <a:t> the water, and he baptized him.  Now when they came</a:t>
            </a:r>
            <a:r>
              <a:rPr lang="en-US" sz="3600" b="1" i="1" dirty="0"/>
              <a:t> up out of</a:t>
            </a:r>
            <a:r>
              <a:rPr lang="en-US" sz="3600" i="1" dirty="0"/>
              <a:t> the water...”   </a:t>
            </a:r>
            <a:r>
              <a:rPr lang="en-US" sz="3600" b="1" dirty="0">
                <a:solidFill>
                  <a:srgbClr val="FF0000"/>
                </a:solidFill>
              </a:rPr>
              <a:t>Acts 8:38-39</a:t>
            </a:r>
          </a:p>
          <a:p>
            <a:r>
              <a:rPr lang="en-US" sz="3600" dirty="0"/>
              <a:t> </a:t>
            </a:r>
          </a:p>
          <a:p>
            <a:r>
              <a:rPr lang="en-US" sz="3600" dirty="0"/>
              <a:t> </a:t>
            </a:r>
          </a:p>
        </p:txBody>
      </p:sp>
    </p:spTree>
    <p:extLst>
      <p:ext uri="{BB962C8B-B14F-4D97-AF65-F5344CB8AC3E}">
        <p14:creationId xmlns:p14="http://schemas.microsoft.com/office/powerpoint/2010/main" val="1603809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18309" y="420624"/>
            <a:ext cx="10972800" cy="6035040"/>
          </a:xfrm>
        </p:spPr>
        <p:txBody>
          <a:bodyPr>
            <a:noAutofit/>
          </a:bodyPr>
          <a:lstStyle/>
          <a:p>
            <a:r>
              <a:rPr lang="en-US" sz="4000" b="1" dirty="0"/>
              <a:t>III.  WHY BE BAPTIZED BY IMMERSION? </a:t>
            </a:r>
            <a:endParaRPr lang="en-US" sz="4000" dirty="0"/>
          </a:p>
          <a:p>
            <a:pPr algn="l"/>
            <a:r>
              <a:rPr lang="en-US" sz="4000" b="1" dirty="0"/>
              <a:t>3. THE WORD “BAPTIZE” = </a:t>
            </a:r>
            <a:r>
              <a:rPr lang="en-US" sz="4000" b="1" u="sng" dirty="0">
                <a:solidFill>
                  <a:srgbClr val="FF0000"/>
                </a:solidFill>
              </a:rPr>
              <a:t>DIP</a:t>
            </a:r>
            <a:r>
              <a:rPr lang="en-US" sz="4000" b="1" dirty="0"/>
              <a:t> or plunge.</a:t>
            </a:r>
            <a:endParaRPr lang="en-US" sz="4000" dirty="0"/>
          </a:p>
          <a:p>
            <a:pPr algn="l"/>
            <a:r>
              <a:rPr lang="en-US" sz="1800" b="1" dirty="0"/>
              <a:t> </a:t>
            </a:r>
            <a:endParaRPr lang="en-US" sz="1800" dirty="0"/>
          </a:p>
          <a:p>
            <a:pPr algn="l"/>
            <a:r>
              <a:rPr lang="en-US" sz="4000" b="1" dirty="0"/>
              <a:t>4. IT BEST PICTURES A BURIAL &amp; RESURRECTION.</a:t>
            </a:r>
            <a:endParaRPr lang="en-US" sz="4000" dirty="0"/>
          </a:p>
          <a:p>
            <a:pPr algn="l"/>
            <a:r>
              <a:rPr lang="en-US" sz="1800" b="1" dirty="0"/>
              <a:t> </a:t>
            </a:r>
            <a:endParaRPr lang="en-US" sz="1800" dirty="0"/>
          </a:p>
          <a:p>
            <a:pPr algn="l"/>
            <a:r>
              <a:rPr lang="en-US" sz="4000" b="1" spc="-150" dirty="0"/>
              <a:t>5. EVEN THE FOUNDERS OF DENOMINATIONS AGREE:</a:t>
            </a:r>
            <a:endParaRPr lang="en-US" sz="4000" spc="-150" dirty="0"/>
          </a:p>
          <a:p>
            <a:pPr algn="l">
              <a:spcBef>
                <a:spcPts val="0"/>
              </a:spcBef>
            </a:pPr>
            <a:r>
              <a:rPr lang="en-US" sz="1000" dirty="0"/>
              <a:t>	</a:t>
            </a:r>
          </a:p>
          <a:p>
            <a:pPr algn="l">
              <a:spcBef>
                <a:spcPts val="0"/>
              </a:spcBef>
              <a:spcAft>
                <a:spcPts val="600"/>
              </a:spcAft>
            </a:pPr>
            <a:r>
              <a:rPr lang="en-US" sz="4000" dirty="0"/>
              <a:t>	Martin Luther (</a:t>
            </a:r>
            <a:r>
              <a:rPr lang="en-US" sz="4000" i="1" dirty="0"/>
              <a:t>Lutherans</a:t>
            </a:r>
            <a:r>
              <a:rPr lang="en-US" sz="4000" dirty="0"/>
              <a:t>)</a:t>
            </a:r>
          </a:p>
          <a:p>
            <a:pPr algn="l">
              <a:spcBef>
                <a:spcPts val="0"/>
              </a:spcBef>
              <a:spcAft>
                <a:spcPts val="600"/>
              </a:spcAft>
            </a:pPr>
            <a:r>
              <a:rPr lang="en-US" sz="4000" dirty="0"/>
              <a:t>	John Calvin (</a:t>
            </a:r>
            <a:r>
              <a:rPr lang="en-US" sz="4000" i="1" dirty="0"/>
              <a:t>Presbyterians</a:t>
            </a:r>
            <a:r>
              <a:rPr lang="en-US" sz="4000" dirty="0"/>
              <a:t>)</a:t>
            </a:r>
          </a:p>
          <a:p>
            <a:pPr algn="l">
              <a:spcBef>
                <a:spcPts val="0"/>
              </a:spcBef>
              <a:spcAft>
                <a:spcPts val="600"/>
              </a:spcAft>
            </a:pPr>
            <a:r>
              <a:rPr lang="en-US" sz="4000" dirty="0"/>
              <a:t>	John Wesley (</a:t>
            </a:r>
            <a:r>
              <a:rPr lang="en-US" sz="4000" i="1" dirty="0"/>
              <a:t>Wesleyans</a:t>
            </a:r>
            <a:r>
              <a:rPr lang="en-US" sz="4000" dirty="0"/>
              <a:t>/</a:t>
            </a:r>
            <a:r>
              <a:rPr lang="en-US" sz="4000" i="1" dirty="0"/>
              <a:t>Methodists</a:t>
            </a:r>
            <a:r>
              <a:rPr lang="en-US" sz="4000" dirty="0"/>
              <a:t>)</a:t>
            </a:r>
          </a:p>
        </p:txBody>
      </p:sp>
    </p:spTree>
    <p:extLst>
      <p:ext uri="{BB962C8B-B14F-4D97-AF65-F5344CB8AC3E}">
        <p14:creationId xmlns:p14="http://schemas.microsoft.com/office/powerpoint/2010/main" val="3748728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 calcmode="lin" valueType="num">
                                      <p:cBhvr additive="base">
                                        <p:cTn id="2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592183" y="420624"/>
            <a:ext cx="10990217" cy="6035040"/>
          </a:xfrm>
        </p:spPr>
        <p:txBody>
          <a:bodyPr>
            <a:noAutofit/>
          </a:bodyPr>
          <a:lstStyle/>
          <a:p>
            <a:r>
              <a:rPr lang="en-US" sz="4000" b="1" dirty="0"/>
              <a:t>IV.  WHO SHOULD BE BAPTIZED?</a:t>
            </a:r>
            <a:endParaRPr lang="en-US" sz="4000" dirty="0"/>
          </a:p>
          <a:p>
            <a:r>
              <a:rPr lang="en-US" sz="1000" b="1" dirty="0"/>
              <a:t> </a:t>
            </a:r>
            <a:endParaRPr lang="en-US" sz="1000" dirty="0"/>
          </a:p>
          <a:p>
            <a:pPr algn="l"/>
            <a:r>
              <a:rPr lang="en-US" sz="4000" b="1" spc="-150" dirty="0"/>
              <a:t>EVERY PERSON WHO HAS </a:t>
            </a:r>
            <a:r>
              <a:rPr lang="en-US" sz="4000" b="1" u="sng" spc="-150" dirty="0">
                <a:solidFill>
                  <a:srgbClr val="FF0000"/>
                </a:solidFill>
              </a:rPr>
              <a:t>TRUSTED</a:t>
            </a:r>
            <a:r>
              <a:rPr lang="en-US" sz="4000" b="1" spc="-150" dirty="0"/>
              <a:t> CHRIST.</a:t>
            </a:r>
            <a:r>
              <a:rPr lang="en-US" sz="4000" spc="-150" dirty="0"/>
              <a:t> </a:t>
            </a:r>
            <a:r>
              <a:rPr lang="en-US" sz="4000" b="1" dirty="0"/>
              <a:t> </a:t>
            </a:r>
            <a:endParaRPr lang="en-US" sz="4000" dirty="0"/>
          </a:p>
          <a:p>
            <a:pPr algn="l"/>
            <a:r>
              <a:rPr lang="en-US" sz="4000" i="1" dirty="0"/>
              <a:t>Then those who </a:t>
            </a:r>
            <a:r>
              <a:rPr lang="en-US" sz="4000" b="1" i="1" dirty="0"/>
              <a:t>gladly received</a:t>
            </a:r>
            <a:r>
              <a:rPr lang="en-US" sz="4000" i="1" dirty="0"/>
              <a:t> his word were</a:t>
            </a:r>
            <a:r>
              <a:rPr lang="en-US" sz="4000" b="1" i="1" dirty="0"/>
              <a:t> baptized</a:t>
            </a:r>
            <a:r>
              <a:rPr lang="en-US" sz="4000" i="1" dirty="0"/>
              <a:t>. </a:t>
            </a:r>
            <a:r>
              <a:rPr lang="en-US" sz="4000" dirty="0"/>
              <a:t> </a:t>
            </a:r>
            <a:r>
              <a:rPr lang="en-US" sz="4000" b="1" dirty="0">
                <a:solidFill>
                  <a:srgbClr val="FF0000"/>
                </a:solidFill>
              </a:rPr>
              <a:t>Acts 2:41 </a:t>
            </a:r>
          </a:p>
          <a:p>
            <a:pPr algn="l"/>
            <a:r>
              <a:rPr lang="en-US" sz="4000" i="1" dirty="0"/>
              <a:t>But when they</a:t>
            </a:r>
            <a:r>
              <a:rPr lang="en-US" sz="4000" b="1" i="1" dirty="0"/>
              <a:t> believed</a:t>
            </a:r>
            <a:r>
              <a:rPr lang="en-US" sz="4000" i="1" dirty="0"/>
              <a:t> Philip as he preached the things concerning the kingdom of God … both men and women were </a:t>
            </a:r>
            <a:r>
              <a:rPr lang="en-US" sz="4000" b="1" i="1" dirty="0"/>
              <a:t>baptized</a:t>
            </a:r>
            <a:r>
              <a:rPr lang="en-US" sz="4000" i="1" dirty="0"/>
              <a:t>.</a:t>
            </a:r>
            <a:r>
              <a:rPr lang="en-US" sz="4000" dirty="0"/>
              <a:t>  </a:t>
            </a:r>
            <a:r>
              <a:rPr lang="en-US" sz="4000" b="1" dirty="0">
                <a:solidFill>
                  <a:srgbClr val="FF0000"/>
                </a:solidFill>
              </a:rPr>
              <a:t>Acts 8:12 </a:t>
            </a:r>
          </a:p>
          <a:p>
            <a:pPr algn="l"/>
            <a:r>
              <a:rPr lang="en-US" sz="4000" i="1" spc="-50" dirty="0"/>
              <a:t>Simon himself </a:t>
            </a:r>
            <a:r>
              <a:rPr lang="en-US" sz="4000" b="1" i="1" spc="-50" dirty="0"/>
              <a:t>believed </a:t>
            </a:r>
            <a:r>
              <a:rPr lang="en-US" sz="4000" i="1" spc="-50" dirty="0"/>
              <a:t>and was </a:t>
            </a:r>
            <a:r>
              <a:rPr lang="en-US" sz="4000" b="1" i="1" spc="-50" dirty="0"/>
              <a:t>baptized</a:t>
            </a:r>
            <a:r>
              <a:rPr lang="en-US" sz="4000" i="1" spc="-50" dirty="0"/>
              <a:t>.</a:t>
            </a:r>
            <a:r>
              <a:rPr lang="en-US" sz="4000" spc="-50" dirty="0"/>
              <a:t>  </a:t>
            </a:r>
            <a:r>
              <a:rPr lang="en-US" sz="4000" b="1" spc="-50" dirty="0">
                <a:solidFill>
                  <a:srgbClr val="FF0000"/>
                </a:solidFill>
              </a:rPr>
              <a:t>Acts 8:13 </a:t>
            </a:r>
          </a:p>
          <a:p>
            <a:r>
              <a:rPr lang="en-US" sz="4000" dirty="0"/>
              <a:t> </a:t>
            </a:r>
          </a:p>
        </p:txBody>
      </p:sp>
    </p:spTree>
    <p:extLst>
      <p:ext uri="{BB962C8B-B14F-4D97-AF65-F5344CB8AC3E}">
        <p14:creationId xmlns:p14="http://schemas.microsoft.com/office/powerpoint/2010/main" val="2119173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5246" y="411480"/>
            <a:ext cx="10981508" cy="6035040"/>
          </a:xfrm>
        </p:spPr>
        <p:txBody>
          <a:bodyPr>
            <a:noAutofit/>
          </a:bodyPr>
          <a:lstStyle/>
          <a:p>
            <a:pPr algn="l"/>
            <a:r>
              <a:rPr lang="en-US" sz="4400" dirty="0"/>
              <a:t>We strongly encourage </a:t>
            </a:r>
            <a:r>
              <a:rPr lang="en-US" sz="4400" b="1" dirty="0"/>
              <a:t>children</a:t>
            </a:r>
            <a:r>
              <a:rPr lang="en-US" sz="4400" dirty="0"/>
              <a:t> to wait for baptism until they display the fruits of their salvation (</a:t>
            </a:r>
            <a:r>
              <a:rPr lang="en-US" sz="4400" i="1" dirty="0"/>
              <a:t>obedience at home </a:t>
            </a:r>
            <a:r>
              <a:rPr lang="en-US" sz="4400" dirty="0"/>
              <a:t>[</a:t>
            </a:r>
            <a:r>
              <a:rPr lang="en-US" sz="4400" b="1" dirty="0">
                <a:solidFill>
                  <a:srgbClr val="FF0000"/>
                </a:solidFill>
              </a:rPr>
              <a:t>Eph 6:1</a:t>
            </a:r>
            <a:r>
              <a:rPr lang="en-US" sz="4400" dirty="0"/>
              <a:t>], </a:t>
            </a:r>
            <a:r>
              <a:rPr lang="en-US" sz="4400" i="1" dirty="0"/>
              <a:t>a love for and a growing understanding of God’s Word</a:t>
            </a:r>
            <a:r>
              <a:rPr lang="en-US" sz="4400" dirty="0"/>
              <a:t> [</a:t>
            </a:r>
            <a:r>
              <a:rPr lang="en-US" sz="4400" b="1" dirty="0">
                <a:solidFill>
                  <a:srgbClr val="FF0000"/>
                </a:solidFill>
              </a:rPr>
              <a:t>I Pet 2:2</a:t>
            </a:r>
            <a:r>
              <a:rPr lang="en-US" sz="4400" dirty="0"/>
              <a:t>]); and until they request baptism themselves.   </a:t>
            </a:r>
            <a:r>
              <a:rPr lang="en-US" sz="4400" b="1" dirty="0"/>
              <a:t>Parental approval will be sought</a:t>
            </a:r>
            <a:r>
              <a:rPr lang="en-US" sz="4400" dirty="0"/>
              <a:t>.</a:t>
            </a:r>
          </a:p>
          <a:p>
            <a:pPr algn="l"/>
            <a:r>
              <a:rPr lang="en-US" sz="4400" dirty="0"/>
              <a:t>Some churches practice </a:t>
            </a:r>
            <a:r>
              <a:rPr lang="en-US" sz="4400" b="1" dirty="0"/>
              <a:t>infant baptism</a:t>
            </a:r>
            <a:r>
              <a:rPr lang="en-US" sz="4400" dirty="0"/>
              <a:t>.  We do not because the Bible is clear that baptism is only for those who can and have believed.</a:t>
            </a:r>
          </a:p>
        </p:txBody>
      </p:sp>
    </p:spTree>
    <p:extLst>
      <p:ext uri="{BB962C8B-B14F-4D97-AF65-F5344CB8AC3E}">
        <p14:creationId xmlns:p14="http://schemas.microsoft.com/office/powerpoint/2010/main" val="3023533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592183" y="420624"/>
            <a:ext cx="10964091" cy="6035040"/>
          </a:xfrm>
        </p:spPr>
        <p:txBody>
          <a:bodyPr>
            <a:noAutofit/>
          </a:bodyPr>
          <a:lstStyle/>
          <a:p>
            <a:pPr algn="l"/>
            <a:r>
              <a:rPr lang="en-US" sz="4400" spc="-150" dirty="0"/>
              <a:t>Some churches practice </a:t>
            </a:r>
            <a:r>
              <a:rPr lang="en-US" sz="4400" b="1" spc="-150" dirty="0"/>
              <a:t>sprinkling or pouring </a:t>
            </a:r>
            <a:r>
              <a:rPr lang="en-US" sz="4400" dirty="0"/>
              <a:t>rather than immersion.  We do not do these because we want to obey the Bible.</a:t>
            </a:r>
          </a:p>
          <a:p>
            <a:pPr algn="l"/>
            <a:r>
              <a:rPr lang="en-US" sz="1600" dirty="0"/>
              <a:t> </a:t>
            </a:r>
          </a:p>
          <a:p>
            <a:pPr algn="l"/>
            <a:r>
              <a:rPr lang="en-US" sz="4400" dirty="0"/>
              <a:t>Though we have an indoor baptism pool in our church building, weather permitting, it is entirely appropriate to use a lake or pool since the purpose of baptism is to publicly confess your faith in Jesus Christ.</a:t>
            </a:r>
          </a:p>
        </p:txBody>
      </p:sp>
    </p:spTree>
    <p:extLst>
      <p:ext uri="{BB962C8B-B14F-4D97-AF65-F5344CB8AC3E}">
        <p14:creationId xmlns:p14="http://schemas.microsoft.com/office/powerpoint/2010/main" val="1363041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592183" y="420624"/>
            <a:ext cx="11016343" cy="6035040"/>
          </a:xfrm>
        </p:spPr>
        <p:txBody>
          <a:bodyPr>
            <a:noAutofit/>
          </a:bodyPr>
          <a:lstStyle/>
          <a:p>
            <a:pPr algn="l"/>
            <a:r>
              <a:rPr lang="en-US" sz="4400" dirty="0"/>
              <a:t>At Grace Bible Chapel, it is a membership requirement that every member must be baptized the way Jesus was, even though some may have been confirmed as a child, or poured or sprinkled.</a:t>
            </a:r>
          </a:p>
          <a:p>
            <a:pPr algn="l"/>
            <a:r>
              <a:rPr lang="en-US" sz="4400" b="1" dirty="0"/>
              <a:t> </a:t>
            </a:r>
            <a:endParaRPr lang="en-US" sz="4400" dirty="0"/>
          </a:p>
          <a:p>
            <a:r>
              <a:rPr lang="en-US" sz="4400" dirty="0"/>
              <a:t>Each of us who are members at Grace          have done this!</a:t>
            </a:r>
          </a:p>
          <a:p>
            <a:r>
              <a:rPr lang="en-US" sz="4400" dirty="0"/>
              <a:t> </a:t>
            </a:r>
          </a:p>
        </p:txBody>
      </p:sp>
    </p:spTree>
    <p:extLst>
      <p:ext uri="{BB962C8B-B14F-4D97-AF65-F5344CB8AC3E}">
        <p14:creationId xmlns:p14="http://schemas.microsoft.com/office/powerpoint/2010/main" val="71909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27017" y="420624"/>
            <a:ext cx="10964092" cy="6035040"/>
          </a:xfrm>
        </p:spPr>
        <p:txBody>
          <a:bodyPr>
            <a:noAutofit/>
          </a:bodyPr>
          <a:lstStyle/>
          <a:p>
            <a:r>
              <a:rPr lang="en-US" sz="4400" b="1" dirty="0"/>
              <a:t>VI.  SOME PRACTICAL QUESTIONS</a:t>
            </a:r>
            <a:endParaRPr lang="en-US" sz="4400" dirty="0"/>
          </a:p>
          <a:p>
            <a:pPr algn="l"/>
            <a:r>
              <a:rPr lang="en-US" sz="4400" b="1" dirty="0"/>
              <a:t>1. Can my family be baptized together? </a:t>
            </a:r>
            <a:endParaRPr lang="en-US" sz="4400" dirty="0"/>
          </a:p>
          <a:p>
            <a:pPr algn="l"/>
            <a:r>
              <a:rPr lang="en-US" sz="4400" dirty="0"/>
              <a:t>Yes! If each family member has personally placed his/her trust in Jesus Christ for salvation, and understands fully the meaning of baptism, we encourage families to be baptized at the same time. 	</a:t>
            </a:r>
          </a:p>
          <a:p>
            <a:r>
              <a:rPr lang="en-US" sz="4400" dirty="0"/>
              <a:t>(</a:t>
            </a:r>
            <a:r>
              <a:rPr lang="en-US" sz="4400" i="1" dirty="0"/>
              <a:t>Remember that like salvation, which baptism pictures, one only need be baptized </a:t>
            </a:r>
            <a:r>
              <a:rPr lang="en-US" sz="4400" b="1" i="1" dirty="0"/>
              <a:t>once</a:t>
            </a:r>
            <a:r>
              <a:rPr lang="en-US" sz="4400" dirty="0"/>
              <a:t>.)</a:t>
            </a:r>
          </a:p>
          <a:p>
            <a:r>
              <a:rPr lang="en-US" sz="4400" dirty="0"/>
              <a:t> </a:t>
            </a:r>
          </a:p>
          <a:p>
            <a:r>
              <a:rPr lang="en-US" sz="4400" dirty="0"/>
              <a:t> </a:t>
            </a:r>
          </a:p>
        </p:txBody>
      </p:sp>
    </p:spTree>
    <p:extLst>
      <p:ext uri="{BB962C8B-B14F-4D97-AF65-F5344CB8AC3E}">
        <p14:creationId xmlns:p14="http://schemas.microsoft.com/office/powerpoint/2010/main" val="801751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44434" y="403207"/>
            <a:ext cx="10937966" cy="6035040"/>
          </a:xfrm>
        </p:spPr>
        <p:txBody>
          <a:bodyPr>
            <a:noAutofit/>
          </a:bodyPr>
          <a:lstStyle/>
          <a:p>
            <a:r>
              <a:rPr lang="en-US" sz="4000" b="1" dirty="0"/>
              <a:t>VI.  SOME PRACTICAL QUESTIONS</a:t>
            </a:r>
            <a:endParaRPr lang="en-US" sz="4000" dirty="0"/>
          </a:p>
          <a:p>
            <a:pPr algn="l"/>
            <a:r>
              <a:rPr lang="en-US" sz="4000" b="1" spc="-150" dirty="0"/>
              <a:t>2. What should I wear when I am baptized?</a:t>
            </a:r>
            <a:endParaRPr lang="en-US" sz="4000" dirty="0"/>
          </a:p>
          <a:p>
            <a:pPr algn="l"/>
            <a:r>
              <a:rPr lang="en-US" sz="4000" dirty="0"/>
              <a:t>Both men and women should wear dark pants or shorts, and a dark shirt or top that is modest when wet.  Bring a towel, a change of clothes, and a plastic bag for your wet clothes.</a:t>
            </a:r>
          </a:p>
          <a:p>
            <a:pPr algn="l"/>
            <a:endParaRPr lang="en-US" sz="4000" dirty="0"/>
          </a:p>
          <a:p>
            <a:pPr algn="l"/>
            <a:r>
              <a:rPr lang="en-US" sz="4000" dirty="0"/>
              <a:t> </a:t>
            </a:r>
            <a:r>
              <a:rPr lang="en-US" sz="4000" b="1" dirty="0"/>
              <a:t>3. Can I invite friends and family?</a:t>
            </a:r>
            <a:endParaRPr lang="en-US" sz="4000" dirty="0"/>
          </a:p>
          <a:p>
            <a:pPr algn="l"/>
            <a:r>
              <a:rPr lang="en-US" sz="4000" dirty="0"/>
              <a:t> By all means.  The more that come, the better!</a:t>
            </a:r>
          </a:p>
          <a:p>
            <a:pPr algn="l"/>
            <a:r>
              <a:rPr lang="en-US" sz="4000" dirty="0"/>
              <a:t> </a:t>
            </a:r>
          </a:p>
          <a:p>
            <a:pPr algn="l"/>
            <a:r>
              <a:rPr lang="en-US" sz="4000" dirty="0"/>
              <a:t> </a:t>
            </a:r>
          </a:p>
          <a:p>
            <a:r>
              <a:rPr lang="en-US" sz="4000" dirty="0"/>
              <a:t> </a:t>
            </a:r>
          </a:p>
        </p:txBody>
      </p:sp>
    </p:spTree>
    <p:extLst>
      <p:ext uri="{BB962C8B-B14F-4D97-AF65-F5344CB8AC3E}">
        <p14:creationId xmlns:p14="http://schemas.microsoft.com/office/powerpoint/2010/main" val="2247763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27017" y="420624"/>
            <a:ext cx="10964092" cy="6035040"/>
          </a:xfrm>
        </p:spPr>
        <p:txBody>
          <a:bodyPr>
            <a:noAutofit/>
          </a:bodyPr>
          <a:lstStyle/>
          <a:p>
            <a:pPr algn="l"/>
            <a:r>
              <a:rPr lang="en-US" sz="4000" b="1" dirty="0"/>
              <a:t>4. Will I have to say anything? </a:t>
            </a:r>
            <a:endParaRPr lang="en-US" sz="4000" dirty="0"/>
          </a:p>
          <a:p>
            <a:pPr algn="l"/>
            <a:r>
              <a:rPr lang="en-US" sz="4000" dirty="0"/>
              <a:t>Many people love to give a short account of how they came to know Christ as their Savior.  Others enjoy quoting or reading a favorite verse.  It is a great chance to tell others of your Savior!  </a:t>
            </a:r>
          </a:p>
          <a:p>
            <a:pPr algn="l"/>
            <a:r>
              <a:rPr lang="en-US" sz="4000" dirty="0"/>
              <a:t>At the start of the service, the meaning of baptism will be explained.  You will wait at the edge of the water for your turn to be baptized.  You will be introduced, allowed to speak if you wish, and briefly lowered just under the water and brought back up. </a:t>
            </a:r>
          </a:p>
        </p:txBody>
      </p:sp>
    </p:spTree>
    <p:extLst>
      <p:ext uri="{BB962C8B-B14F-4D97-AF65-F5344CB8AC3E}">
        <p14:creationId xmlns:p14="http://schemas.microsoft.com/office/powerpoint/2010/main" val="2137281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35725" y="420624"/>
            <a:ext cx="10937965" cy="6035040"/>
          </a:xfrm>
        </p:spPr>
        <p:txBody>
          <a:bodyPr>
            <a:noAutofit/>
          </a:bodyPr>
          <a:lstStyle/>
          <a:p>
            <a:pPr algn="l"/>
            <a:r>
              <a:rPr lang="en-US" sz="4400" dirty="0"/>
              <a:t>Quite often the congregation will sing together one of your </a:t>
            </a:r>
            <a:r>
              <a:rPr lang="en-US" sz="4400" b="1" dirty="0"/>
              <a:t>favorite gospel songs </a:t>
            </a:r>
            <a:r>
              <a:rPr lang="en-US" sz="4400" dirty="0"/>
              <a:t>as you are baptized.  Then you can leave the water, dry off, and watch others being baptized. </a:t>
            </a:r>
          </a:p>
          <a:p>
            <a:pPr algn="l"/>
            <a:r>
              <a:rPr lang="en-US" sz="4400" dirty="0"/>
              <a:t> </a:t>
            </a:r>
          </a:p>
          <a:p>
            <a:r>
              <a:rPr lang="en-US" sz="4400" dirty="0"/>
              <a:t> </a:t>
            </a:r>
          </a:p>
        </p:txBody>
      </p:sp>
    </p:spTree>
    <p:extLst>
      <p:ext uri="{BB962C8B-B14F-4D97-AF65-F5344CB8AC3E}">
        <p14:creationId xmlns:p14="http://schemas.microsoft.com/office/powerpoint/2010/main" val="806725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9599" y="420624"/>
            <a:ext cx="10989733" cy="6035040"/>
          </a:xfrm>
        </p:spPr>
        <p:txBody>
          <a:bodyPr>
            <a:noAutofit/>
          </a:bodyPr>
          <a:lstStyle/>
          <a:p>
            <a:r>
              <a:rPr lang="en-US" sz="4400" b="1" dirty="0"/>
              <a:t>THE BASIS FOR THIS CLASS:</a:t>
            </a:r>
            <a:endParaRPr lang="en-US" sz="4400" dirty="0"/>
          </a:p>
          <a:p>
            <a:r>
              <a:rPr lang="en-US" sz="1600" dirty="0"/>
              <a:t> </a:t>
            </a:r>
          </a:p>
          <a:p>
            <a:r>
              <a:rPr lang="en-US" sz="4400" i="1" dirty="0"/>
              <a:t>“Then</a:t>
            </a:r>
            <a:r>
              <a:rPr lang="en-US" sz="4400" b="1" i="1" dirty="0"/>
              <a:t> those</a:t>
            </a:r>
            <a:r>
              <a:rPr lang="en-US" sz="4400" i="1" dirty="0"/>
              <a:t> who gladly </a:t>
            </a:r>
            <a:r>
              <a:rPr lang="en-US" sz="4400" b="1" i="1" dirty="0"/>
              <a:t>received his word </a:t>
            </a:r>
            <a:r>
              <a:rPr lang="en-US" sz="4400" i="1" dirty="0"/>
              <a:t>were </a:t>
            </a:r>
            <a:r>
              <a:rPr lang="en-US" sz="4400" b="1" i="1" dirty="0"/>
              <a:t>baptized;</a:t>
            </a:r>
            <a:r>
              <a:rPr lang="en-US" sz="4400" i="1" dirty="0"/>
              <a:t> and that day about 3,000 souls were </a:t>
            </a:r>
            <a:r>
              <a:rPr lang="en-US" sz="4400" b="1" i="1" dirty="0"/>
              <a:t>added to them</a:t>
            </a:r>
            <a:r>
              <a:rPr lang="en-US" sz="4400" i="1" dirty="0"/>
              <a:t>.  </a:t>
            </a:r>
          </a:p>
          <a:p>
            <a:r>
              <a:rPr lang="en-US" sz="4400" i="1" dirty="0"/>
              <a:t>And they continued steadfastly </a:t>
            </a:r>
            <a:endParaRPr lang="en-US" sz="4400" dirty="0"/>
          </a:p>
          <a:p>
            <a:r>
              <a:rPr lang="en-US" sz="4400" i="1" dirty="0"/>
              <a:t>in the apostles’</a:t>
            </a:r>
            <a:r>
              <a:rPr lang="en-US" sz="4400" b="1" i="1" dirty="0"/>
              <a:t> doctrine</a:t>
            </a:r>
            <a:r>
              <a:rPr lang="en-US" sz="4400" i="1" dirty="0"/>
              <a:t> and </a:t>
            </a:r>
            <a:r>
              <a:rPr lang="en-US" sz="4400" b="1" i="1" dirty="0"/>
              <a:t>fellowship</a:t>
            </a:r>
            <a:r>
              <a:rPr lang="en-US" sz="4400" i="1" dirty="0"/>
              <a:t>, in </a:t>
            </a:r>
            <a:r>
              <a:rPr lang="en-US" sz="4400" b="1" i="1" dirty="0"/>
              <a:t>breaking of bread</a:t>
            </a:r>
            <a:r>
              <a:rPr lang="en-US" sz="4400" i="1" dirty="0"/>
              <a:t>, and in</a:t>
            </a:r>
            <a:r>
              <a:rPr lang="en-US" sz="4400" b="1" i="1" dirty="0"/>
              <a:t> prayers</a:t>
            </a:r>
            <a:r>
              <a:rPr lang="en-US" sz="4400" i="1" dirty="0"/>
              <a:t>.”</a:t>
            </a:r>
            <a:r>
              <a:rPr lang="en-US" sz="4400" dirty="0"/>
              <a:t>  </a:t>
            </a:r>
          </a:p>
          <a:p>
            <a:r>
              <a:rPr lang="en-US" sz="4400" b="1" dirty="0">
                <a:solidFill>
                  <a:srgbClr val="FF0000"/>
                </a:solidFill>
              </a:rPr>
              <a:t>Acts 2:41,42 </a:t>
            </a:r>
            <a:r>
              <a:rPr lang="en-US" sz="4400" dirty="0"/>
              <a:t>NKJV</a:t>
            </a:r>
          </a:p>
          <a:p>
            <a:r>
              <a:rPr lang="en-US" sz="4400" dirty="0"/>
              <a:t> </a:t>
            </a:r>
          </a:p>
          <a:p>
            <a:endParaRPr lang="en-US" sz="4400" dirty="0"/>
          </a:p>
        </p:txBody>
      </p:sp>
    </p:spTree>
    <p:extLst>
      <p:ext uri="{BB962C8B-B14F-4D97-AF65-F5344CB8AC3E}">
        <p14:creationId xmlns:p14="http://schemas.microsoft.com/office/powerpoint/2010/main" val="30629184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0891" y="420624"/>
            <a:ext cx="10964092" cy="6035040"/>
          </a:xfrm>
        </p:spPr>
        <p:txBody>
          <a:bodyPr>
            <a:noAutofit/>
          </a:bodyPr>
          <a:lstStyle/>
          <a:p>
            <a:r>
              <a:rPr lang="en-US" sz="4000" b="1" dirty="0"/>
              <a:t>THE IMPORTANCE OF THE LORD’S SUPPER</a:t>
            </a:r>
            <a:endParaRPr lang="en-US" sz="4000" dirty="0"/>
          </a:p>
          <a:p>
            <a:r>
              <a:rPr lang="en-US" sz="1400" b="1" dirty="0"/>
              <a:t> </a:t>
            </a:r>
            <a:endParaRPr lang="en-US" sz="1400" dirty="0"/>
          </a:p>
          <a:p>
            <a:pPr algn="l"/>
            <a:r>
              <a:rPr lang="en-US" sz="4000" dirty="0"/>
              <a:t>Jesus never asked His disciples to especially remember His </a:t>
            </a:r>
            <a:r>
              <a:rPr lang="en-US" sz="4000" b="1" dirty="0"/>
              <a:t>birth</a:t>
            </a:r>
            <a:r>
              <a:rPr lang="en-US" sz="4000" dirty="0"/>
              <a:t>.  But He did instruct them to remember His </a:t>
            </a:r>
            <a:r>
              <a:rPr lang="en-US" sz="4000" b="1" dirty="0"/>
              <a:t>death and resurrection</a:t>
            </a:r>
            <a:r>
              <a:rPr lang="en-US" sz="4000" dirty="0"/>
              <a:t>.  He gave the church two visible symbols (called “</a:t>
            </a:r>
            <a:r>
              <a:rPr lang="en-US" sz="4000" i="1" dirty="0"/>
              <a:t>ordinances</a:t>
            </a:r>
            <a:r>
              <a:rPr lang="en-US" sz="4000" dirty="0"/>
              <a:t>”) as reminders of His death.  </a:t>
            </a:r>
          </a:p>
          <a:p>
            <a:pPr algn="l"/>
            <a:r>
              <a:rPr lang="en-US" sz="4000" dirty="0"/>
              <a:t>These two ordinances are: Baptism and the Lord’s Supper.  Like Baptism, the Lord’s Supper is a great object lesson for believers.</a:t>
            </a:r>
          </a:p>
          <a:p>
            <a:r>
              <a:rPr lang="en-US" sz="4000" dirty="0"/>
              <a:t> </a:t>
            </a:r>
          </a:p>
          <a:p>
            <a:pPr algn="l"/>
            <a:r>
              <a:rPr lang="en-US" sz="4000" dirty="0"/>
              <a:t> </a:t>
            </a:r>
          </a:p>
          <a:p>
            <a:r>
              <a:rPr lang="en-US" sz="4000" dirty="0"/>
              <a:t> </a:t>
            </a:r>
          </a:p>
        </p:txBody>
      </p:sp>
    </p:spTree>
    <p:extLst>
      <p:ext uri="{BB962C8B-B14F-4D97-AF65-F5344CB8AC3E}">
        <p14:creationId xmlns:p14="http://schemas.microsoft.com/office/powerpoint/2010/main" val="208679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9599" y="420624"/>
            <a:ext cx="10964091" cy="6035040"/>
          </a:xfrm>
        </p:spPr>
        <p:txBody>
          <a:bodyPr>
            <a:noAutofit/>
          </a:bodyPr>
          <a:lstStyle/>
          <a:p>
            <a:pPr algn="l"/>
            <a:r>
              <a:rPr lang="en-US" sz="3600" b="1" spc="-50" dirty="0"/>
              <a:t>I. WHAT IS THE LORD’S SUPPER?  (</a:t>
            </a:r>
            <a:r>
              <a:rPr lang="en-US" sz="3600" b="1" spc="-50" dirty="0">
                <a:solidFill>
                  <a:srgbClr val="FF0000"/>
                </a:solidFill>
              </a:rPr>
              <a:t>I Cor. 11</a:t>
            </a:r>
            <a:r>
              <a:rPr lang="en-US" sz="3600" b="1" spc="-50" dirty="0"/>
              <a:t>)</a:t>
            </a:r>
            <a:endParaRPr lang="en-US" sz="3600" spc="-50" dirty="0"/>
          </a:p>
          <a:p>
            <a:pPr algn="l"/>
            <a:r>
              <a:rPr lang="en-US" sz="800" b="1" dirty="0"/>
              <a:t> </a:t>
            </a:r>
            <a:endParaRPr lang="en-US" sz="800" dirty="0"/>
          </a:p>
          <a:p>
            <a:pPr algn="l"/>
            <a:r>
              <a:rPr lang="en-US" sz="3600" b="1" dirty="0"/>
              <a:t>1. IT IS  </a:t>
            </a:r>
            <a:r>
              <a:rPr lang="en-US" sz="3600" b="1" u="sng" dirty="0">
                <a:solidFill>
                  <a:srgbClr val="FF0000"/>
                </a:solidFill>
              </a:rPr>
              <a:t>SIMPLE</a:t>
            </a:r>
            <a:r>
              <a:rPr lang="en-US" sz="3600" b="1" dirty="0"/>
              <a:t> , NOT A COMPLICATED RITUAL .</a:t>
            </a:r>
            <a:endParaRPr lang="en-US" sz="3600" dirty="0"/>
          </a:p>
          <a:p>
            <a:pPr algn="l"/>
            <a:r>
              <a:rPr lang="en-US" sz="3600" dirty="0"/>
              <a:t>(</a:t>
            </a:r>
            <a:r>
              <a:rPr lang="en-US" sz="3600" b="1" dirty="0">
                <a:solidFill>
                  <a:srgbClr val="FF0000"/>
                </a:solidFill>
              </a:rPr>
              <a:t>23</a:t>
            </a:r>
            <a:r>
              <a:rPr lang="en-US" sz="3600" dirty="0"/>
              <a:t>) </a:t>
            </a:r>
            <a:r>
              <a:rPr lang="en-US" sz="3600" i="1" dirty="0"/>
              <a:t>“The Lord Jesus on the night in which He was betrayed </a:t>
            </a:r>
            <a:r>
              <a:rPr lang="en-US" sz="3600" b="1" i="1" dirty="0"/>
              <a:t>took bread</a:t>
            </a:r>
            <a:r>
              <a:rPr lang="en-US" sz="3600" i="1" dirty="0"/>
              <a:t>.” </a:t>
            </a:r>
            <a:r>
              <a:rPr lang="en-US" sz="800" dirty="0"/>
              <a:t> </a:t>
            </a:r>
          </a:p>
          <a:p>
            <a:pPr algn="l"/>
            <a:r>
              <a:rPr lang="en-US" sz="3600" b="1" dirty="0"/>
              <a:t>2. IT IS A </a:t>
            </a:r>
            <a:r>
              <a:rPr lang="en-US" sz="3600" b="1" u="sng" dirty="0">
                <a:solidFill>
                  <a:srgbClr val="FF0000"/>
                </a:solidFill>
              </a:rPr>
              <a:t>MEMORIAL</a:t>
            </a:r>
            <a:r>
              <a:rPr lang="en-US" sz="3600" b="1" dirty="0"/>
              <a:t> , NOT A SACRAMENT.</a:t>
            </a:r>
            <a:endParaRPr lang="en-US" sz="3600" dirty="0"/>
          </a:p>
          <a:p>
            <a:pPr algn="l"/>
            <a:r>
              <a:rPr lang="en-US" sz="3600" dirty="0"/>
              <a:t>(</a:t>
            </a:r>
            <a:r>
              <a:rPr lang="en-US" sz="3600" b="1" dirty="0">
                <a:solidFill>
                  <a:srgbClr val="FF0000"/>
                </a:solidFill>
              </a:rPr>
              <a:t>24</a:t>
            </a:r>
            <a:r>
              <a:rPr lang="en-US" sz="3600" dirty="0"/>
              <a:t>) </a:t>
            </a:r>
            <a:r>
              <a:rPr lang="en-US" sz="3600" i="1" dirty="0"/>
              <a:t>When He had given thanks, He broke it, and said, “Take and eat; this is My body, which is broken for you:</a:t>
            </a:r>
            <a:r>
              <a:rPr lang="en-US" sz="3600" b="1" i="1" dirty="0"/>
              <a:t>   do this in remembrance</a:t>
            </a:r>
            <a:r>
              <a:rPr lang="en-US" sz="3600" i="1" dirty="0"/>
              <a:t> of Me.” </a:t>
            </a:r>
            <a:r>
              <a:rPr lang="en-US" sz="3600" dirty="0"/>
              <a:t> </a:t>
            </a:r>
          </a:p>
          <a:p>
            <a:pPr algn="l"/>
            <a:r>
              <a:rPr lang="en-US" sz="3600" dirty="0"/>
              <a:t> </a:t>
            </a:r>
          </a:p>
          <a:p>
            <a:pPr algn="l"/>
            <a:r>
              <a:rPr lang="en-US" sz="3600" dirty="0"/>
              <a:t> </a:t>
            </a:r>
          </a:p>
          <a:p>
            <a:pPr algn="l"/>
            <a:r>
              <a:rPr lang="en-US" sz="3600" dirty="0"/>
              <a:t> </a:t>
            </a:r>
          </a:p>
        </p:txBody>
      </p:sp>
    </p:spTree>
    <p:extLst>
      <p:ext uri="{BB962C8B-B14F-4D97-AF65-F5344CB8AC3E}">
        <p14:creationId xmlns:p14="http://schemas.microsoft.com/office/powerpoint/2010/main" val="2606094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27017" y="420624"/>
            <a:ext cx="10946674" cy="6035040"/>
          </a:xfrm>
        </p:spPr>
        <p:txBody>
          <a:bodyPr>
            <a:noAutofit/>
          </a:bodyPr>
          <a:lstStyle/>
          <a:p>
            <a:pPr algn="l"/>
            <a:r>
              <a:rPr lang="en-US" sz="3600" b="1" spc="-150" dirty="0"/>
              <a:t>3. IT IS A </a:t>
            </a:r>
            <a:r>
              <a:rPr lang="en-US" sz="3600" b="1" u="sng" spc="-150" dirty="0">
                <a:solidFill>
                  <a:srgbClr val="FF0000"/>
                </a:solidFill>
              </a:rPr>
              <a:t>COMMAND</a:t>
            </a:r>
            <a:r>
              <a:rPr lang="en-US" sz="3600" b="1" spc="-150" dirty="0"/>
              <a:t> , NOT A SUGGESTION.</a:t>
            </a:r>
            <a:endParaRPr lang="en-US" sz="3600" spc="-150" dirty="0"/>
          </a:p>
          <a:p>
            <a:pPr algn="l"/>
            <a:r>
              <a:rPr lang="en-US" sz="3600" spc="-150" dirty="0"/>
              <a:t>(</a:t>
            </a:r>
            <a:r>
              <a:rPr lang="en-US" sz="3600" b="1" spc="-150" dirty="0">
                <a:solidFill>
                  <a:srgbClr val="FF0000"/>
                </a:solidFill>
              </a:rPr>
              <a:t>25</a:t>
            </a:r>
            <a:r>
              <a:rPr lang="en-US" sz="3600" spc="-150" dirty="0"/>
              <a:t>)  </a:t>
            </a:r>
            <a:r>
              <a:rPr lang="en-US" sz="3600" i="1" spc="-150" dirty="0"/>
              <a:t>He took the cup saying “</a:t>
            </a:r>
            <a:r>
              <a:rPr lang="en-US" sz="3600" b="1" i="1" spc="-150" dirty="0"/>
              <a:t>This cup</a:t>
            </a:r>
            <a:r>
              <a:rPr lang="en-US" sz="3600" i="1" spc="-150" dirty="0"/>
              <a:t> is the new covenant in My blood. </a:t>
            </a:r>
            <a:r>
              <a:rPr lang="en-US" sz="3600" b="1" i="1" spc="-150" dirty="0"/>
              <a:t>Do this</a:t>
            </a:r>
            <a:r>
              <a:rPr lang="en-US" sz="3600" i="1" spc="-150" dirty="0"/>
              <a:t>, as often as you drink it, in remembrance of Me.” </a:t>
            </a:r>
            <a:r>
              <a:rPr lang="en-US" sz="800" dirty="0"/>
              <a:t> </a:t>
            </a:r>
            <a:r>
              <a:rPr lang="en-US" sz="800" b="1" dirty="0"/>
              <a:t> </a:t>
            </a:r>
            <a:endParaRPr lang="en-US" sz="800" dirty="0"/>
          </a:p>
          <a:p>
            <a:pPr algn="l"/>
            <a:endParaRPr lang="en-US" sz="3600" b="1" dirty="0"/>
          </a:p>
          <a:p>
            <a:pPr algn="l"/>
            <a:r>
              <a:rPr lang="en-US" sz="3600" b="1" dirty="0"/>
              <a:t>4. IT IS A </a:t>
            </a:r>
            <a:r>
              <a:rPr lang="en-US" sz="3600" b="1" u="sng" dirty="0">
                <a:solidFill>
                  <a:srgbClr val="FF0000"/>
                </a:solidFill>
              </a:rPr>
              <a:t>TESTIMONY</a:t>
            </a:r>
            <a:r>
              <a:rPr lang="en-US" sz="3600" b="1" dirty="0"/>
              <a:t> THAT YOU HAVE 	PERSONALLY 	RECEIVED CHRIST.</a:t>
            </a:r>
            <a:endParaRPr lang="en-US" sz="800" dirty="0"/>
          </a:p>
          <a:p>
            <a:pPr algn="l"/>
            <a:r>
              <a:rPr lang="en-US" sz="3600" dirty="0"/>
              <a:t>(</a:t>
            </a:r>
            <a:r>
              <a:rPr lang="en-US" sz="3600" b="1" dirty="0">
                <a:solidFill>
                  <a:srgbClr val="FF0000"/>
                </a:solidFill>
              </a:rPr>
              <a:t>26</a:t>
            </a:r>
            <a:r>
              <a:rPr lang="en-US" sz="3600" dirty="0"/>
              <a:t>)  A</a:t>
            </a:r>
            <a:r>
              <a:rPr lang="en-US" sz="3600" i="1" dirty="0"/>
              <a:t>s often as you eat this bread, and drink this cup,</a:t>
            </a:r>
            <a:r>
              <a:rPr lang="en-US" sz="3600" b="1" i="1" dirty="0"/>
              <a:t> you proclaim the Lord’s death</a:t>
            </a:r>
            <a:r>
              <a:rPr lang="en-US" sz="3600" i="1" dirty="0"/>
              <a:t> till He comes. </a:t>
            </a:r>
            <a:r>
              <a:rPr lang="en-US" sz="3600" dirty="0"/>
              <a:t> </a:t>
            </a:r>
          </a:p>
          <a:p>
            <a:pPr algn="l"/>
            <a:r>
              <a:rPr lang="en-US" sz="3600" dirty="0"/>
              <a:t> </a:t>
            </a:r>
          </a:p>
          <a:p>
            <a:pPr algn="l"/>
            <a:r>
              <a:rPr lang="en-US" sz="3600" dirty="0"/>
              <a:t> </a:t>
            </a:r>
          </a:p>
          <a:p>
            <a:pPr algn="l"/>
            <a:r>
              <a:rPr lang="en-US" sz="3600" dirty="0"/>
              <a:t> </a:t>
            </a:r>
          </a:p>
          <a:p>
            <a:pPr algn="l"/>
            <a:r>
              <a:rPr lang="en-US" sz="3600" dirty="0"/>
              <a:t> </a:t>
            </a:r>
          </a:p>
        </p:txBody>
      </p:sp>
    </p:spTree>
    <p:extLst>
      <p:ext uri="{BB962C8B-B14F-4D97-AF65-F5344CB8AC3E}">
        <p14:creationId xmlns:p14="http://schemas.microsoft.com/office/powerpoint/2010/main" val="2628236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9599" y="420624"/>
            <a:ext cx="10955383" cy="6035040"/>
          </a:xfrm>
        </p:spPr>
        <p:txBody>
          <a:bodyPr>
            <a:noAutofit/>
          </a:bodyPr>
          <a:lstStyle/>
          <a:p>
            <a:pPr algn="l"/>
            <a:r>
              <a:rPr lang="en-US" sz="3600" b="1" spc="-150" dirty="0"/>
              <a:t>II. WHO SHOULD TAKE THE LORD’S SUPPER?</a:t>
            </a:r>
            <a:endParaRPr lang="en-US" sz="3600" spc="-150" dirty="0"/>
          </a:p>
          <a:p>
            <a:r>
              <a:rPr lang="en-US" sz="800" dirty="0"/>
              <a:t> </a:t>
            </a:r>
          </a:p>
          <a:p>
            <a:pPr algn="l"/>
            <a:r>
              <a:rPr lang="en-US" sz="3600" b="1" dirty="0"/>
              <a:t>1.</a:t>
            </a:r>
            <a:r>
              <a:rPr lang="en-US" sz="3600" dirty="0"/>
              <a:t> Only those who are already  </a:t>
            </a:r>
            <a:r>
              <a:rPr lang="en-US" sz="3600" b="1" u="sng" dirty="0">
                <a:solidFill>
                  <a:srgbClr val="FF0000"/>
                </a:solidFill>
              </a:rPr>
              <a:t>BELIEVERS</a:t>
            </a:r>
            <a:r>
              <a:rPr lang="en-US" sz="3600" dirty="0"/>
              <a:t>.</a:t>
            </a:r>
            <a:r>
              <a:rPr lang="en-US" sz="800" dirty="0"/>
              <a:t> </a:t>
            </a:r>
          </a:p>
          <a:p>
            <a:pPr algn="l"/>
            <a:r>
              <a:rPr lang="en-US" sz="3600" spc="-150" dirty="0"/>
              <a:t>(</a:t>
            </a:r>
            <a:r>
              <a:rPr lang="en-US" sz="3600" b="1" spc="-150" dirty="0">
                <a:solidFill>
                  <a:srgbClr val="FF0000"/>
                </a:solidFill>
              </a:rPr>
              <a:t>29</a:t>
            </a:r>
            <a:r>
              <a:rPr lang="en-US" sz="3600" spc="-150" dirty="0"/>
              <a:t>) </a:t>
            </a:r>
            <a:r>
              <a:rPr lang="en-US" sz="3600" i="1" dirty="0"/>
              <a:t>He who eats and drinks in an unworthy manner eats and drinks judgment to </a:t>
            </a:r>
            <a:r>
              <a:rPr lang="en-US" sz="3600" i="1" spc="-150" dirty="0"/>
              <a:t>himself, </a:t>
            </a:r>
            <a:r>
              <a:rPr lang="en-US" sz="3600" b="1" i="1" spc="-150" dirty="0"/>
              <a:t>not discerning the Lord’s body</a:t>
            </a:r>
            <a:r>
              <a:rPr lang="en-US" sz="3600" i="1" spc="-150" dirty="0"/>
              <a:t>.”</a:t>
            </a:r>
            <a:r>
              <a:rPr lang="en-US" sz="3600" spc="-150" dirty="0"/>
              <a:t> </a:t>
            </a:r>
            <a:r>
              <a:rPr lang="en-US" sz="800" dirty="0"/>
              <a:t> </a:t>
            </a:r>
          </a:p>
          <a:p>
            <a:pPr algn="l"/>
            <a:endParaRPr lang="en-US" sz="3600" b="1" dirty="0"/>
          </a:p>
          <a:p>
            <a:pPr algn="l"/>
            <a:r>
              <a:rPr lang="en-US" sz="3600" b="1" dirty="0"/>
              <a:t>2.</a:t>
            </a:r>
            <a:r>
              <a:rPr lang="en-US" sz="3600" dirty="0"/>
              <a:t> Only those who are walking in </a:t>
            </a:r>
            <a:r>
              <a:rPr lang="en-US" sz="3600" b="1" u="sng" dirty="0">
                <a:solidFill>
                  <a:srgbClr val="FF0000"/>
                </a:solidFill>
              </a:rPr>
              <a:t>OBEDIENCE</a:t>
            </a:r>
            <a:r>
              <a:rPr lang="en-US" sz="3600" dirty="0"/>
              <a:t> .</a:t>
            </a:r>
            <a:r>
              <a:rPr lang="en-US" sz="800" i="1" dirty="0"/>
              <a:t> </a:t>
            </a:r>
            <a:endParaRPr lang="en-US" sz="800" dirty="0"/>
          </a:p>
          <a:p>
            <a:pPr algn="l"/>
            <a:r>
              <a:rPr lang="en-US" sz="3600" dirty="0"/>
              <a:t>(</a:t>
            </a:r>
            <a:r>
              <a:rPr lang="en-US" sz="3600" b="1" dirty="0">
                <a:solidFill>
                  <a:srgbClr val="FF0000"/>
                </a:solidFill>
              </a:rPr>
              <a:t>28</a:t>
            </a:r>
            <a:r>
              <a:rPr lang="en-US" sz="3600" dirty="0"/>
              <a:t>) </a:t>
            </a:r>
            <a:r>
              <a:rPr lang="en-US" sz="3600" i="1" dirty="0"/>
              <a:t>Let a man </a:t>
            </a:r>
            <a:r>
              <a:rPr lang="en-US" sz="3600" b="1" i="1" dirty="0"/>
              <a:t>examine himself</a:t>
            </a:r>
            <a:r>
              <a:rPr lang="en-US" sz="3600" i="1" dirty="0"/>
              <a:t>, and so let him eat ... and drink”. </a:t>
            </a:r>
            <a:r>
              <a:rPr lang="en-US" sz="3600" dirty="0"/>
              <a:t> </a:t>
            </a:r>
          </a:p>
          <a:p>
            <a:pPr algn="l"/>
            <a:r>
              <a:rPr lang="en-US" sz="3600" dirty="0"/>
              <a:t> </a:t>
            </a:r>
          </a:p>
          <a:p>
            <a:pPr algn="l"/>
            <a:r>
              <a:rPr lang="en-US" sz="3600" dirty="0"/>
              <a:t> </a:t>
            </a:r>
          </a:p>
          <a:p>
            <a:pPr algn="l"/>
            <a:r>
              <a:rPr lang="en-US" sz="3600" dirty="0"/>
              <a:t> </a:t>
            </a:r>
          </a:p>
          <a:p>
            <a:pPr algn="l"/>
            <a:r>
              <a:rPr lang="en-US" sz="3600" dirty="0"/>
              <a:t> </a:t>
            </a:r>
          </a:p>
          <a:p>
            <a:pPr algn="l"/>
            <a:r>
              <a:rPr lang="en-US" sz="3600" dirty="0"/>
              <a:t> </a:t>
            </a:r>
          </a:p>
        </p:txBody>
      </p:sp>
    </p:spTree>
    <p:extLst>
      <p:ext uri="{BB962C8B-B14F-4D97-AF65-F5344CB8AC3E}">
        <p14:creationId xmlns:p14="http://schemas.microsoft.com/office/powerpoint/2010/main" val="1563251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 calcmode="lin" valueType="num">
                                      <p:cBhvr additive="base">
                                        <p:cTn id="2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9600" y="420624"/>
            <a:ext cx="10972800" cy="6035040"/>
          </a:xfrm>
        </p:spPr>
        <p:txBody>
          <a:bodyPr>
            <a:noAutofit/>
          </a:bodyPr>
          <a:lstStyle/>
          <a:p>
            <a:r>
              <a:rPr lang="en-US" sz="3600" b="1" dirty="0"/>
              <a:t>III. HOW DO I PREPARE MYSELF FOR THE LORD’S TABLE?</a:t>
            </a:r>
            <a:endParaRPr lang="en-US" sz="3600" dirty="0"/>
          </a:p>
          <a:p>
            <a:pPr algn="l"/>
            <a:r>
              <a:rPr lang="en-US" sz="3600" b="1" dirty="0"/>
              <a:t>1. I PREPARE MYSELF BY </a:t>
            </a:r>
            <a:r>
              <a:rPr lang="en-US" sz="3600" b="1" u="sng" dirty="0">
                <a:solidFill>
                  <a:srgbClr val="FF0000"/>
                </a:solidFill>
              </a:rPr>
              <a:t>EXAMINATION</a:t>
            </a:r>
            <a:r>
              <a:rPr lang="en-US" sz="3600" b="1" dirty="0"/>
              <a:t> .</a:t>
            </a:r>
            <a:endParaRPr lang="en-US" sz="3600" dirty="0"/>
          </a:p>
          <a:p>
            <a:r>
              <a:rPr lang="en-US" sz="800" b="1" dirty="0"/>
              <a:t> </a:t>
            </a:r>
            <a:endParaRPr lang="en-US" sz="800" dirty="0"/>
          </a:p>
          <a:p>
            <a:pPr algn="l"/>
            <a:r>
              <a:rPr lang="en-US" sz="3600" i="1" dirty="0"/>
              <a:t>“Whoever eats this bread or drinks this cup of the Lord in and unworthy manner will be guilty of the body and blood of the Lord.  But </a:t>
            </a:r>
            <a:r>
              <a:rPr lang="en-US" sz="3600" b="1" i="1" dirty="0"/>
              <a:t>let a man examine himself</a:t>
            </a:r>
            <a:r>
              <a:rPr lang="en-US" sz="3600" i="1" dirty="0"/>
              <a:t>, and so let him eat of the bread and drink of the cup.                             							</a:t>
            </a:r>
            <a:r>
              <a:rPr lang="en-US" sz="3600" b="1" dirty="0">
                <a:solidFill>
                  <a:srgbClr val="FF0000"/>
                </a:solidFill>
              </a:rPr>
              <a:t>I Corinthians 11:27,28</a:t>
            </a:r>
          </a:p>
          <a:p>
            <a:r>
              <a:rPr lang="en-US" sz="3600" dirty="0"/>
              <a:t> </a:t>
            </a:r>
          </a:p>
          <a:p>
            <a:pPr algn="l"/>
            <a:r>
              <a:rPr lang="en-US" sz="3600" dirty="0"/>
              <a:t> </a:t>
            </a:r>
          </a:p>
          <a:p>
            <a:pPr algn="l"/>
            <a:r>
              <a:rPr lang="en-US" sz="3600" dirty="0"/>
              <a:t> </a:t>
            </a:r>
          </a:p>
          <a:p>
            <a:pPr algn="l"/>
            <a:r>
              <a:rPr lang="en-US" sz="3600" dirty="0"/>
              <a:t> </a:t>
            </a:r>
          </a:p>
          <a:p>
            <a:pPr algn="l"/>
            <a:r>
              <a:rPr lang="en-US" sz="3600" dirty="0"/>
              <a:t> </a:t>
            </a:r>
          </a:p>
        </p:txBody>
      </p:sp>
    </p:spTree>
    <p:extLst>
      <p:ext uri="{BB962C8B-B14F-4D97-AF65-F5344CB8AC3E}">
        <p14:creationId xmlns:p14="http://schemas.microsoft.com/office/powerpoint/2010/main" val="497935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9600" y="420624"/>
            <a:ext cx="10946674" cy="6035040"/>
          </a:xfrm>
        </p:spPr>
        <p:txBody>
          <a:bodyPr>
            <a:noAutofit/>
          </a:bodyPr>
          <a:lstStyle/>
          <a:p>
            <a:pPr algn="l"/>
            <a:r>
              <a:rPr lang="en-US" sz="3600" b="1" dirty="0"/>
              <a:t>2. I PREPARE MYSELF BY </a:t>
            </a:r>
            <a:r>
              <a:rPr lang="en-US" sz="3600" b="1" u="sng" dirty="0">
                <a:solidFill>
                  <a:srgbClr val="FF0000"/>
                </a:solidFill>
              </a:rPr>
              <a:t>CONFESSION</a:t>
            </a:r>
            <a:r>
              <a:rPr lang="en-US" sz="3600" b="1" dirty="0"/>
              <a:t> .</a:t>
            </a:r>
            <a:r>
              <a:rPr lang="en-US" sz="800" b="1" dirty="0"/>
              <a:t> </a:t>
            </a:r>
            <a:endParaRPr lang="en-US" sz="800" dirty="0"/>
          </a:p>
          <a:p>
            <a:pPr algn="l"/>
            <a:r>
              <a:rPr lang="en-US" sz="3600" i="1"/>
              <a:t>If </a:t>
            </a:r>
            <a:r>
              <a:rPr lang="en-US" sz="3600" i="1" dirty="0"/>
              <a:t>we </a:t>
            </a:r>
            <a:r>
              <a:rPr lang="en-US" sz="3600" b="1" i="1" dirty="0"/>
              <a:t>confess our sins</a:t>
            </a:r>
            <a:r>
              <a:rPr lang="en-US" sz="3600" i="1" dirty="0"/>
              <a:t>, He is faithful and just to forgive us our sins and to cleanse us from all </a:t>
            </a:r>
            <a:r>
              <a:rPr lang="en-US" sz="3600" i="1"/>
              <a:t>unrighteousness. </a:t>
            </a:r>
            <a:r>
              <a:rPr lang="en-US" sz="3600" i="1" dirty="0"/>
              <a:t>	      									</a:t>
            </a:r>
            <a:r>
              <a:rPr lang="en-US" sz="3600" b="1" dirty="0">
                <a:solidFill>
                  <a:srgbClr val="FF0000"/>
                </a:solidFill>
              </a:rPr>
              <a:t>I John 1:9</a:t>
            </a:r>
          </a:p>
          <a:p>
            <a:r>
              <a:rPr lang="en-US" sz="800" dirty="0"/>
              <a:t> </a:t>
            </a:r>
          </a:p>
          <a:p>
            <a:pPr algn="l"/>
            <a:r>
              <a:rPr lang="en-US" sz="3600" b="1" dirty="0"/>
              <a:t>3. I PREPARE MYSELF BY </a:t>
            </a:r>
            <a:r>
              <a:rPr lang="en-US" sz="3600" b="1" u="sng" dirty="0">
                <a:solidFill>
                  <a:srgbClr val="FF0000"/>
                </a:solidFill>
              </a:rPr>
              <a:t>RECONCILIATION</a:t>
            </a:r>
            <a:r>
              <a:rPr lang="en-US" sz="3600" b="1" dirty="0"/>
              <a:t>.</a:t>
            </a:r>
            <a:r>
              <a:rPr lang="en-US" sz="800" b="1" dirty="0"/>
              <a:t> </a:t>
            </a:r>
            <a:endParaRPr lang="en-US" sz="800" dirty="0"/>
          </a:p>
          <a:p>
            <a:pPr algn="l"/>
            <a:r>
              <a:rPr lang="en-US" sz="3600" i="1" dirty="0"/>
              <a:t>If you bring your gift to the altar, and there remember that your brother has something against you, leave your gift there before the altar.... </a:t>
            </a:r>
            <a:r>
              <a:rPr lang="en-US" sz="3600" b="1" i="1" dirty="0"/>
              <a:t> First be reconciled to your brother,</a:t>
            </a:r>
            <a:r>
              <a:rPr lang="en-US" sz="3600" i="1" dirty="0"/>
              <a:t> and then come and offer your gift.           										</a:t>
            </a:r>
            <a:r>
              <a:rPr lang="en-US" sz="3600" b="1" dirty="0">
                <a:solidFill>
                  <a:srgbClr val="FF0000"/>
                </a:solidFill>
              </a:rPr>
              <a:t>Matthew 5:23,24 </a:t>
            </a:r>
          </a:p>
          <a:p>
            <a:r>
              <a:rPr lang="en-US" sz="3600" dirty="0"/>
              <a:t> </a:t>
            </a:r>
          </a:p>
          <a:p>
            <a:r>
              <a:rPr lang="en-US" sz="3600" dirty="0"/>
              <a:t> </a:t>
            </a:r>
          </a:p>
          <a:p>
            <a:pPr algn="l"/>
            <a:r>
              <a:rPr lang="en-US" sz="3600" dirty="0"/>
              <a:t> </a:t>
            </a:r>
          </a:p>
          <a:p>
            <a:pPr algn="l"/>
            <a:r>
              <a:rPr lang="en-US" sz="3600" dirty="0"/>
              <a:t> </a:t>
            </a:r>
          </a:p>
          <a:p>
            <a:pPr algn="l"/>
            <a:r>
              <a:rPr lang="en-US" sz="3600" dirty="0"/>
              <a:t> </a:t>
            </a:r>
          </a:p>
          <a:p>
            <a:pPr algn="l"/>
            <a:r>
              <a:rPr lang="en-US" sz="3600" dirty="0"/>
              <a:t> </a:t>
            </a:r>
          </a:p>
        </p:txBody>
      </p:sp>
    </p:spTree>
    <p:extLst>
      <p:ext uri="{BB962C8B-B14F-4D97-AF65-F5344CB8AC3E}">
        <p14:creationId xmlns:p14="http://schemas.microsoft.com/office/powerpoint/2010/main" val="3657886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27017" y="420624"/>
            <a:ext cx="10946674" cy="6035040"/>
          </a:xfrm>
        </p:spPr>
        <p:txBody>
          <a:bodyPr>
            <a:noAutofit/>
          </a:bodyPr>
          <a:lstStyle/>
          <a:p>
            <a:r>
              <a:rPr lang="en-US" sz="3600" b="1" dirty="0"/>
              <a:t>IV. WHEN AND HOW OFTEN SHOULD WE OBSERVE THE LORD’S SUPPER?</a:t>
            </a:r>
            <a:endParaRPr lang="en-US" sz="3600" dirty="0"/>
          </a:p>
          <a:p>
            <a:pPr algn="l"/>
            <a:r>
              <a:rPr lang="en-US" sz="3600" dirty="0"/>
              <a:t>Jesus never said when or how often believers should observe the Lord’s Supper.  We have made it a practice to take the Lord’s Supper on the first Sunday of each month.  </a:t>
            </a:r>
          </a:p>
          <a:p>
            <a:pPr algn="l"/>
            <a:r>
              <a:rPr lang="en-US" sz="3600" dirty="0"/>
              <a:t>Jesus said, </a:t>
            </a:r>
            <a:r>
              <a:rPr lang="en-US" sz="3600" b="1" i="1" dirty="0"/>
              <a:t>“Do this”</a:t>
            </a:r>
            <a:r>
              <a:rPr lang="en-US" sz="3600" dirty="0"/>
              <a:t>. Thus, it is not an option, but his command to believers.  </a:t>
            </a:r>
          </a:p>
          <a:p>
            <a:pPr algn="l"/>
            <a:r>
              <a:rPr lang="en-US" sz="3600" dirty="0"/>
              <a:t>We challenge you to be faithful in your attendance at the Lord’s Supper, having soberly prepared yourself ahead of time for this great memorial. </a:t>
            </a:r>
          </a:p>
        </p:txBody>
      </p:sp>
    </p:spTree>
    <p:extLst>
      <p:ext uri="{BB962C8B-B14F-4D97-AF65-F5344CB8AC3E}">
        <p14:creationId xmlns:p14="http://schemas.microsoft.com/office/powerpoint/2010/main" val="3575149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0891" y="420624"/>
            <a:ext cx="10972800" cy="6035040"/>
          </a:xfrm>
        </p:spPr>
        <p:txBody>
          <a:bodyPr>
            <a:noAutofit/>
          </a:bodyPr>
          <a:lstStyle/>
          <a:p>
            <a:endParaRPr lang="en-US" sz="4400" b="1" dirty="0"/>
          </a:p>
          <a:p>
            <a:r>
              <a:rPr lang="en-US" sz="4400" b="1" dirty="0"/>
              <a:t>Next Week</a:t>
            </a:r>
          </a:p>
          <a:p>
            <a:r>
              <a:rPr lang="en-US" sz="4400" b="1" dirty="0"/>
              <a:t>SESSION </a:t>
            </a:r>
            <a:r>
              <a:rPr lang="en-US" sz="4400" b="1" i="1" dirty="0"/>
              <a:t>TWO</a:t>
            </a:r>
            <a:r>
              <a:rPr lang="en-US" sz="4400" b="1" dirty="0"/>
              <a:t>: OUR STRUCTURE </a:t>
            </a:r>
            <a:endParaRPr lang="en-US" sz="4400" dirty="0"/>
          </a:p>
          <a:p>
            <a:r>
              <a:rPr lang="en-US" sz="4400" dirty="0"/>
              <a:t>An Overview of Biblical Church Doctrine</a:t>
            </a:r>
          </a:p>
          <a:p>
            <a:r>
              <a:rPr lang="en-US" sz="4400" dirty="0"/>
              <a:t>Four Bible descriptions of the Church </a:t>
            </a:r>
          </a:p>
          <a:p>
            <a:endParaRPr lang="en-US" sz="4400" dirty="0"/>
          </a:p>
        </p:txBody>
      </p:sp>
    </p:spTree>
    <p:extLst>
      <p:ext uri="{BB962C8B-B14F-4D97-AF65-F5344CB8AC3E}">
        <p14:creationId xmlns:p14="http://schemas.microsoft.com/office/powerpoint/2010/main" val="3396380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43467" y="420624"/>
            <a:ext cx="10955866" cy="6035040"/>
          </a:xfrm>
        </p:spPr>
        <p:txBody>
          <a:bodyPr>
            <a:noAutofit/>
          </a:bodyPr>
          <a:lstStyle/>
          <a:p>
            <a:r>
              <a:rPr lang="en-US" sz="4400" b="1" dirty="0"/>
              <a:t>Key Truths from these verses:</a:t>
            </a:r>
            <a:endParaRPr lang="en-US" sz="4400" dirty="0"/>
          </a:p>
          <a:p>
            <a:pPr algn="l"/>
            <a:r>
              <a:rPr lang="en-US" sz="4400" dirty="0"/>
              <a:t>1. The church is made up of </a:t>
            </a:r>
            <a:r>
              <a:rPr lang="en-US" sz="4400" b="1" u="sng" dirty="0">
                <a:solidFill>
                  <a:srgbClr val="FF0000"/>
                </a:solidFill>
              </a:rPr>
              <a:t>PEOPLE</a:t>
            </a:r>
            <a:r>
              <a:rPr lang="en-US" sz="4400" dirty="0"/>
              <a:t> not a 	building.</a:t>
            </a:r>
          </a:p>
          <a:p>
            <a:pPr algn="l"/>
            <a:r>
              <a:rPr lang="en-US" sz="4400" dirty="0"/>
              <a:t>2. The Bible pattern for becoming part of a 	church family is:</a:t>
            </a:r>
          </a:p>
          <a:p>
            <a:pPr algn="l"/>
            <a:r>
              <a:rPr lang="en-US" sz="4400" i="1" dirty="0"/>
              <a:t>“gladly received his word”</a:t>
            </a:r>
            <a:r>
              <a:rPr lang="en-US" sz="4400" dirty="0"/>
              <a:t> - </a:t>
            </a:r>
            <a:r>
              <a:rPr lang="en-US" sz="4400" b="1" u="sng" dirty="0">
                <a:solidFill>
                  <a:srgbClr val="FF0000"/>
                </a:solidFill>
              </a:rPr>
              <a:t>SALVATION</a:t>
            </a:r>
          </a:p>
          <a:p>
            <a:pPr algn="l"/>
            <a:r>
              <a:rPr lang="en-US" sz="4400" i="1" dirty="0"/>
              <a:t>“were baptized”</a:t>
            </a:r>
            <a:r>
              <a:rPr lang="en-US" sz="4400" dirty="0"/>
              <a:t> - </a:t>
            </a:r>
            <a:r>
              <a:rPr lang="en-US" sz="4400" b="1" u="sng" dirty="0">
                <a:solidFill>
                  <a:srgbClr val="FF0000"/>
                </a:solidFill>
              </a:rPr>
              <a:t>PUBLIC</a:t>
            </a:r>
            <a:r>
              <a:rPr lang="en-US" sz="4400" dirty="0"/>
              <a:t>  </a:t>
            </a:r>
            <a:r>
              <a:rPr lang="en-US" sz="4400" b="1" u="sng" dirty="0">
                <a:solidFill>
                  <a:srgbClr val="FF0000"/>
                </a:solidFill>
              </a:rPr>
              <a:t>IDENTIFICATION</a:t>
            </a:r>
          </a:p>
          <a:p>
            <a:pPr algn="l"/>
            <a:r>
              <a:rPr lang="en-US" sz="4400" i="1" dirty="0"/>
              <a:t>“added to them”</a:t>
            </a:r>
            <a:r>
              <a:rPr lang="en-US" sz="4400" dirty="0"/>
              <a:t> - </a:t>
            </a:r>
            <a:r>
              <a:rPr lang="en-US" sz="4400" b="1" u="sng" dirty="0">
                <a:solidFill>
                  <a:srgbClr val="FF0000"/>
                </a:solidFill>
              </a:rPr>
              <a:t>MEMBERSHIP</a:t>
            </a:r>
          </a:p>
        </p:txBody>
      </p:sp>
    </p:spTree>
    <p:extLst>
      <p:ext uri="{BB962C8B-B14F-4D97-AF65-F5344CB8AC3E}">
        <p14:creationId xmlns:p14="http://schemas.microsoft.com/office/powerpoint/2010/main" val="621268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27017" y="420624"/>
            <a:ext cx="10946674" cy="6035040"/>
          </a:xfrm>
        </p:spPr>
        <p:txBody>
          <a:bodyPr>
            <a:noAutofit/>
          </a:bodyPr>
          <a:lstStyle/>
          <a:p>
            <a:r>
              <a:rPr lang="en-US" sz="4400" b="1" dirty="0"/>
              <a:t>Key Truths from these verses:</a:t>
            </a:r>
            <a:endParaRPr lang="en-US" sz="4400" dirty="0"/>
          </a:p>
          <a:p>
            <a:pPr algn="l"/>
            <a:r>
              <a:rPr lang="en-US" sz="4400" dirty="0"/>
              <a:t>3. Those truly born again will want to commit 	themselves 	to: 	</a:t>
            </a:r>
          </a:p>
          <a:p>
            <a:pPr algn="l"/>
            <a:r>
              <a:rPr lang="en-US" sz="4400" i="1" dirty="0"/>
              <a:t>“doctrine”</a:t>
            </a:r>
            <a:r>
              <a:rPr lang="en-US" sz="4400" dirty="0"/>
              <a:t> - </a:t>
            </a:r>
            <a:r>
              <a:rPr lang="en-US" sz="4400" b="1" u="sng" dirty="0">
                <a:solidFill>
                  <a:srgbClr val="FF0000"/>
                </a:solidFill>
              </a:rPr>
              <a:t>TEACHING</a:t>
            </a:r>
            <a:r>
              <a:rPr lang="en-US" sz="4400" dirty="0"/>
              <a:t> from the Bible</a:t>
            </a:r>
          </a:p>
          <a:p>
            <a:pPr algn="l"/>
            <a:r>
              <a:rPr lang="en-US" sz="4400" i="1" dirty="0"/>
              <a:t>“fellowship”</a:t>
            </a:r>
            <a:r>
              <a:rPr lang="en-US" sz="4400" dirty="0"/>
              <a:t> - Time spent with other </a:t>
            </a:r>
            <a:r>
              <a:rPr lang="en-US" sz="4400" b="1" u="sng" dirty="0">
                <a:solidFill>
                  <a:srgbClr val="FF0000"/>
                </a:solidFill>
              </a:rPr>
              <a:t>BELIEVERS</a:t>
            </a:r>
          </a:p>
          <a:p>
            <a:pPr algn="l"/>
            <a:r>
              <a:rPr lang="en-US" sz="4400" i="1" spc="-50" dirty="0"/>
              <a:t>“breaking bread”</a:t>
            </a:r>
            <a:r>
              <a:rPr lang="en-US" sz="4400" spc="-50" dirty="0"/>
              <a:t> - Observing the Lord’s </a:t>
            </a:r>
            <a:r>
              <a:rPr lang="en-US" sz="4400" b="1" u="sng" spc="-50" dirty="0">
                <a:solidFill>
                  <a:srgbClr val="FF0000"/>
                </a:solidFill>
              </a:rPr>
              <a:t>SUPPER</a:t>
            </a:r>
          </a:p>
          <a:p>
            <a:pPr algn="l"/>
            <a:r>
              <a:rPr lang="en-US" sz="4400" i="1" dirty="0"/>
              <a:t>“prayers”</a:t>
            </a:r>
            <a:r>
              <a:rPr lang="en-US" sz="4400" dirty="0"/>
              <a:t> - Talking to </a:t>
            </a:r>
            <a:r>
              <a:rPr lang="en-US" sz="4400" b="1" u="sng" dirty="0">
                <a:solidFill>
                  <a:srgbClr val="FF0000"/>
                </a:solidFill>
              </a:rPr>
              <a:t>GOD</a:t>
            </a:r>
          </a:p>
          <a:p>
            <a:pPr algn="l"/>
            <a:r>
              <a:rPr lang="en-US" sz="4400" dirty="0"/>
              <a:t> </a:t>
            </a:r>
          </a:p>
          <a:p>
            <a:pPr algn="l"/>
            <a:r>
              <a:rPr lang="en-US" sz="4400" dirty="0"/>
              <a:t> </a:t>
            </a:r>
          </a:p>
          <a:p>
            <a:pPr algn="l"/>
            <a:endParaRPr lang="en-US" sz="4400" dirty="0"/>
          </a:p>
        </p:txBody>
      </p:sp>
    </p:spTree>
    <p:extLst>
      <p:ext uri="{BB962C8B-B14F-4D97-AF65-F5344CB8AC3E}">
        <p14:creationId xmlns:p14="http://schemas.microsoft.com/office/powerpoint/2010/main" val="245024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09600" y="411480"/>
            <a:ext cx="10972800" cy="6035040"/>
          </a:xfrm>
        </p:spPr>
        <p:txBody>
          <a:bodyPr>
            <a:noAutofit/>
          </a:bodyPr>
          <a:lstStyle/>
          <a:p>
            <a:endParaRPr lang="en-US" sz="4800" b="1" dirty="0"/>
          </a:p>
          <a:p>
            <a:r>
              <a:rPr lang="en-US" sz="4800" b="1" dirty="0"/>
              <a:t>THE GOAL OF THIS CLASS:</a:t>
            </a:r>
            <a:endParaRPr lang="en-US" sz="4800" dirty="0"/>
          </a:p>
          <a:p>
            <a:r>
              <a:rPr lang="en-US" sz="4800" b="1" dirty="0"/>
              <a:t> </a:t>
            </a:r>
            <a:endParaRPr lang="en-US" sz="4800" dirty="0"/>
          </a:p>
          <a:p>
            <a:r>
              <a:rPr lang="en-US" sz="4800" dirty="0"/>
              <a:t>That I will commit myself to </a:t>
            </a:r>
            <a:r>
              <a:rPr lang="en-US" sz="4800" b="1" u="sng" dirty="0">
                <a:solidFill>
                  <a:srgbClr val="FF0000"/>
                </a:solidFill>
              </a:rPr>
              <a:t>JESUS CHRIST</a:t>
            </a:r>
            <a:r>
              <a:rPr lang="en-US" sz="4800" dirty="0"/>
              <a:t> </a:t>
            </a:r>
          </a:p>
          <a:p>
            <a:r>
              <a:rPr lang="en-US" sz="4800" dirty="0"/>
              <a:t>and to becoming part </a:t>
            </a:r>
            <a:r>
              <a:rPr lang="en-US" sz="4800"/>
              <a:t>of the</a:t>
            </a:r>
            <a:endParaRPr lang="en-US" sz="4800" dirty="0"/>
          </a:p>
          <a:p>
            <a:r>
              <a:rPr lang="en-US" sz="4800" dirty="0"/>
              <a:t> </a:t>
            </a:r>
            <a:r>
              <a:rPr lang="en-US" sz="4800" b="1" u="sng" dirty="0">
                <a:solidFill>
                  <a:srgbClr val="FF0000"/>
                </a:solidFill>
              </a:rPr>
              <a:t>Grace Bible Chapel</a:t>
            </a:r>
            <a:r>
              <a:rPr lang="en-US" sz="4800" dirty="0"/>
              <a:t> .</a:t>
            </a:r>
          </a:p>
          <a:p>
            <a:r>
              <a:rPr lang="en-US" sz="4800" dirty="0"/>
              <a:t> </a:t>
            </a:r>
          </a:p>
          <a:p>
            <a:pPr algn="l"/>
            <a:r>
              <a:rPr lang="en-US" sz="4800" dirty="0"/>
              <a:t> </a:t>
            </a:r>
          </a:p>
          <a:p>
            <a:pPr algn="l"/>
            <a:r>
              <a:rPr lang="en-US" sz="4800" dirty="0"/>
              <a:t> </a:t>
            </a:r>
          </a:p>
          <a:p>
            <a:pPr algn="l"/>
            <a:endParaRPr lang="en-US" sz="4800" dirty="0"/>
          </a:p>
        </p:txBody>
      </p:sp>
    </p:spTree>
    <p:extLst>
      <p:ext uri="{BB962C8B-B14F-4D97-AF65-F5344CB8AC3E}">
        <p14:creationId xmlns:p14="http://schemas.microsoft.com/office/powerpoint/2010/main" val="423319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31371" y="411480"/>
            <a:ext cx="10929257" cy="6035040"/>
          </a:xfrm>
        </p:spPr>
        <p:txBody>
          <a:bodyPr>
            <a:noAutofit/>
          </a:bodyPr>
          <a:lstStyle/>
          <a:p>
            <a:r>
              <a:rPr lang="en-US" sz="4400" b="1" dirty="0"/>
              <a:t>CLASS OUTLINE</a:t>
            </a:r>
            <a:endParaRPr lang="en-US" sz="4400" dirty="0"/>
          </a:p>
          <a:p>
            <a:r>
              <a:rPr lang="en-US" sz="4400" b="1" dirty="0"/>
              <a:t>SESSION </a:t>
            </a:r>
            <a:r>
              <a:rPr lang="en-US" sz="4400" b="1" i="1" dirty="0"/>
              <a:t>ONE</a:t>
            </a:r>
            <a:r>
              <a:rPr lang="en-US" sz="4400" b="1" dirty="0"/>
              <a:t>: OUR SALVATION </a:t>
            </a:r>
            <a:endParaRPr lang="en-US" sz="4400" dirty="0"/>
          </a:p>
          <a:p>
            <a:r>
              <a:rPr lang="en-US" sz="4400" dirty="0"/>
              <a:t> What it means to be a Christian</a:t>
            </a:r>
          </a:p>
          <a:p>
            <a:r>
              <a:rPr lang="en-US" sz="4400" dirty="0"/>
              <a:t>Symbols of salvation:  Baptism &amp; Communion </a:t>
            </a:r>
          </a:p>
          <a:p>
            <a:endParaRPr lang="en-US" sz="4400" b="1" dirty="0"/>
          </a:p>
          <a:p>
            <a:r>
              <a:rPr lang="en-US" sz="4400" b="1" dirty="0"/>
              <a:t>SESSION </a:t>
            </a:r>
            <a:r>
              <a:rPr lang="en-US" sz="4400" b="1" i="1" dirty="0"/>
              <a:t>TWO</a:t>
            </a:r>
            <a:r>
              <a:rPr lang="en-US" sz="4400" b="1" dirty="0"/>
              <a:t>: OUR STRUCTURE </a:t>
            </a:r>
            <a:endParaRPr lang="en-US" sz="4400" dirty="0"/>
          </a:p>
          <a:p>
            <a:r>
              <a:rPr lang="en-US" sz="4400" dirty="0"/>
              <a:t>An Overview of Biblical Church Doctrine</a:t>
            </a:r>
          </a:p>
          <a:p>
            <a:r>
              <a:rPr lang="en-US" sz="4400" dirty="0"/>
              <a:t>Four Bible descriptions of the church </a:t>
            </a:r>
          </a:p>
        </p:txBody>
      </p:sp>
    </p:spTree>
    <p:extLst>
      <p:ext uri="{BB962C8B-B14F-4D97-AF65-F5344CB8AC3E}">
        <p14:creationId xmlns:p14="http://schemas.microsoft.com/office/powerpoint/2010/main" val="2054370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 calcmode="lin" valueType="num">
                                      <p:cBhvr additive="base">
                                        <p:cTn id="2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 calcmode="lin" valueType="num">
                                      <p:cBhvr additive="base">
                                        <p:cTn id="2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592183" y="420624"/>
            <a:ext cx="10981508" cy="6035040"/>
          </a:xfrm>
        </p:spPr>
        <p:txBody>
          <a:bodyPr>
            <a:noAutofit/>
          </a:bodyPr>
          <a:lstStyle/>
          <a:p>
            <a:r>
              <a:rPr lang="en-US" sz="3600" b="1" dirty="0"/>
              <a:t>SESSION </a:t>
            </a:r>
            <a:r>
              <a:rPr lang="en-US" sz="3600" b="1" i="1" dirty="0"/>
              <a:t>THREE</a:t>
            </a:r>
            <a:r>
              <a:rPr lang="en-US" sz="3600" b="1" dirty="0"/>
              <a:t>: OUR STATEMENTS </a:t>
            </a:r>
            <a:r>
              <a:rPr lang="en-US" sz="3600" dirty="0"/>
              <a:t> </a:t>
            </a:r>
          </a:p>
          <a:p>
            <a:r>
              <a:rPr lang="en-US" sz="3600" dirty="0"/>
              <a:t>Our Purpose (</a:t>
            </a:r>
            <a:r>
              <a:rPr lang="en-US" sz="3600" i="1" dirty="0"/>
              <a:t>Why our church exists</a:t>
            </a:r>
            <a:r>
              <a:rPr lang="en-US" sz="3600" dirty="0"/>
              <a:t>)</a:t>
            </a:r>
          </a:p>
          <a:p>
            <a:r>
              <a:rPr lang="en-US" sz="3600" dirty="0"/>
              <a:t>Our Doctrine Statement (</a:t>
            </a:r>
            <a:r>
              <a:rPr lang="en-US" sz="3600" i="1" dirty="0"/>
              <a:t>What we believe</a:t>
            </a:r>
            <a:r>
              <a:rPr lang="en-US" sz="3600" dirty="0"/>
              <a:t>)</a:t>
            </a:r>
          </a:p>
          <a:p>
            <a:r>
              <a:rPr lang="en-US" sz="3600" dirty="0"/>
              <a:t>Our Church Covenant (</a:t>
            </a:r>
            <a:r>
              <a:rPr lang="en-US" sz="3600" i="1" dirty="0"/>
              <a:t>What we practice</a:t>
            </a:r>
            <a:r>
              <a:rPr lang="en-US" sz="3600" dirty="0"/>
              <a:t>)</a:t>
            </a:r>
          </a:p>
          <a:p>
            <a:r>
              <a:rPr lang="en-US" sz="1100" dirty="0"/>
              <a:t> </a:t>
            </a:r>
          </a:p>
          <a:p>
            <a:r>
              <a:rPr lang="en-US" sz="3600" b="1" dirty="0"/>
              <a:t>SESSION </a:t>
            </a:r>
            <a:r>
              <a:rPr lang="en-US" sz="3600" b="1" i="1" dirty="0"/>
              <a:t>FOUR</a:t>
            </a:r>
            <a:r>
              <a:rPr lang="en-US" sz="3600" b="1" dirty="0"/>
              <a:t>: OUR STRATEGY </a:t>
            </a:r>
            <a:endParaRPr lang="en-US" sz="3600" dirty="0"/>
          </a:p>
          <a:p>
            <a:r>
              <a:rPr lang="en-US" sz="3600" dirty="0"/>
              <a:t>Following the early Church</a:t>
            </a:r>
          </a:p>
          <a:p>
            <a:r>
              <a:rPr lang="en-US" sz="3600" dirty="0"/>
              <a:t>Christian Unity</a:t>
            </a:r>
          </a:p>
          <a:p>
            <a:r>
              <a:rPr lang="en-US" sz="3600" dirty="0"/>
              <a:t>The “Steps of Faith”</a:t>
            </a:r>
          </a:p>
          <a:p>
            <a:r>
              <a:rPr lang="en-US" sz="3600" dirty="0"/>
              <a:t>What it means to be a member</a:t>
            </a:r>
          </a:p>
        </p:txBody>
      </p:sp>
    </p:spTree>
    <p:extLst>
      <p:ext uri="{BB962C8B-B14F-4D97-AF65-F5344CB8AC3E}">
        <p14:creationId xmlns:p14="http://schemas.microsoft.com/office/powerpoint/2010/main" val="4029677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 calcmode="lin" valueType="num">
                                      <p:cBhvr additive="base">
                                        <p:cTn id="1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additive="base">
                                        <p:cTn id="1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 calcmode="lin" valueType="num">
                                      <p:cBhvr additive="base">
                                        <p:cTn id="2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 calcmode="lin" valueType="num">
                                      <p:cBhvr additive="base">
                                        <p:cTn id="2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 calcmode="lin" valueType="num">
                                      <p:cBhvr additive="base">
                                        <p:cTn id="3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additive="base">
                                        <p:cTn id="3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 calcmode="lin" valueType="num">
                                      <p:cBhvr additive="base">
                                        <p:cTn id="3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EC2743E-55B5-4F2D-8D94-066C5A265DF4}"/>
              </a:ext>
            </a:extLst>
          </p:cNvPr>
          <p:cNvSpPr>
            <a:spLocks noGrp="1"/>
          </p:cNvSpPr>
          <p:nvPr>
            <p:ph type="subTitle" idx="1"/>
          </p:nvPr>
        </p:nvSpPr>
        <p:spPr>
          <a:xfrm>
            <a:off x="618309" y="420624"/>
            <a:ext cx="10972800" cy="6035040"/>
          </a:xfrm>
        </p:spPr>
        <p:txBody>
          <a:bodyPr>
            <a:noAutofit/>
          </a:bodyPr>
          <a:lstStyle/>
          <a:p>
            <a:r>
              <a:rPr lang="en-US" sz="4400" b="1" dirty="0"/>
              <a:t>What does it mean to be a Christian?</a:t>
            </a:r>
            <a:endParaRPr lang="en-US" sz="4400" dirty="0"/>
          </a:p>
          <a:p>
            <a:r>
              <a:rPr lang="en-US" sz="4400" dirty="0"/>
              <a:t> </a:t>
            </a:r>
            <a:r>
              <a:rPr lang="en-US" sz="4400" i="1" dirty="0"/>
              <a:t>“These things I have written to you who believe in the name of the Son of God,</a:t>
            </a:r>
            <a:r>
              <a:rPr lang="en-US" sz="4400" b="1" i="1" dirty="0"/>
              <a:t> that you may know</a:t>
            </a:r>
            <a:r>
              <a:rPr lang="en-US" sz="4400" i="1" dirty="0"/>
              <a:t> that you have eternal life, and that you may continue to believe in the name of the Son of God.”  </a:t>
            </a:r>
            <a:r>
              <a:rPr lang="en-US" sz="4400" dirty="0"/>
              <a:t>	</a:t>
            </a:r>
            <a:r>
              <a:rPr lang="en-US" sz="4400" b="1" dirty="0">
                <a:solidFill>
                  <a:srgbClr val="FF0000"/>
                </a:solidFill>
              </a:rPr>
              <a:t>I John 5:12</a:t>
            </a:r>
          </a:p>
          <a:p>
            <a:r>
              <a:rPr lang="en-US" sz="1400" dirty="0"/>
              <a:t> </a:t>
            </a:r>
          </a:p>
          <a:p>
            <a:pPr algn="l"/>
            <a:r>
              <a:rPr lang="en-US" sz="4400" b="1" dirty="0"/>
              <a:t>1. A Christian </a:t>
            </a:r>
            <a:r>
              <a:rPr lang="en-US" sz="4400" b="1" u="sng" dirty="0">
                <a:solidFill>
                  <a:srgbClr val="FF0000"/>
                </a:solidFill>
              </a:rPr>
              <a:t>ADMITS</a:t>
            </a:r>
            <a:r>
              <a:rPr lang="en-US" sz="4400" b="1" dirty="0"/>
              <a:t> he is a sinner.</a:t>
            </a:r>
            <a:endParaRPr lang="en-US" sz="4400" dirty="0"/>
          </a:p>
          <a:p>
            <a:r>
              <a:rPr lang="en-US" sz="4400" b="1" i="1" dirty="0"/>
              <a:t>All have sinned</a:t>
            </a:r>
            <a:r>
              <a:rPr lang="en-US" sz="4400" i="1" dirty="0"/>
              <a:t> and fall short of the glory of God.</a:t>
            </a:r>
            <a:r>
              <a:rPr lang="en-US" sz="4400" dirty="0"/>
              <a:t>	</a:t>
            </a:r>
            <a:r>
              <a:rPr lang="en-US" sz="4400" b="1" dirty="0">
                <a:solidFill>
                  <a:srgbClr val="FF0000"/>
                </a:solidFill>
              </a:rPr>
              <a:t>Romans 3:23</a:t>
            </a:r>
          </a:p>
          <a:p>
            <a:r>
              <a:rPr lang="en-US" sz="4400" dirty="0"/>
              <a:t> </a:t>
            </a:r>
          </a:p>
        </p:txBody>
      </p:sp>
    </p:spTree>
    <p:extLst>
      <p:ext uri="{BB962C8B-B14F-4D97-AF65-F5344CB8AC3E}">
        <p14:creationId xmlns:p14="http://schemas.microsoft.com/office/powerpoint/2010/main" val="3500412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1117</TotalTime>
  <Words>2537</Words>
  <Application>Microsoft Office PowerPoint</Application>
  <PresentationFormat>Widescreen</PresentationFormat>
  <Paragraphs>289</Paragraphs>
  <Slides>37</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3" baseType="lpstr">
      <vt:lpstr>Arial</vt:lpstr>
      <vt:lpstr>Calibri</vt:lpstr>
      <vt:lpstr>Calibri Light</vt:lpstr>
      <vt:lpstr>Times New Roman</vt:lpstr>
      <vt:lpstr>Office Theme</vt:lpstr>
      <vt:lpstr>Bitmap Image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Depue</dc:creator>
  <cp:lastModifiedBy>James Depue</cp:lastModifiedBy>
  <cp:revision>156</cp:revision>
  <dcterms:created xsi:type="dcterms:W3CDTF">2018-01-14T01:47:33Z</dcterms:created>
  <dcterms:modified xsi:type="dcterms:W3CDTF">2024-02-05T14:25:56Z</dcterms:modified>
</cp:coreProperties>
</file>