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91" r:id="rId3"/>
    <p:sldId id="285" r:id="rId4"/>
    <p:sldId id="286" r:id="rId5"/>
    <p:sldId id="256" r:id="rId6"/>
    <p:sldId id="287" r:id="rId7"/>
    <p:sldId id="284" r:id="rId8"/>
    <p:sldId id="294" r:id="rId9"/>
    <p:sldId id="289" r:id="rId10"/>
    <p:sldId id="288" r:id="rId11"/>
    <p:sldId id="292" r:id="rId12"/>
    <p:sldId id="290" r:id="rId13"/>
    <p:sldId id="29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E69B5ED-5513-4383-93FC-482B55BA03E2}" v="3989" dt="2023-12-03T13:33:20.7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6" d="100"/>
          <a:sy n="46" d="100"/>
        </p:scale>
        <p:origin x="48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e Depue" userId="ce8b122cf7b10dd2" providerId="LiveId" clId="{EE69B5ED-5513-4383-93FC-482B55BA03E2}"/>
    <pc:docChg chg="undo redo custSel addSld modSld sldOrd">
      <pc:chgData name="Anne Depue" userId="ce8b122cf7b10dd2" providerId="LiveId" clId="{EE69B5ED-5513-4383-93FC-482B55BA03E2}" dt="2023-12-03T13:33:20.768" v="5749" actId="207"/>
      <pc:docMkLst>
        <pc:docMk/>
      </pc:docMkLst>
      <pc:sldChg chg="delSp modSp new mod modAnim">
        <pc:chgData name="Anne Depue" userId="ce8b122cf7b10dd2" providerId="LiveId" clId="{EE69B5ED-5513-4383-93FC-482B55BA03E2}" dt="2023-12-02T18:21:33.572" v="5003"/>
        <pc:sldMkLst>
          <pc:docMk/>
          <pc:sldMk cId="2102709257" sldId="256"/>
        </pc:sldMkLst>
        <pc:spChg chg="del">
          <ac:chgData name="Anne Depue" userId="ce8b122cf7b10dd2" providerId="LiveId" clId="{EE69B5ED-5513-4383-93FC-482B55BA03E2}" dt="2023-12-01T16:18:44.952" v="1" actId="478"/>
          <ac:spMkLst>
            <pc:docMk/>
            <pc:sldMk cId="2102709257" sldId="256"/>
            <ac:spMk id="2" creationId="{8F136575-F0B2-BC5B-06E0-A4EF488E2D79}"/>
          </ac:spMkLst>
        </pc:spChg>
        <pc:spChg chg="mod">
          <ac:chgData name="Anne Depue" userId="ce8b122cf7b10dd2" providerId="LiveId" clId="{EE69B5ED-5513-4383-93FC-482B55BA03E2}" dt="2023-12-02T18:21:15.587" v="5002" actId="20577"/>
          <ac:spMkLst>
            <pc:docMk/>
            <pc:sldMk cId="2102709257" sldId="256"/>
            <ac:spMk id="3" creationId="{E4E86A8D-7CB7-AA5F-C4B8-B186B65B1262}"/>
          </ac:spMkLst>
        </pc:spChg>
      </pc:sldChg>
      <pc:sldChg chg="modSp add mod modAnim">
        <pc:chgData name="Anne Depue" userId="ce8b122cf7b10dd2" providerId="LiveId" clId="{EE69B5ED-5513-4383-93FC-482B55BA03E2}" dt="2023-12-02T18:56:47.894" v="5498" actId="20577"/>
        <pc:sldMkLst>
          <pc:docMk/>
          <pc:sldMk cId="3062664376" sldId="283"/>
        </pc:sldMkLst>
        <pc:spChg chg="mod">
          <ac:chgData name="Anne Depue" userId="ce8b122cf7b10dd2" providerId="LiveId" clId="{EE69B5ED-5513-4383-93FC-482B55BA03E2}" dt="2023-12-02T18:56:47.894" v="5498" actId="20577"/>
          <ac:spMkLst>
            <pc:docMk/>
            <pc:sldMk cId="3062664376" sldId="283"/>
            <ac:spMk id="3" creationId="{BFE2A6D7-5959-6437-BA23-A7E60E0C0C80}"/>
          </ac:spMkLst>
        </pc:spChg>
      </pc:sldChg>
      <pc:sldChg chg="modSp add mod modAnim">
        <pc:chgData name="Anne Depue" userId="ce8b122cf7b10dd2" providerId="LiveId" clId="{EE69B5ED-5513-4383-93FC-482B55BA03E2}" dt="2023-12-03T13:31:32.993" v="5729"/>
        <pc:sldMkLst>
          <pc:docMk/>
          <pc:sldMk cId="2939027153" sldId="284"/>
        </pc:sldMkLst>
        <pc:spChg chg="mod">
          <ac:chgData name="Anne Depue" userId="ce8b122cf7b10dd2" providerId="LiveId" clId="{EE69B5ED-5513-4383-93FC-482B55BA03E2}" dt="2023-12-03T13:30:52.836" v="5727" actId="113"/>
          <ac:spMkLst>
            <pc:docMk/>
            <pc:sldMk cId="2939027153" sldId="284"/>
            <ac:spMk id="3" creationId="{E4E86A8D-7CB7-AA5F-C4B8-B186B65B1262}"/>
          </ac:spMkLst>
        </pc:spChg>
      </pc:sldChg>
      <pc:sldChg chg="modSp add mod ord modAnim">
        <pc:chgData name="Anne Depue" userId="ce8b122cf7b10dd2" providerId="LiveId" clId="{EE69B5ED-5513-4383-93FC-482B55BA03E2}" dt="2023-12-03T13:24:19.372" v="5658" actId="20577"/>
        <pc:sldMkLst>
          <pc:docMk/>
          <pc:sldMk cId="3201658892" sldId="285"/>
        </pc:sldMkLst>
        <pc:spChg chg="mod">
          <ac:chgData name="Anne Depue" userId="ce8b122cf7b10dd2" providerId="LiveId" clId="{EE69B5ED-5513-4383-93FC-482B55BA03E2}" dt="2023-12-03T13:24:19.372" v="5658" actId="20577"/>
          <ac:spMkLst>
            <pc:docMk/>
            <pc:sldMk cId="3201658892" sldId="285"/>
            <ac:spMk id="3" creationId="{E4E86A8D-7CB7-AA5F-C4B8-B186B65B1262}"/>
          </ac:spMkLst>
        </pc:spChg>
      </pc:sldChg>
      <pc:sldChg chg="modSp add mod modAnim">
        <pc:chgData name="Anne Depue" userId="ce8b122cf7b10dd2" providerId="LiveId" clId="{EE69B5ED-5513-4383-93FC-482B55BA03E2}" dt="2023-12-03T13:25:37.953" v="5700" actId="207"/>
        <pc:sldMkLst>
          <pc:docMk/>
          <pc:sldMk cId="2450337803" sldId="286"/>
        </pc:sldMkLst>
        <pc:spChg chg="mod">
          <ac:chgData name="Anne Depue" userId="ce8b122cf7b10dd2" providerId="LiveId" clId="{EE69B5ED-5513-4383-93FC-482B55BA03E2}" dt="2023-12-03T13:25:37.953" v="5700" actId="207"/>
          <ac:spMkLst>
            <pc:docMk/>
            <pc:sldMk cId="2450337803" sldId="286"/>
            <ac:spMk id="3" creationId="{E4E86A8D-7CB7-AA5F-C4B8-B186B65B1262}"/>
          </ac:spMkLst>
        </pc:spChg>
      </pc:sldChg>
      <pc:sldChg chg="modSp add mod modAnim">
        <pc:chgData name="Anne Depue" userId="ce8b122cf7b10dd2" providerId="LiveId" clId="{EE69B5ED-5513-4383-93FC-482B55BA03E2}" dt="2023-12-02T18:23:57.106" v="5062" actId="113"/>
        <pc:sldMkLst>
          <pc:docMk/>
          <pc:sldMk cId="1107064213" sldId="287"/>
        </pc:sldMkLst>
        <pc:spChg chg="mod">
          <ac:chgData name="Anne Depue" userId="ce8b122cf7b10dd2" providerId="LiveId" clId="{EE69B5ED-5513-4383-93FC-482B55BA03E2}" dt="2023-12-02T18:23:57.106" v="5062" actId="113"/>
          <ac:spMkLst>
            <pc:docMk/>
            <pc:sldMk cId="1107064213" sldId="287"/>
            <ac:spMk id="3" creationId="{E4E86A8D-7CB7-AA5F-C4B8-B186B65B1262}"/>
          </ac:spMkLst>
        </pc:spChg>
      </pc:sldChg>
      <pc:sldChg chg="modSp add mod modAnim">
        <pc:chgData name="Anne Depue" userId="ce8b122cf7b10dd2" providerId="LiveId" clId="{EE69B5ED-5513-4383-93FC-482B55BA03E2}" dt="2023-12-03T13:33:20.768" v="5749" actId="207"/>
        <pc:sldMkLst>
          <pc:docMk/>
          <pc:sldMk cId="3394754532" sldId="288"/>
        </pc:sldMkLst>
        <pc:spChg chg="mod">
          <ac:chgData name="Anne Depue" userId="ce8b122cf7b10dd2" providerId="LiveId" clId="{EE69B5ED-5513-4383-93FC-482B55BA03E2}" dt="2023-12-03T13:33:20.768" v="5749" actId="207"/>
          <ac:spMkLst>
            <pc:docMk/>
            <pc:sldMk cId="3394754532" sldId="288"/>
            <ac:spMk id="3" creationId="{E4E86A8D-7CB7-AA5F-C4B8-B186B65B1262}"/>
          </ac:spMkLst>
        </pc:spChg>
      </pc:sldChg>
      <pc:sldChg chg="modSp add mod ord modAnim">
        <pc:chgData name="Anne Depue" userId="ce8b122cf7b10dd2" providerId="LiveId" clId="{EE69B5ED-5513-4383-93FC-482B55BA03E2}" dt="2023-12-03T13:32:37.824" v="5746" actId="20577"/>
        <pc:sldMkLst>
          <pc:docMk/>
          <pc:sldMk cId="1786970237" sldId="289"/>
        </pc:sldMkLst>
        <pc:spChg chg="mod">
          <ac:chgData name="Anne Depue" userId="ce8b122cf7b10dd2" providerId="LiveId" clId="{EE69B5ED-5513-4383-93FC-482B55BA03E2}" dt="2023-12-03T13:32:37.824" v="5746" actId="20577"/>
          <ac:spMkLst>
            <pc:docMk/>
            <pc:sldMk cId="1786970237" sldId="289"/>
            <ac:spMk id="3" creationId="{E4E86A8D-7CB7-AA5F-C4B8-B186B65B1262}"/>
          </ac:spMkLst>
        </pc:spChg>
      </pc:sldChg>
      <pc:sldChg chg="modSp add mod modAnim">
        <pc:chgData name="Anne Depue" userId="ce8b122cf7b10dd2" providerId="LiveId" clId="{EE69B5ED-5513-4383-93FC-482B55BA03E2}" dt="2023-12-02T19:01:38.732" v="5616" actId="27636"/>
        <pc:sldMkLst>
          <pc:docMk/>
          <pc:sldMk cId="1912634625" sldId="290"/>
        </pc:sldMkLst>
        <pc:spChg chg="mod">
          <ac:chgData name="Anne Depue" userId="ce8b122cf7b10dd2" providerId="LiveId" clId="{EE69B5ED-5513-4383-93FC-482B55BA03E2}" dt="2023-12-02T19:01:38.732" v="5616" actId="27636"/>
          <ac:spMkLst>
            <pc:docMk/>
            <pc:sldMk cId="1912634625" sldId="290"/>
            <ac:spMk id="3" creationId="{E4E86A8D-7CB7-AA5F-C4B8-B186B65B1262}"/>
          </ac:spMkLst>
        </pc:spChg>
      </pc:sldChg>
      <pc:sldChg chg="modSp add mod ord modAnim">
        <pc:chgData name="Anne Depue" userId="ce8b122cf7b10dd2" providerId="LiveId" clId="{EE69B5ED-5513-4383-93FC-482B55BA03E2}" dt="2023-12-03T13:23:05.189" v="5643" actId="20577"/>
        <pc:sldMkLst>
          <pc:docMk/>
          <pc:sldMk cId="2848809136" sldId="291"/>
        </pc:sldMkLst>
        <pc:spChg chg="mod">
          <ac:chgData name="Anne Depue" userId="ce8b122cf7b10dd2" providerId="LiveId" clId="{EE69B5ED-5513-4383-93FC-482B55BA03E2}" dt="2023-12-03T13:23:05.189" v="5643" actId="20577"/>
          <ac:spMkLst>
            <pc:docMk/>
            <pc:sldMk cId="2848809136" sldId="291"/>
            <ac:spMk id="3" creationId="{E4E86A8D-7CB7-AA5F-C4B8-B186B65B1262}"/>
          </ac:spMkLst>
        </pc:spChg>
      </pc:sldChg>
      <pc:sldChg chg="modSp add mod ord modAnim">
        <pc:chgData name="Anne Depue" userId="ce8b122cf7b10dd2" providerId="LiveId" clId="{EE69B5ED-5513-4383-93FC-482B55BA03E2}" dt="2023-12-02T18:36:46.638" v="5322" actId="255"/>
        <pc:sldMkLst>
          <pc:docMk/>
          <pc:sldMk cId="2513042730" sldId="292"/>
        </pc:sldMkLst>
        <pc:spChg chg="mod">
          <ac:chgData name="Anne Depue" userId="ce8b122cf7b10dd2" providerId="LiveId" clId="{EE69B5ED-5513-4383-93FC-482B55BA03E2}" dt="2023-12-02T18:36:46.638" v="5322" actId="255"/>
          <ac:spMkLst>
            <pc:docMk/>
            <pc:sldMk cId="2513042730" sldId="292"/>
            <ac:spMk id="3" creationId="{E4E86A8D-7CB7-AA5F-C4B8-B186B65B1262}"/>
          </ac:spMkLst>
        </pc:spChg>
      </pc:sldChg>
      <pc:sldChg chg="modSp add mod">
        <pc:chgData name="Anne Depue" userId="ce8b122cf7b10dd2" providerId="LiveId" clId="{EE69B5ED-5513-4383-93FC-482B55BA03E2}" dt="2023-12-02T18:57:05.426" v="5499"/>
        <pc:sldMkLst>
          <pc:docMk/>
          <pc:sldMk cId="3581411838" sldId="293"/>
        </pc:sldMkLst>
        <pc:spChg chg="mod">
          <ac:chgData name="Anne Depue" userId="ce8b122cf7b10dd2" providerId="LiveId" clId="{EE69B5ED-5513-4383-93FC-482B55BA03E2}" dt="2023-12-02T18:57:05.426" v="5499"/>
          <ac:spMkLst>
            <pc:docMk/>
            <pc:sldMk cId="3581411838" sldId="293"/>
            <ac:spMk id="3" creationId="{BFE2A6D7-5959-6437-BA23-A7E60E0C0C80}"/>
          </ac:spMkLst>
        </pc:spChg>
      </pc:sldChg>
      <pc:sldChg chg="modSp add modAnim">
        <pc:chgData name="Anne Depue" userId="ce8b122cf7b10dd2" providerId="LiveId" clId="{EE69B5ED-5513-4383-93FC-482B55BA03E2}" dt="2023-12-03T13:31:58.408" v="5731"/>
        <pc:sldMkLst>
          <pc:docMk/>
          <pc:sldMk cId="1459052312" sldId="294"/>
        </pc:sldMkLst>
        <pc:spChg chg="mod">
          <ac:chgData name="Anne Depue" userId="ce8b122cf7b10dd2" providerId="LiveId" clId="{EE69B5ED-5513-4383-93FC-482B55BA03E2}" dt="2023-12-03T13:31:50.629" v="5730" actId="6549"/>
          <ac:spMkLst>
            <pc:docMk/>
            <pc:sldMk cId="1459052312" sldId="294"/>
            <ac:spMk id="3" creationId="{E4E86A8D-7CB7-AA5F-C4B8-B186B65B126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57705-12D4-3E79-0EB9-49FB57F74A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AEFA5B-236A-1AF5-56C2-42C90D8129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57EC07-0D58-C77B-8B58-C649D3DBD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03E4C-2F0E-4906-B289-6F6A7716412E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23B4A4-34D5-44D0-EC00-63CD8D703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EE9883-0766-5E29-BAB5-5E762C375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3BE92-5088-41FB-9267-79352FA47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494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09BB9-B548-FD3D-FEF8-C256B11DB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31AFB8-5C65-E366-A20C-EDCFE9735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70F1D-0ED1-A7AD-8C7E-1D1522C94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03E4C-2F0E-4906-B289-6F6A7716412E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7896BF-6FFB-A8FF-9B9E-72D98CA9B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B58862-9986-E674-DA29-187DC0A11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3BE92-5088-41FB-9267-79352FA47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480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AA6866-7AA0-7782-5F9A-1B04E3C8E9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126172-5C20-A297-4BE7-75B606FCDE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1E2EA5-F339-662C-1E0A-5DC9CD954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03E4C-2F0E-4906-B289-6F6A7716412E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D77A4B-F1D1-C857-216A-D4E417248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C3A656-51AD-5486-7B11-25EB92985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3BE92-5088-41FB-9267-79352FA47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504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B38EE-CAA4-4C12-FFE9-F75B1E563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9FCF12-B6F3-0986-E1A7-5658075CE3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BEF4E9-9A31-BE8C-F7E0-EAB6D3D54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03E4C-2F0E-4906-B289-6F6A7716412E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B8929F-65E3-BE04-786C-35365354C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951459-8FD1-8031-2B2A-4E552C9DC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3BE92-5088-41FB-9267-79352FA47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466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49B31-EA32-C120-94B7-805545843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0B79F8-C101-D050-8AB9-2278AD8C03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BBED68-3E4F-B0B4-FB93-9E32565C6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03E4C-2F0E-4906-B289-6F6A7716412E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DE71B2-2E1D-492B-22D8-0A125A06D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619079-3221-D0B4-6630-C569B5526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3BE92-5088-41FB-9267-79352FA47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774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FD021-45B2-86C7-8A78-8D513E959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4CDA4A-06E5-DB3F-5202-D6B3C190B5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173F60-5DDF-68B0-D868-D02FE5691E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8BC270-5380-6857-5199-771429B94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03E4C-2F0E-4906-B289-6F6A7716412E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03B9F9-9556-8FCB-39C7-189E90FD5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54314D-FC9E-7F56-C881-6D62413BC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3BE92-5088-41FB-9267-79352FA47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399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BA4B2-7364-DEA8-8326-0262EE07B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D90A28-C5C2-C252-D7C9-C98B81091E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B8E4D4-EB7C-39F9-2933-A4BB0F8256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56D364-A361-B136-00F0-4D6D5BA136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0F3B99-6955-0093-53F7-477FB8F648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1022E8-7CD6-B158-8083-A6626B307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03E4C-2F0E-4906-B289-6F6A7716412E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ED35790-AB1C-F7D9-5178-CE812FF4C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2F0583-5A09-5D10-FB2C-15BF44DCF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3BE92-5088-41FB-9267-79352FA47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58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25296-29A5-7547-9BD0-A23A830AB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7255C3-33D1-11F8-26A2-90251A4B0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03E4C-2F0E-4906-B289-6F6A7716412E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9B2239-54E7-AE5C-D84A-CA7456A54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73A1E3-1B90-79B1-460E-3B722A361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3BE92-5088-41FB-9267-79352FA47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073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A48D8B-1FEE-7614-B1AC-F86267A19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03E4C-2F0E-4906-B289-6F6A7716412E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4E78FD-C980-0F35-0F14-D31B408F3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5F797B-C0C7-9D13-071C-37737A17F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3BE92-5088-41FB-9267-79352FA47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212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76F42-6B39-B896-2BB8-53BAFBFB7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188F73-D683-0874-9351-9FC2EE674E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65AB51-5EC8-2153-6DE1-52C71C68F2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F203DC-ACD6-4992-FD31-0BAB74E46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03E4C-2F0E-4906-B289-6F6A7716412E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466A95-3D12-4548-D92E-163F63239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8F77EE-96AC-0C01-0516-7B2399387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3BE92-5088-41FB-9267-79352FA47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026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4E9C7-5C4A-9950-D90A-CA1E704B3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C31EBD-2AAF-6D6E-FB05-57AF5E119B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B114AF-C87A-7F34-7F2E-0BA84F5ABD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92AA0C-ED29-50B3-C2ED-4A678B527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03E4C-2F0E-4906-B289-6F6A7716412E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CDEFC1-EB85-E7B7-3124-3A2176B1B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657A2B-A7CD-02D4-A199-8E932FD7D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3BE92-5088-41FB-9267-79352FA47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961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7F4394F-99AF-EDE5-3B83-BA57CD5E5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EE030C-A878-18F0-97A4-052D220CCF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739338-1573-C1DE-F9C5-D1A14F5464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03E4C-2F0E-4906-B289-6F6A7716412E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44D7D5-5197-447A-B7DD-221E3BD1F1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07C8D6-AF34-F555-AF98-C9F5A99189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3BE92-5088-41FB-9267-79352FA47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559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FE2A6D7-5959-6437-BA23-A7E60E0C0C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422031"/>
            <a:ext cx="10972800" cy="601393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4800" b="1" dirty="0"/>
              <a:t>Basic Biblical Doctrines</a:t>
            </a:r>
          </a:p>
          <a:p>
            <a:pPr algn="l">
              <a:spcBef>
                <a:spcPts val="0"/>
              </a:spcBef>
            </a:pPr>
            <a:r>
              <a:rPr lang="en-US" sz="4800" b="1" dirty="0"/>
              <a:t>TRINITY</a:t>
            </a:r>
            <a:r>
              <a:rPr lang="en-US" sz="4800" dirty="0"/>
              <a:t> (</a:t>
            </a:r>
            <a:r>
              <a:rPr lang="en-US" sz="4800" i="1" dirty="0"/>
              <a:t>God Is</a:t>
            </a:r>
            <a:r>
              <a:rPr lang="en-US" sz="4800" dirty="0"/>
              <a:t>) </a:t>
            </a:r>
          </a:p>
          <a:p>
            <a:pPr algn="l">
              <a:spcBef>
                <a:spcPts val="0"/>
              </a:spcBef>
            </a:pPr>
            <a:r>
              <a:rPr lang="en-US" sz="4800" b="1" dirty="0"/>
              <a:t>REVELATION</a:t>
            </a:r>
            <a:r>
              <a:rPr lang="en-US" sz="4800" dirty="0"/>
              <a:t> (</a:t>
            </a:r>
            <a:r>
              <a:rPr lang="en-US" sz="4800" i="1" dirty="0"/>
              <a:t>God speaks</a:t>
            </a:r>
            <a:r>
              <a:rPr lang="en-US" sz="4800" dirty="0"/>
              <a:t>)</a:t>
            </a:r>
          </a:p>
          <a:p>
            <a:pPr algn="l">
              <a:spcBef>
                <a:spcPts val="0"/>
              </a:spcBef>
            </a:pPr>
            <a:r>
              <a:rPr lang="en-US" sz="4800" b="1" dirty="0"/>
              <a:t>CREATION</a:t>
            </a:r>
            <a:r>
              <a:rPr lang="en-US" sz="4800" dirty="0"/>
              <a:t> (</a:t>
            </a:r>
            <a:r>
              <a:rPr lang="en-US" sz="4800" i="1" dirty="0"/>
              <a:t>God Makes</a:t>
            </a:r>
            <a:r>
              <a:rPr lang="en-US" sz="4800" dirty="0"/>
              <a:t>)</a:t>
            </a:r>
          </a:p>
          <a:p>
            <a:pPr algn="l">
              <a:spcBef>
                <a:spcPts val="0"/>
              </a:spcBef>
            </a:pPr>
            <a:r>
              <a:rPr lang="en-US" sz="4800" b="1" dirty="0"/>
              <a:t>IMAGE</a:t>
            </a:r>
            <a:r>
              <a:rPr lang="en-US" sz="4800" dirty="0"/>
              <a:t> (</a:t>
            </a:r>
            <a:r>
              <a:rPr lang="en-US" sz="4800" i="1" dirty="0"/>
              <a:t>God Reflected</a:t>
            </a:r>
            <a:r>
              <a:rPr lang="en-US" sz="4800" dirty="0"/>
              <a:t>)</a:t>
            </a:r>
          </a:p>
          <a:p>
            <a:pPr algn="l">
              <a:spcBef>
                <a:spcPts val="0"/>
              </a:spcBef>
            </a:pPr>
            <a:r>
              <a:rPr lang="en-US" sz="1000" b="1" dirty="0"/>
              <a:t>	</a:t>
            </a:r>
          </a:p>
          <a:p>
            <a:pPr algn="l">
              <a:spcBef>
                <a:spcPts val="0"/>
              </a:spcBef>
            </a:pPr>
            <a:r>
              <a:rPr lang="en-US" sz="4800" b="1" dirty="0">
                <a:solidFill>
                  <a:srgbClr val="FF0000"/>
                </a:solidFill>
                <a:sym typeface="Wingdings" panose="05000000000000000000" pitchFamily="2" charset="2"/>
              </a:rPr>
              <a:t></a:t>
            </a:r>
            <a:r>
              <a:rPr lang="en-US" sz="4800" b="1" dirty="0"/>
              <a:t> FALL</a:t>
            </a:r>
            <a:r>
              <a:rPr lang="en-US" sz="4800" dirty="0"/>
              <a:t> (</a:t>
            </a:r>
            <a:r>
              <a:rPr lang="en-US" sz="4800" i="1" dirty="0"/>
              <a:t>God Rejected</a:t>
            </a:r>
            <a:r>
              <a:rPr lang="en-US" sz="4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626643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4E86A8D-7CB7-AA5F-C4B8-B186B65B12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3455" y="488373"/>
            <a:ext cx="10962409" cy="5860472"/>
          </a:xfrm>
        </p:spPr>
        <p:txBody>
          <a:bodyPr>
            <a:normAutofit lnSpcReduction="10000"/>
          </a:bodyPr>
          <a:lstStyle/>
          <a:p>
            <a:pPr>
              <a:lnSpc>
                <a:spcPct val="95000"/>
              </a:lnSpc>
              <a:spcBef>
                <a:spcPts val="600"/>
              </a:spcBef>
            </a:pPr>
            <a:r>
              <a:rPr lang="en-US" sz="4400" b="1" dirty="0">
                <a:solidFill>
                  <a:srgbClr val="FF0000"/>
                </a:solidFill>
              </a:rPr>
              <a:t>EXTENDED </a:t>
            </a:r>
            <a:r>
              <a:rPr lang="en-US" sz="4400" b="1" dirty="0"/>
              <a:t>Rebellion – </a:t>
            </a:r>
            <a:r>
              <a:rPr lang="en-US" sz="4400" b="1" dirty="0">
                <a:solidFill>
                  <a:srgbClr val="00B050"/>
                </a:solidFill>
              </a:rPr>
              <a:t>Gen 11:4-9</a:t>
            </a:r>
            <a:r>
              <a:rPr lang="en-US" sz="4400" dirty="0"/>
              <a:t>;</a:t>
            </a:r>
            <a:r>
              <a:rPr lang="en-US" sz="4400" b="1" dirty="0">
                <a:solidFill>
                  <a:srgbClr val="00B050"/>
                </a:solidFill>
              </a:rPr>
              <a:t> </a:t>
            </a:r>
            <a:r>
              <a:rPr lang="en-US" sz="4400" b="1" dirty="0" err="1">
                <a:solidFill>
                  <a:srgbClr val="00B050"/>
                </a:solidFill>
              </a:rPr>
              <a:t>Deut</a:t>
            </a:r>
            <a:r>
              <a:rPr lang="en-US" sz="4400" b="1" dirty="0">
                <a:solidFill>
                  <a:srgbClr val="00B050"/>
                </a:solidFill>
              </a:rPr>
              <a:t> 32</a:t>
            </a:r>
          </a:p>
          <a:p>
            <a:pPr algn="l">
              <a:lnSpc>
                <a:spcPct val="95000"/>
              </a:lnSpc>
              <a:spcBef>
                <a:spcPts val="600"/>
              </a:spcBef>
            </a:pPr>
            <a:r>
              <a:rPr lang="en-US" sz="4400" dirty="0"/>
              <a:t>(</a:t>
            </a:r>
            <a:r>
              <a:rPr lang="en-US" sz="4400" b="1" dirty="0">
                <a:solidFill>
                  <a:srgbClr val="FF0000"/>
                </a:solidFill>
              </a:rPr>
              <a:t>8</a:t>
            </a:r>
            <a:r>
              <a:rPr lang="en-US" sz="4400" dirty="0"/>
              <a:t>) Sons of Adam separated, focus on Israel</a:t>
            </a:r>
          </a:p>
          <a:p>
            <a:pPr algn="l">
              <a:lnSpc>
                <a:spcPct val="95000"/>
              </a:lnSpc>
              <a:spcBef>
                <a:spcPts val="600"/>
              </a:spcBef>
            </a:pPr>
            <a:r>
              <a:rPr lang="en-US" sz="4400" dirty="0"/>
              <a:t>(</a:t>
            </a:r>
            <a:r>
              <a:rPr lang="en-US" sz="4400" b="1" dirty="0">
                <a:solidFill>
                  <a:srgbClr val="FF0000"/>
                </a:solidFill>
              </a:rPr>
              <a:t>9</a:t>
            </a:r>
            <a:r>
              <a:rPr lang="en-US" sz="4400" dirty="0"/>
              <a:t>) Place &amp; boundaries of God’s inheritance set</a:t>
            </a:r>
          </a:p>
          <a:p>
            <a:pPr algn="l">
              <a:lnSpc>
                <a:spcPct val="95000"/>
              </a:lnSpc>
              <a:spcBef>
                <a:spcPts val="600"/>
              </a:spcBef>
            </a:pPr>
            <a:r>
              <a:rPr lang="en-US" sz="4400" dirty="0"/>
              <a:t>(</a:t>
            </a:r>
            <a:r>
              <a:rPr lang="en-US" sz="4400" b="1" dirty="0">
                <a:solidFill>
                  <a:srgbClr val="FF0000"/>
                </a:solidFill>
              </a:rPr>
              <a:t>12</a:t>
            </a:r>
            <a:r>
              <a:rPr lang="en-US" sz="4400" dirty="0"/>
              <a:t>) Starts with no foreign god, only Jehovah </a:t>
            </a:r>
          </a:p>
          <a:p>
            <a:pPr algn="l">
              <a:lnSpc>
                <a:spcPct val="95000"/>
              </a:lnSpc>
              <a:spcBef>
                <a:spcPts val="600"/>
              </a:spcBef>
            </a:pPr>
            <a:r>
              <a:rPr lang="en-US" sz="4400" dirty="0"/>
              <a:t>(</a:t>
            </a:r>
            <a:r>
              <a:rPr lang="en-US" sz="4400" b="1" dirty="0">
                <a:solidFill>
                  <a:srgbClr val="FF0000"/>
                </a:solidFill>
              </a:rPr>
              <a:t>15</a:t>
            </a:r>
            <a:r>
              <a:rPr lang="en-US" sz="4400" dirty="0"/>
              <a:t>) Abundance leads to forsaking Elohim</a:t>
            </a:r>
          </a:p>
          <a:p>
            <a:pPr algn="l">
              <a:lnSpc>
                <a:spcPct val="95000"/>
              </a:lnSpc>
              <a:spcBef>
                <a:spcPts val="600"/>
              </a:spcBef>
            </a:pPr>
            <a:r>
              <a:rPr lang="en-US" sz="4400" dirty="0"/>
              <a:t>(</a:t>
            </a:r>
            <a:r>
              <a:rPr lang="en-US" sz="4400" b="1" dirty="0">
                <a:solidFill>
                  <a:srgbClr val="FF0000"/>
                </a:solidFill>
              </a:rPr>
              <a:t>17</a:t>
            </a:r>
            <a:r>
              <a:rPr lang="en-US" sz="4400" dirty="0"/>
              <a:t>) Demonic powers (</a:t>
            </a:r>
            <a:r>
              <a:rPr lang="en-US" sz="4400" i="1" dirty="0"/>
              <a:t>gods</a:t>
            </a:r>
            <a:r>
              <a:rPr lang="en-US" sz="4400" dirty="0"/>
              <a:t>) worshipped</a:t>
            </a:r>
          </a:p>
          <a:p>
            <a:pPr algn="l">
              <a:lnSpc>
                <a:spcPct val="95000"/>
              </a:lnSpc>
              <a:spcBef>
                <a:spcPts val="600"/>
              </a:spcBef>
              <a:tabLst>
                <a:tab pos="465138" algn="l"/>
              </a:tabLst>
            </a:pPr>
            <a:r>
              <a:rPr lang="en-US" sz="4400" dirty="0"/>
              <a:t>- glimpse into </a:t>
            </a:r>
            <a:r>
              <a:rPr lang="en-US" sz="4400" b="1" dirty="0">
                <a:solidFill>
                  <a:srgbClr val="FF0000"/>
                </a:solidFill>
              </a:rPr>
              <a:t>Dan 10:13,20,21 </a:t>
            </a:r>
            <a:r>
              <a:rPr lang="en-US" sz="4400" dirty="0"/>
              <a:t>and fallen spirit 	beings (</a:t>
            </a:r>
            <a:r>
              <a:rPr lang="en-US" sz="4400" i="1" dirty="0"/>
              <a:t>gods</a:t>
            </a:r>
            <a:r>
              <a:rPr lang="en-US" sz="4400" dirty="0"/>
              <a:t>) dominating people &amp; nations 	(</a:t>
            </a:r>
            <a:r>
              <a:rPr lang="en-US" sz="4400" b="1" dirty="0">
                <a:solidFill>
                  <a:srgbClr val="00B050"/>
                </a:solidFill>
              </a:rPr>
              <a:t>Ps 106:34-37</a:t>
            </a:r>
            <a:r>
              <a:rPr lang="en-US" sz="4400" dirty="0"/>
              <a:t>;</a:t>
            </a:r>
            <a:r>
              <a:rPr lang="en-US" sz="4400" b="1" dirty="0">
                <a:solidFill>
                  <a:srgbClr val="00B050"/>
                </a:solidFill>
              </a:rPr>
              <a:t> I Cor 8:4-7</a:t>
            </a:r>
            <a:r>
              <a:rPr lang="en-US" sz="4400" dirty="0"/>
              <a:t>; </a:t>
            </a:r>
            <a:r>
              <a:rPr lang="en-US" sz="4400" b="1" dirty="0">
                <a:solidFill>
                  <a:srgbClr val="00B050"/>
                </a:solidFill>
              </a:rPr>
              <a:t>Eph 6:12</a:t>
            </a:r>
            <a:r>
              <a:rPr lang="en-US" sz="44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394754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4E86A8D-7CB7-AA5F-C4B8-B186B65B12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3455" y="488373"/>
            <a:ext cx="10962409" cy="5860472"/>
          </a:xfrm>
        </p:spPr>
        <p:txBody>
          <a:bodyPr>
            <a:normAutofit/>
          </a:bodyPr>
          <a:lstStyle/>
          <a:p>
            <a:pPr marL="571500" indent="-571500" algn="l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4400" b="1" dirty="0"/>
              <a:t>First Fall </a:t>
            </a:r>
            <a:r>
              <a:rPr lang="en-US" sz="4400" dirty="0"/>
              <a:t>in Heaven – </a:t>
            </a:r>
            <a:r>
              <a:rPr lang="en-US" sz="4400" b="1" dirty="0">
                <a:solidFill>
                  <a:srgbClr val="FF0000"/>
                </a:solidFill>
              </a:rPr>
              <a:t>Isaiah 14; Ezekiel 28 </a:t>
            </a:r>
          </a:p>
          <a:p>
            <a:pPr algn="l">
              <a:spcBef>
                <a:spcPts val="600"/>
              </a:spcBef>
              <a:tabLst>
                <a:tab pos="457200" algn="l"/>
              </a:tabLst>
            </a:pPr>
            <a:r>
              <a:rPr lang="en-US" sz="4400" dirty="0"/>
              <a:t>		</a:t>
            </a:r>
            <a:r>
              <a:rPr lang="en-US" sz="4400" b="1" dirty="0">
                <a:solidFill>
                  <a:srgbClr val="FF0000"/>
                </a:solidFill>
              </a:rPr>
              <a:t>Judgment</a:t>
            </a:r>
            <a:r>
              <a:rPr lang="en-US" sz="4400" dirty="0"/>
              <a:t> = Satan cast from Heaven</a:t>
            </a:r>
          </a:p>
          <a:p>
            <a:pPr algn="l">
              <a:spcBef>
                <a:spcPts val="600"/>
              </a:spcBef>
            </a:pPr>
            <a:endParaRPr lang="en-US" sz="2000" b="1" dirty="0"/>
          </a:p>
          <a:p>
            <a:pPr marL="571500" indent="-571500" algn="l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4400" b="1" dirty="0"/>
              <a:t>Second Fall </a:t>
            </a:r>
            <a:r>
              <a:rPr lang="en-US" sz="4400" dirty="0"/>
              <a:t>in Eden – </a:t>
            </a:r>
            <a:r>
              <a:rPr lang="en-US" sz="4400" b="1" dirty="0">
                <a:solidFill>
                  <a:srgbClr val="FF0000"/>
                </a:solidFill>
              </a:rPr>
              <a:t>Genesis 3</a:t>
            </a:r>
          </a:p>
          <a:p>
            <a:pPr algn="l">
              <a:spcBef>
                <a:spcPts val="600"/>
              </a:spcBef>
            </a:pPr>
            <a:r>
              <a:rPr lang="en-US" sz="4400" dirty="0"/>
              <a:t>	</a:t>
            </a:r>
            <a:r>
              <a:rPr lang="en-US" sz="4400" b="1" spc="-150" dirty="0">
                <a:solidFill>
                  <a:srgbClr val="FF0000"/>
                </a:solidFill>
              </a:rPr>
              <a:t>Judgment</a:t>
            </a:r>
            <a:r>
              <a:rPr lang="en-US" sz="4400" spc="-150" dirty="0"/>
              <a:t> = Adam &amp; Eve cursed &amp; banished</a:t>
            </a:r>
          </a:p>
          <a:p>
            <a:pPr marL="0" lvl="1" algn="l">
              <a:spcBef>
                <a:spcPts val="600"/>
              </a:spcBef>
            </a:pPr>
            <a:endParaRPr lang="en-US" b="1" dirty="0"/>
          </a:p>
          <a:p>
            <a:pPr marL="571500" lvl="1" indent="-571500" algn="l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4400" b="1" dirty="0"/>
              <a:t>Third Fall </a:t>
            </a:r>
            <a:r>
              <a:rPr lang="en-US" sz="4400" dirty="0"/>
              <a:t>into wickedness by fallen sons of 	God &amp; fallen daughters of men – </a:t>
            </a:r>
            <a:r>
              <a:rPr lang="en-US" sz="4400" b="1" dirty="0">
                <a:solidFill>
                  <a:srgbClr val="FF0000"/>
                </a:solidFill>
              </a:rPr>
              <a:t>Genesis 6</a:t>
            </a:r>
          </a:p>
          <a:p>
            <a:pPr marL="457200" lvl="2" algn="l">
              <a:spcBef>
                <a:spcPts val="600"/>
              </a:spcBef>
            </a:pPr>
            <a:r>
              <a:rPr lang="en-US" sz="4400" dirty="0"/>
              <a:t>	</a:t>
            </a:r>
            <a:r>
              <a:rPr lang="en-US" sz="4400" b="1" dirty="0">
                <a:solidFill>
                  <a:srgbClr val="FF0000"/>
                </a:solidFill>
              </a:rPr>
              <a:t>Judgment</a:t>
            </a:r>
            <a:r>
              <a:rPr lang="en-US" sz="4400" dirty="0"/>
              <a:t> = Flood and Division at Babel</a:t>
            </a:r>
          </a:p>
          <a:p>
            <a:pPr marL="571500" indent="-571500" algn="l"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513042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4E86A8D-7CB7-AA5F-C4B8-B186B65B12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3455" y="488373"/>
            <a:ext cx="10962409" cy="5860472"/>
          </a:xfrm>
        </p:spPr>
        <p:txBody>
          <a:bodyPr>
            <a:normAutofit fontScale="92500" lnSpcReduction="10000"/>
          </a:bodyPr>
          <a:lstStyle/>
          <a:p>
            <a:pPr marL="571500" indent="-571500" algn="l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4400" b="1" dirty="0"/>
              <a:t>Importance of </a:t>
            </a:r>
            <a:r>
              <a:rPr lang="en-US" sz="4400" b="1" dirty="0">
                <a:solidFill>
                  <a:srgbClr val="FF0000"/>
                </a:solidFill>
              </a:rPr>
              <a:t>Holy</a:t>
            </a:r>
            <a:r>
              <a:rPr lang="en-US" sz="4400" b="1" dirty="0"/>
              <a:t> </a:t>
            </a:r>
            <a:r>
              <a:rPr lang="en-US" sz="4400" b="1" dirty="0">
                <a:solidFill>
                  <a:srgbClr val="FF0000"/>
                </a:solidFill>
              </a:rPr>
              <a:t>Places</a:t>
            </a:r>
            <a:endParaRPr lang="en-US" sz="4400" b="1" dirty="0"/>
          </a:p>
          <a:p>
            <a:pPr algn="l">
              <a:spcBef>
                <a:spcPts val="600"/>
              </a:spcBef>
            </a:pPr>
            <a:r>
              <a:rPr lang="en-US" sz="4400" b="1" dirty="0"/>
              <a:t>- </a:t>
            </a:r>
            <a:r>
              <a:rPr lang="en-US" sz="4400" b="1" dirty="0">
                <a:solidFill>
                  <a:srgbClr val="FF0000"/>
                </a:solidFill>
              </a:rPr>
              <a:t>Gen 3:24 </a:t>
            </a:r>
            <a:r>
              <a:rPr lang="en-US" sz="4400" dirty="0"/>
              <a:t>– entrance to “holy” </a:t>
            </a:r>
            <a:r>
              <a:rPr lang="en-US" sz="4400" b="1" dirty="0"/>
              <a:t>Eden</a:t>
            </a:r>
            <a:r>
              <a:rPr lang="en-US" sz="4400" dirty="0"/>
              <a:t> guarded.</a:t>
            </a:r>
          </a:p>
          <a:p>
            <a:pPr algn="l">
              <a:spcBef>
                <a:spcPts val="600"/>
              </a:spcBef>
            </a:pPr>
            <a:r>
              <a:rPr lang="en-US" sz="4400" b="1" dirty="0"/>
              <a:t>- </a:t>
            </a:r>
            <a:r>
              <a:rPr lang="en-US" sz="4400" b="1" dirty="0">
                <a:solidFill>
                  <a:srgbClr val="FF0000"/>
                </a:solidFill>
              </a:rPr>
              <a:t>Ex 3:2-5 </a:t>
            </a:r>
            <a:r>
              <a:rPr lang="en-US" sz="4400" dirty="0"/>
              <a:t>– Burning bush and </a:t>
            </a:r>
            <a:r>
              <a:rPr lang="en-US" sz="4400" b="1" dirty="0"/>
              <a:t>holy ground</a:t>
            </a:r>
            <a:r>
              <a:rPr lang="en-US" sz="4400" dirty="0"/>
              <a:t>.</a:t>
            </a:r>
          </a:p>
          <a:p>
            <a:pPr algn="l">
              <a:spcBef>
                <a:spcPts val="600"/>
              </a:spcBef>
            </a:pPr>
            <a:r>
              <a:rPr lang="en-US" sz="4400" dirty="0"/>
              <a:t>- </a:t>
            </a:r>
            <a:r>
              <a:rPr lang="en-US" sz="4400" b="1" dirty="0">
                <a:solidFill>
                  <a:srgbClr val="FF0000"/>
                </a:solidFill>
              </a:rPr>
              <a:t>Ex 8:22,23 </a:t>
            </a:r>
            <a:r>
              <a:rPr lang="en-US" sz="4400" dirty="0"/>
              <a:t>– “Holy” </a:t>
            </a:r>
            <a:r>
              <a:rPr lang="en-US" sz="4400" b="1" dirty="0"/>
              <a:t>Israel</a:t>
            </a:r>
            <a:r>
              <a:rPr lang="en-US" sz="4400" dirty="0"/>
              <a:t> divided from plagues.</a:t>
            </a:r>
          </a:p>
          <a:p>
            <a:pPr algn="l">
              <a:spcBef>
                <a:spcPts val="600"/>
              </a:spcBef>
            </a:pPr>
            <a:r>
              <a:rPr lang="en-US" sz="4400" spc="-300" dirty="0"/>
              <a:t>- </a:t>
            </a:r>
            <a:r>
              <a:rPr lang="en-US" sz="4400" b="1" spc="-300" dirty="0">
                <a:solidFill>
                  <a:srgbClr val="FF0000"/>
                </a:solidFill>
              </a:rPr>
              <a:t>Ex 26:33 </a:t>
            </a:r>
            <a:r>
              <a:rPr lang="en-US" sz="4400" spc="-150" dirty="0"/>
              <a:t>– Tabernacle with holy &amp; most </a:t>
            </a:r>
            <a:r>
              <a:rPr lang="en-US" sz="4400" b="1" spc="-150" dirty="0"/>
              <a:t>holy place</a:t>
            </a:r>
            <a:r>
              <a:rPr lang="en-US" sz="4400" spc="-150" dirty="0"/>
              <a:t>.</a:t>
            </a:r>
          </a:p>
          <a:p>
            <a:pPr algn="l">
              <a:spcBef>
                <a:spcPts val="600"/>
              </a:spcBef>
            </a:pPr>
            <a:r>
              <a:rPr lang="en-US" sz="4400" dirty="0"/>
              <a:t>- </a:t>
            </a:r>
            <a:r>
              <a:rPr lang="en-US" sz="4400" b="1" dirty="0">
                <a:solidFill>
                  <a:srgbClr val="00B050"/>
                </a:solidFill>
              </a:rPr>
              <a:t>II Kgs 5:17</a:t>
            </a:r>
            <a:r>
              <a:rPr lang="en-US" sz="4400" dirty="0"/>
              <a:t> – “Holy” </a:t>
            </a:r>
            <a:r>
              <a:rPr lang="en-US" sz="4400" b="1" dirty="0"/>
              <a:t>dirt</a:t>
            </a:r>
            <a:r>
              <a:rPr lang="en-US" sz="4400" dirty="0"/>
              <a:t> taken back to Syria.</a:t>
            </a:r>
          </a:p>
          <a:p>
            <a:pPr algn="l">
              <a:spcBef>
                <a:spcPts val="600"/>
              </a:spcBef>
              <a:tabLst>
                <a:tab pos="465138" algn="l"/>
              </a:tabLst>
            </a:pPr>
            <a:r>
              <a:rPr lang="en-US" sz="4400" dirty="0"/>
              <a:t>- </a:t>
            </a:r>
            <a:r>
              <a:rPr lang="en-US" sz="4400" b="1" dirty="0">
                <a:solidFill>
                  <a:srgbClr val="FF0000"/>
                </a:solidFill>
              </a:rPr>
              <a:t>Matt 4:8-10 </a:t>
            </a:r>
            <a:r>
              <a:rPr lang="en-US" sz="4400" dirty="0"/>
              <a:t>– Satan offers Jesus </a:t>
            </a:r>
            <a:r>
              <a:rPr lang="en-US" sz="4400" b="1" dirty="0"/>
              <a:t>vast places </a:t>
            </a:r>
            <a:r>
              <a:rPr lang="en-US" sz="4400" dirty="0"/>
              <a:t>	that he controls but requires idolatry.</a:t>
            </a:r>
          </a:p>
          <a:p>
            <a:pPr algn="l">
              <a:spcBef>
                <a:spcPts val="600"/>
              </a:spcBef>
              <a:tabLst>
                <a:tab pos="465138" algn="l"/>
              </a:tabLst>
            </a:pPr>
            <a:r>
              <a:rPr lang="en-US" sz="4400" dirty="0"/>
              <a:t>- </a:t>
            </a:r>
            <a:r>
              <a:rPr lang="en-US" sz="4400" b="1" dirty="0">
                <a:solidFill>
                  <a:srgbClr val="FF0000"/>
                </a:solidFill>
              </a:rPr>
              <a:t>Eph 4:27 </a:t>
            </a:r>
            <a:r>
              <a:rPr lang="en-US" sz="4400" dirty="0"/>
              <a:t>– don’t give </a:t>
            </a:r>
            <a:r>
              <a:rPr lang="en-US" sz="4400" b="1" dirty="0"/>
              <a:t>place</a:t>
            </a:r>
            <a:r>
              <a:rPr lang="en-US" sz="4400" dirty="0"/>
              <a:t> to the devil.</a:t>
            </a:r>
          </a:p>
          <a:p>
            <a:pPr algn="l">
              <a:spcBef>
                <a:spcPts val="600"/>
              </a:spcBef>
              <a:tabLst>
                <a:tab pos="465138" algn="l"/>
              </a:tabLst>
            </a:pPr>
            <a:r>
              <a:rPr lang="en-US" sz="4400" spc="-150" dirty="0"/>
              <a:t>- </a:t>
            </a:r>
            <a:r>
              <a:rPr lang="en-US" sz="4400" b="1" spc="-150" dirty="0">
                <a:solidFill>
                  <a:srgbClr val="00B050"/>
                </a:solidFill>
              </a:rPr>
              <a:t>Mt 28:18-20 </a:t>
            </a:r>
            <a:r>
              <a:rPr lang="en-US" sz="4400" spc="-150" dirty="0"/>
              <a:t>– Holy </a:t>
            </a:r>
            <a:r>
              <a:rPr lang="en-US" sz="4400" b="1" spc="-150" dirty="0"/>
              <a:t>Spirit indwelt believers </a:t>
            </a:r>
            <a:r>
              <a:rPr lang="en-US" sz="4400" spc="-150" dirty="0"/>
              <a:t>deployed.</a:t>
            </a:r>
            <a:endParaRPr lang="en-US" sz="4400" b="1" spc="-150" dirty="0"/>
          </a:p>
        </p:txBody>
      </p:sp>
    </p:spTree>
    <p:extLst>
      <p:ext uri="{BB962C8B-B14F-4D97-AF65-F5344CB8AC3E}">
        <p14:creationId xmlns:p14="http://schemas.microsoft.com/office/powerpoint/2010/main" val="1912634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FE2A6D7-5959-6437-BA23-A7E60E0C0C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422031"/>
            <a:ext cx="10972800" cy="601393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4800" b="1" dirty="0"/>
              <a:t>Basic Biblical Doctrines</a:t>
            </a:r>
          </a:p>
          <a:p>
            <a:pPr algn="l">
              <a:spcBef>
                <a:spcPts val="0"/>
              </a:spcBef>
            </a:pPr>
            <a:r>
              <a:rPr lang="en-US" sz="4800" b="1" dirty="0"/>
              <a:t>TRINITY</a:t>
            </a:r>
            <a:r>
              <a:rPr lang="en-US" sz="4800" dirty="0"/>
              <a:t> (</a:t>
            </a:r>
            <a:r>
              <a:rPr lang="en-US" sz="4800" i="1" dirty="0"/>
              <a:t>God Is</a:t>
            </a:r>
            <a:r>
              <a:rPr lang="en-US" sz="4800" dirty="0"/>
              <a:t>) </a:t>
            </a:r>
          </a:p>
          <a:p>
            <a:pPr algn="l">
              <a:spcBef>
                <a:spcPts val="0"/>
              </a:spcBef>
            </a:pPr>
            <a:r>
              <a:rPr lang="en-US" sz="4800" b="1" dirty="0"/>
              <a:t>REVELATION</a:t>
            </a:r>
            <a:r>
              <a:rPr lang="en-US" sz="4800" dirty="0"/>
              <a:t> (</a:t>
            </a:r>
            <a:r>
              <a:rPr lang="en-US" sz="4800" i="1" dirty="0"/>
              <a:t>God speaks</a:t>
            </a:r>
            <a:r>
              <a:rPr lang="en-US" sz="4800" dirty="0"/>
              <a:t>)</a:t>
            </a:r>
          </a:p>
          <a:p>
            <a:pPr algn="l">
              <a:spcBef>
                <a:spcPts val="0"/>
              </a:spcBef>
            </a:pPr>
            <a:r>
              <a:rPr lang="en-US" sz="4800" b="1" dirty="0"/>
              <a:t>CREATION</a:t>
            </a:r>
            <a:r>
              <a:rPr lang="en-US" sz="4800" dirty="0"/>
              <a:t> (</a:t>
            </a:r>
            <a:r>
              <a:rPr lang="en-US" sz="4800" i="1" dirty="0"/>
              <a:t>God Makes</a:t>
            </a:r>
            <a:r>
              <a:rPr lang="en-US" sz="4800" dirty="0"/>
              <a:t>)</a:t>
            </a:r>
          </a:p>
          <a:p>
            <a:pPr algn="l">
              <a:spcBef>
                <a:spcPts val="0"/>
              </a:spcBef>
            </a:pPr>
            <a:r>
              <a:rPr lang="en-US" sz="4800" b="1" dirty="0"/>
              <a:t>IMAGE</a:t>
            </a:r>
            <a:r>
              <a:rPr lang="en-US" sz="4800" dirty="0"/>
              <a:t> (</a:t>
            </a:r>
            <a:r>
              <a:rPr lang="en-US" sz="4800" i="1" dirty="0"/>
              <a:t>God Reflected</a:t>
            </a:r>
            <a:r>
              <a:rPr lang="en-US" sz="4800" dirty="0"/>
              <a:t>)</a:t>
            </a:r>
            <a:endParaRPr lang="en-US" sz="1000" b="1" dirty="0"/>
          </a:p>
          <a:p>
            <a:pPr algn="l">
              <a:spcBef>
                <a:spcPts val="0"/>
              </a:spcBef>
            </a:pPr>
            <a:r>
              <a:rPr lang="en-US" sz="4800" b="1" dirty="0"/>
              <a:t>FALL</a:t>
            </a:r>
            <a:r>
              <a:rPr lang="en-US" sz="4800" dirty="0"/>
              <a:t> (</a:t>
            </a:r>
            <a:r>
              <a:rPr lang="en-US" sz="4800" i="1" dirty="0"/>
              <a:t>God Rejected</a:t>
            </a:r>
            <a:r>
              <a:rPr lang="en-US" sz="4800" dirty="0"/>
              <a:t>)</a:t>
            </a:r>
          </a:p>
          <a:p>
            <a:pPr algn="l">
              <a:spcBef>
                <a:spcPts val="0"/>
              </a:spcBef>
            </a:pPr>
            <a:r>
              <a:rPr lang="en-US" sz="4800" b="1" dirty="0"/>
              <a:t>	</a:t>
            </a:r>
            <a:r>
              <a:rPr lang="en-US" sz="4800" b="1" i="1" dirty="0">
                <a:solidFill>
                  <a:srgbClr val="FF0000"/>
                </a:solidFill>
              </a:rPr>
              <a:t>Next Time</a:t>
            </a:r>
          </a:p>
          <a:p>
            <a:pPr algn="l">
              <a:spcBef>
                <a:spcPts val="0"/>
              </a:spcBef>
            </a:pPr>
            <a:r>
              <a:rPr lang="en-US" sz="4800" b="1" dirty="0">
                <a:solidFill>
                  <a:srgbClr val="FF0000"/>
                </a:solidFill>
                <a:sym typeface="Wingdings" panose="05000000000000000000" pitchFamily="2" charset="2"/>
              </a:rPr>
              <a:t></a:t>
            </a:r>
            <a:r>
              <a:rPr lang="en-US" sz="4800" b="1" dirty="0"/>
              <a:t> COVENANT</a:t>
            </a:r>
            <a:r>
              <a:rPr lang="en-US" sz="4800" dirty="0"/>
              <a:t> (</a:t>
            </a:r>
            <a:r>
              <a:rPr lang="en-US" sz="4800" i="1" dirty="0"/>
              <a:t>God Pursues</a:t>
            </a:r>
            <a:r>
              <a:rPr lang="en-US" sz="4800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581411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4E86A8D-7CB7-AA5F-C4B8-B186B65B12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3455" y="488373"/>
            <a:ext cx="10962409" cy="5860472"/>
          </a:xfrm>
        </p:spPr>
        <p:txBody>
          <a:bodyPr>
            <a:noAutofit/>
          </a:bodyPr>
          <a:lstStyle/>
          <a:p>
            <a:pPr marL="571500" indent="-571500" algn="l">
              <a:lnSpc>
                <a:spcPct val="85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4400" b="1" spc="-150" dirty="0"/>
              <a:t>Fall</a:t>
            </a:r>
            <a:r>
              <a:rPr lang="en-US" sz="4400" spc="-150" dirty="0"/>
              <a:t> is the move from </a:t>
            </a:r>
            <a:r>
              <a:rPr lang="en-US" sz="4400" b="1" spc="-150" dirty="0"/>
              <a:t>original</a:t>
            </a:r>
            <a:r>
              <a:rPr lang="en-US" sz="4400" spc="-150" dirty="0"/>
              <a:t> </a:t>
            </a:r>
            <a:r>
              <a:rPr lang="en-US" sz="4400" b="1" spc="-150" dirty="0"/>
              <a:t>holiness to sin</a:t>
            </a:r>
            <a:r>
              <a:rPr lang="en-US" sz="4400" spc="-150" dirty="0"/>
              <a:t>.</a:t>
            </a:r>
          </a:p>
          <a:p>
            <a:pPr marL="571500" indent="-571500" algn="l">
              <a:lnSpc>
                <a:spcPct val="85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4400" b="1" dirty="0"/>
              <a:t>Fall</a:t>
            </a:r>
            <a:r>
              <a:rPr lang="en-US" sz="4400" dirty="0"/>
              <a:t> was possible because both angels and mankind were created with </a:t>
            </a:r>
            <a:r>
              <a:rPr lang="en-US" sz="4400" b="1" dirty="0"/>
              <a:t>free will</a:t>
            </a:r>
            <a:r>
              <a:rPr lang="en-US" sz="4400" dirty="0"/>
              <a:t>.</a:t>
            </a:r>
          </a:p>
          <a:p>
            <a:pPr marL="571500" indent="-571500" algn="l">
              <a:lnSpc>
                <a:spcPct val="85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4400" b="1" dirty="0"/>
              <a:t>Fall</a:t>
            </a:r>
            <a:r>
              <a:rPr lang="en-US" sz="4400" dirty="0"/>
              <a:t> is the result of </a:t>
            </a:r>
            <a:r>
              <a:rPr lang="en-US" sz="4400" b="1" dirty="0"/>
              <a:t>pride and rebellion </a:t>
            </a:r>
            <a:r>
              <a:rPr lang="en-US" sz="4400" dirty="0"/>
              <a:t>in the angelic realm and </a:t>
            </a:r>
            <a:r>
              <a:rPr lang="en-US" sz="4400" b="1" dirty="0"/>
              <a:t>temptation and rebellion </a:t>
            </a:r>
            <a:r>
              <a:rPr lang="en-US" sz="4400" dirty="0"/>
              <a:t>in the human family.</a:t>
            </a:r>
          </a:p>
          <a:p>
            <a:pPr marL="571500" indent="-571500" algn="l">
              <a:lnSpc>
                <a:spcPct val="85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4400" dirty="0"/>
              <a:t>F</a:t>
            </a:r>
            <a:r>
              <a:rPr lang="en-US" sz="4400" b="1" dirty="0"/>
              <a:t>all</a:t>
            </a:r>
            <a:r>
              <a:rPr lang="en-US" sz="4400" dirty="0"/>
              <a:t> is irrevocable for angels (</a:t>
            </a:r>
            <a:r>
              <a:rPr lang="en-US" sz="4400" i="1" dirty="0"/>
              <a:t>evil spirits despise mercy</a:t>
            </a:r>
            <a:r>
              <a:rPr lang="en-US" sz="4400" dirty="0"/>
              <a:t>) but reversable for mankind.</a:t>
            </a:r>
          </a:p>
          <a:p>
            <a:pPr marL="571500" indent="-571500" algn="l">
              <a:lnSpc>
                <a:spcPct val="85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4400" b="1" dirty="0"/>
              <a:t>Fall</a:t>
            </a:r>
            <a:r>
              <a:rPr lang="en-US" sz="4400" dirty="0"/>
              <a:t> affects </a:t>
            </a:r>
            <a:r>
              <a:rPr lang="en-US" sz="4400" b="1" dirty="0"/>
              <a:t>heavenly</a:t>
            </a:r>
            <a:r>
              <a:rPr lang="en-US" sz="4400" dirty="0"/>
              <a:t> &amp; </a:t>
            </a:r>
            <a:r>
              <a:rPr lang="en-US" sz="4400" b="1" dirty="0"/>
              <a:t>earthly realms </a:t>
            </a:r>
            <a:r>
              <a:rPr lang="en-US" sz="4400" dirty="0"/>
              <a:t>where angels &amp; mankind have authority.</a:t>
            </a:r>
          </a:p>
        </p:txBody>
      </p:sp>
    </p:spTree>
    <p:extLst>
      <p:ext uri="{BB962C8B-B14F-4D97-AF65-F5344CB8AC3E}">
        <p14:creationId xmlns:p14="http://schemas.microsoft.com/office/powerpoint/2010/main" val="2848809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4E86A8D-7CB7-AA5F-C4B8-B186B65B12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3455" y="488373"/>
            <a:ext cx="10962409" cy="5860472"/>
          </a:xfrm>
        </p:spPr>
        <p:txBody>
          <a:bodyPr>
            <a:normAutofit lnSpcReduction="10000"/>
          </a:bodyPr>
          <a:lstStyle/>
          <a:p>
            <a:r>
              <a:rPr lang="en-US" sz="4400" b="1" dirty="0"/>
              <a:t>God’s Created Sons</a:t>
            </a:r>
          </a:p>
          <a:p>
            <a:pPr marL="571500" indent="-571500" algn="l">
              <a:buFont typeface="Wingdings" panose="05000000000000000000" pitchFamily="2" charset="2"/>
              <a:buChar char="Ø"/>
            </a:pPr>
            <a:r>
              <a:rPr lang="en-US" sz="4400" dirty="0"/>
              <a:t>Unseen </a:t>
            </a:r>
            <a:r>
              <a:rPr lang="en-US" sz="4400" b="1" dirty="0"/>
              <a:t>Heavenly</a:t>
            </a:r>
            <a:r>
              <a:rPr lang="en-US" sz="4400" dirty="0"/>
              <a:t> </a:t>
            </a:r>
            <a:r>
              <a:rPr lang="en-US" sz="4400" i="1" dirty="0"/>
              <a:t>Sons of God</a:t>
            </a:r>
            <a:endParaRPr lang="en-US" sz="4400" dirty="0"/>
          </a:p>
          <a:p>
            <a:pPr algn="l"/>
            <a:r>
              <a:rPr lang="en-US" sz="4400" b="1" dirty="0">
                <a:solidFill>
                  <a:srgbClr val="FF0000"/>
                </a:solidFill>
              </a:rPr>
              <a:t>Job 38:4,7  </a:t>
            </a:r>
            <a:r>
              <a:rPr lang="en-US" sz="4400" dirty="0"/>
              <a:t>Where were you when I laid the foundations of the earth? … When the morning stars sang together, and all the </a:t>
            </a:r>
            <a:r>
              <a:rPr lang="en-US" sz="4400" b="1" dirty="0"/>
              <a:t>sons of God </a:t>
            </a:r>
            <a:r>
              <a:rPr lang="en-US" sz="4400" dirty="0"/>
              <a:t>shouted for joy? (</a:t>
            </a:r>
            <a:r>
              <a:rPr lang="en-US" sz="4400" i="1" dirty="0"/>
              <a:t>angelic beings</a:t>
            </a:r>
            <a:r>
              <a:rPr lang="en-US" sz="4400" dirty="0"/>
              <a:t>)</a:t>
            </a:r>
          </a:p>
          <a:p>
            <a:pPr algn="l"/>
            <a:r>
              <a:rPr lang="en-US" sz="4400" b="1" dirty="0">
                <a:solidFill>
                  <a:srgbClr val="FF0000"/>
                </a:solidFill>
              </a:rPr>
              <a:t>Ps 82:1,6  </a:t>
            </a:r>
            <a:r>
              <a:rPr lang="en-US" sz="4400" dirty="0"/>
              <a:t>God stands in the congregation of the mighty; He judges among the gods. I said, "You are gods, and all of you are </a:t>
            </a:r>
            <a:r>
              <a:rPr lang="en-US" sz="4400" b="1" dirty="0"/>
              <a:t>children of the Most High</a:t>
            </a:r>
            <a:r>
              <a:rPr lang="en-US" sz="4400" dirty="0"/>
              <a:t>. (</a:t>
            </a:r>
            <a:r>
              <a:rPr lang="en-US" sz="4400" i="1" dirty="0"/>
              <a:t>angelic beings</a:t>
            </a:r>
            <a:r>
              <a:rPr lang="en-US" sz="4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01658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4E86A8D-7CB7-AA5F-C4B8-B186B65B12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3455" y="488373"/>
            <a:ext cx="10962409" cy="5860472"/>
          </a:xfrm>
        </p:spPr>
        <p:txBody>
          <a:bodyPr>
            <a:noAutofit/>
          </a:bodyPr>
          <a:lstStyle/>
          <a:p>
            <a:r>
              <a:rPr lang="en-US" sz="4400" b="1" dirty="0"/>
              <a:t>God’s Created Sons</a:t>
            </a:r>
          </a:p>
          <a:p>
            <a:pPr marL="571500" indent="-571500" algn="l">
              <a:buFont typeface="Wingdings" panose="05000000000000000000" pitchFamily="2" charset="2"/>
              <a:buChar char="Ø"/>
            </a:pPr>
            <a:r>
              <a:rPr lang="en-US" sz="3200" dirty="0"/>
              <a:t>Unseen </a:t>
            </a:r>
            <a:r>
              <a:rPr lang="en-US" sz="3200" b="1" dirty="0"/>
              <a:t>Heavenly</a:t>
            </a:r>
            <a:r>
              <a:rPr lang="en-US" sz="3200" dirty="0"/>
              <a:t> Sons</a:t>
            </a:r>
          </a:p>
          <a:p>
            <a:pPr marL="571500" indent="-571500" algn="l">
              <a:buFont typeface="Wingdings" panose="05000000000000000000" pitchFamily="2" charset="2"/>
              <a:buChar char="Ø"/>
            </a:pPr>
            <a:r>
              <a:rPr lang="en-US" sz="4400" dirty="0"/>
              <a:t>Seen </a:t>
            </a:r>
            <a:r>
              <a:rPr lang="en-US" sz="4400" b="1" dirty="0"/>
              <a:t>Earthly</a:t>
            </a:r>
            <a:r>
              <a:rPr lang="en-US" sz="4400" dirty="0"/>
              <a:t> S</a:t>
            </a:r>
            <a:r>
              <a:rPr lang="en-US" sz="4400" i="1" dirty="0"/>
              <a:t>ons of God</a:t>
            </a:r>
            <a:endParaRPr lang="en-US" sz="4400" dirty="0"/>
          </a:p>
          <a:p>
            <a:pPr algn="l"/>
            <a:r>
              <a:rPr lang="en-US" sz="4400" b="1" dirty="0">
                <a:solidFill>
                  <a:srgbClr val="FF0000"/>
                </a:solidFill>
              </a:rPr>
              <a:t>Luke 3:23,38  </a:t>
            </a:r>
            <a:r>
              <a:rPr lang="en-US" sz="4400" dirty="0"/>
              <a:t>Jesus began His ministry at about 30 years of age, being (</a:t>
            </a:r>
            <a:r>
              <a:rPr lang="en-US" sz="4400" i="1" dirty="0"/>
              <a:t>as was supposed</a:t>
            </a:r>
            <a:r>
              <a:rPr lang="en-US" sz="4400" dirty="0"/>
              <a:t>) the </a:t>
            </a:r>
            <a:r>
              <a:rPr lang="en-US" sz="4400" b="1" dirty="0"/>
              <a:t>son</a:t>
            </a:r>
            <a:r>
              <a:rPr lang="en-US" sz="4400" dirty="0"/>
              <a:t> of Joseph, the </a:t>
            </a:r>
            <a:r>
              <a:rPr lang="en-US" sz="4400" b="1" dirty="0"/>
              <a:t>son</a:t>
            </a:r>
            <a:r>
              <a:rPr lang="en-US" sz="4400" dirty="0"/>
              <a:t> of Heli, … the </a:t>
            </a:r>
            <a:r>
              <a:rPr lang="en-US" sz="4400" b="1" dirty="0"/>
              <a:t>son</a:t>
            </a:r>
            <a:r>
              <a:rPr lang="en-US" sz="4400" dirty="0"/>
              <a:t> of </a:t>
            </a:r>
            <a:r>
              <a:rPr lang="en-US" sz="4400" spc="-150" dirty="0"/>
              <a:t>Adam, the </a:t>
            </a:r>
            <a:r>
              <a:rPr lang="en-US" sz="4400" b="1" spc="-150" dirty="0"/>
              <a:t>son</a:t>
            </a:r>
            <a:r>
              <a:rPr lang="en-US" sz="4400" spc="-150" dirty="0"/>
              <a:t> of God (</a:t>
            </a:r>
            <a:r>
              <a:rPr lang="en-US" sz="4400" b="1" i="1" spc="-150" dirty="0"/>
              <a:t>human</a:t>
            </a:r>
            <a:r>
              <a:rPr lang="en-US" sz="4400" i="1" spc="-150" dirty="0"/>
              <a:t> family by </a:t>
            </a:r>
            <a:r>
              <a:rPr lang="en-US" sz="4400" b="1" i="1" spc="-150" dirty="0">
                <a:solidFill>
                  <a:srgbClr val="FF0000"/>
                </a:solidFill>
              </a:rPr>
              <a:t>creation</a:t>
            </a:r>
            <a:r>
              <a:rPr lang="en-US" sz="4400" spc="-150" dirty="0"/>
              <a:t>). </a:t>
            </a:r>
          </a:p>
          <a:p>
            <a:pPr algn="l"/>
            <a:r>
              <a:rPr lang="en-US" sz="4400" b="1" dirty="0">
                <a:solidFill>
                  <a:srgbClr val="FF0000"/>
                </a:solidFill>
              </a:rPr>
              <a:t>John 1:12</a:t>
            </a:r>
            <a:r>
              <a:rPr lang="en-US" sz="4400" dirty="0"/>
              <a:t>; </a:t>
            </a:r>
            <a:r>
              <a:rPr lang="en-US" sz="4400" b="1" dirty="0">
                <a:solidFill>
                  <a:srgbClr val="FF0000"/>
                </a:solidFill>
              </a:rPr>
              <a:t>Gal 3:26  </a:t>
            </a:r>
            <a:r>
              <a:rPr lang="en-US" sz="4400" dirty="0"/>
              <a:t>You are all </a:t>
            </a:r>
            <a:r>
              <a:rPr lang="en-US" sz="4400" b="1" dirty="0"/>
              <a:t>sons of God </a:t>
            </a:r>
            <a:r>
              <a:rPr lang="en-US" sz="4400" spc="-150" dirty="0"/>
              <a:t>through faith in Christ (</a:t>
            </a:r>
            <a:r>
              <a:rPr lang="en-US" sz="4400" b="1" i="1" spc="-150" dirty="0"/>
              <a:t>faith</a:t>
            </a:r>
            <a:r>
              <a:rPr lang="en-US" sz="4400" i="1" spc="-150" dirty="0"/>
              <a:t> family by </a:t>
            </a:r>
            <a:r>
              <a:rPr lang="en-US" sz="4400" b="1" i="1" spc="-150" dirty="0">
                <a:solidFill>
                  <a:srgbClr val="FF0000"/>
                </a:solidFill>
              </a:rPr>
              <a:t>salvation</a:t>
            </a:r>
            <a:r>
              <a:rPr lang="en-US" sz="4400" spc="-15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450337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4E86A8D-7CB7-AA5F-C4B8-B186B65B12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3455" y="488373"/>
            <a:ext cx="10962409" cy="5860472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rgbClr val="FF0000"/>
                </a:solidFill>
              </a:rPr>
              <a:t>FIRST</a:t>
            </a:r>
            <a:r>
              <a:rPr lang="en-US" sz="4400" b="1" dirty="0"/>
              <a:t> family rebellion</a:t>
            </a:r>
            <a:r>
              <a:rPr lang="en-US" sz="4400" dirty="0"/>
              <a:t> – </a:t>
            </a:r>
            <a:r>
              <a:rPr lang="en-US" sz="4400" b="1" dirty="0">
                <a:solidFill>
                  <a:srgbClr val="00B050"/>
                </a:solidFill>
              </a:rPr>
              <a:t>Isa 14:12-15</a:t>
            </a:r>
            <a:r>
              <a:rPr lang="en-US" sz="4400" dirty="0"/>
              <a:t> </a:t>
            </a:r>
          </a:p>
          <a:p>
            <a:pPr algn="l">
              <a:tabLst>
                <a:tab pos="465138" algn="l"/>
              </a:tabLst>
            </a:pPr>
            <a:r>
              <a:rPr lang="en-US" sz="4400" dirty="0"/>
              <a:t>- occurred in heaven </a:t>
            </a:r>
            <a:r>
              <a:rPr lang="en-US" sz="4400" b="1" dirty="0"/>
              <a:t>AFTER</a:t>
            </a:r>
            <a:r>
              <a:rPr lang="en-US" sz="4400" dirty="0"/>
              <a:t> </a:t>
            </a:r>
            <a:r>
              <a:rPr lang="en-US" sz="4400" b="1" dirty="0">
                <a:solidFill>
                  <a:srgbClr val="FF0000"/>
                </a:solidFill>
              </a:rPr>
              <a:t>Gen 1:31 </a:t>
            </a:r>
            <a:r>
              <a:rPr lang="en-US" sz="4400" dirty="0"/>
              <a:t>and 	</a:t>
            </a:r>
            <a:r>
              <a:rPr lang="en-US" sz="4400" b="1" dirty="0"/>
              <a:t>BEFORE</a:t>
            </a:r>
            <a:r>
              <a:rPr lang="en-US" sz="4400" dirty="0"/>
              <a:t> </a:t>
            </a:r>
            <a:r>
              <a:rPr lang="en-US" sz="4400" b="1" dirty="0">
                <a:solidFill>
                  <a:srgbClr val="FF0000"/>
                </a:solidFill>
              </a:rPr>
              <a:t>Gen 3:1</a:t>
            </a:r>
            <a:r>
              <a:rPr lang="en-US" sz="4400" dirty="0"/>
              <a:t>.</a:t>
            </a:r>
          </a:p>
          <a:p>
            <a:pPr algn="l"/>
            <a:r>
              <a:rPr lang="en-US" sz="4400" dirty="0"/>
              <a:t>- consequence of pride </a:t>
            </a:r>
            <a:r>
              <a:rPr lang="en-US" sz="4400" b="1" dirty="0" err="1">
                <a:solidFill>
                  <a:srgbClr val="00B050"/>
                </a:solidFill>
              </a:rPr>
              <a:t>Ezek</a:t>
            </a:r>
            <a:r>
              <a:rPr lang="en-US" sz="4400" b="1" dirty="0">
                <a:solidFill>
                  <a:srgbClr val="00B050"/>
                </a:solidFill>
              </a:rPr>
              <a:t> 28:12-17</a:t>
            </a:r>
            <a:r>
              <a:rPr lang="en-US" sz="4400" dirty="0"/>
              <a:t>;</a:t>
            </a:r>
            <a:r>
              <a:rPr lang="en-US" sz="4400" b="1" dirty="0">
                <a:solidFill>
                  <a:srgbClr val="00B050"/>
                </a:solidFill>
              </a:rPr>
              <a:t> </a:t>
            </a:r>
            <a:r>
              <a:rPr lang="en-US" sz="4400" b="1" dirty="0">
                <a:solidFill>
                  <a:srgbClr val="FF0000"/>
                </a:solidFill>
              </a:rPr>
              <a:t>I Tim 3:6</a:t>
            </a:r>
          </a:p>
          <a:p>
            <a:pPr algn="l"/>
            <a:r>
              <a:rPr lang="en-US" sz="4400" b="1" dirty="0"/>
              <a:t>-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dirty="0"/>
              <a:t>affects other </a:t>
            </a:r>
            <a:r>
              <a:rPr lang="en-US" sz="4400" b="1" dirty="0"/>
              <a:t>heavenly sons of God </a:t>
            </a:r>
            <a:r>
              <a:rPr lang="en-US" sz="4400" dirty="0"/>
              <a:t>(</a:t>
            </a:r>
            <a:r>
              <a:rPr lang="en-US" sz="4400" i="1" dirty="0"/>
              <a:t>angels</a:t>
            </a:r>
            <a:r>
              <a:rPr lang="en-US" sz="4400" dirty="0"/>
              <a:t>).</a:t>
            </a:r>
          </a:p>
          <a:p>
            <a:pPr algn="l"/>
            <a:r>
              <a:rPr lang="en-US" sz="4400" b="1" dirty="0">
                <a:solidFill>
                  <a:srgbClr val="FF0000"/>
                </a:solidFill>
              </a:rPr>
              <a:t>Rev 12:4,7,9  </a:t>
            </a:r>
            <a:r>
              <a:rPr lang="en-US" sz="4400" i="1" dirty="0"/>
              <a:t>His tail drew a </a:t>
            </a:r>
            <a:r>
              <a:rPr lang="en-US" sz="4400" b="1" i="1" dirty="0"/>
              <a:t>third</a:t>
            </a:r>
            <a:r>
              <a:rPr lang="en-US" sz="4400" i="1" dirty="0"/>
              <a:t> of the </a:t>
            </a:r>
            <a:r>
              <a:rPr lang="en-US" sz="4400" b="1" i="1" dirty="0"/>
              <a:t>stars of heaven</a:t>
            </a:r>
            <a:r>
              <a:rPr lang="en-US" sz="4400" i="1" dirty="0"/>
              <a:t> and threw them to the earth.</a:t>
            </a:r>
          </a:p>
          <a:p>
            <a:pPr algn="l"/>
            <a:r>
              <a:rPr lang="en-US" sz="4400" dirty="0"/>
              <a:t>- affects </a:t>
            </a:r>
            <a:r>
              <a:rPr lang="en-US" sz="4400" b="1" dirty="0"/>
              <a:t>earthly</a:t>
            </a:r>
            <a:r>
              <a:rPr lang="en-US" sz="4400" dirty="0"/>
              <a:t> sons of God – </a:t>
            </a:r>
            <a:r>
              <a:rPr lang="en-US" sz="4400" b="1" dirty="0">
                <a:solidFill>
                  <a:srgbClr val="00B050"/>
                </a:solidFill>
              </a:rPr>
              <a:t>Gen 3</a:t>
            </a:r>
            <a:endParaRPr lang="en-US" sz="4400" dirty="0"/>
          </a:p>
          <a:p>
            <a:pPr algn="l"/>
            <a:endParaRPr 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709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4E86A8D-7CB7-AA5F-C4B8-B186B65B12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3455" y="488373"/>
            <a:ext cx="10962409" cy="5860472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tabLst>
                <a:tab pos="465138" algn="l"/>
              </a:tabLst>
            </a:pPr>
            <a:r>
              <a:rPr lang="en-US" sz="4400" b="1" dirty="0">
                <a:solidFill>
                  <a:srgbClr val="FF0000"/>
                </a:solidFill>
              </a:rPr>
              <a:t>SECOND</a:t>
            </a:r>
            <a:r>
              <a:rPr lang="en-US" sz="4400" dirty="0"/>
              <a:t> </a:t>
            </a:r>
            <a:r>
              <a:rPr lang="en-US" sz="4400" b="1" dirty="0"/>
              <a:t>family rebellion </a:t>
            </a:r>
            <a:r>
              <a:rPr lang="en-US" sz="4400" dirty="0"/>
              <a:t>– </a:t>
            </a:r>
            <a:r>
              <a:rPr lang="en-US" sz="4400" b="1" dirty="0">
                <a:solidFill>
                  <a:srgbClr val="00B050"/>
                </a:solidFill>
              </a:rPr>
              <a:t>Gen 3</a:t>
            </a:r>
          </a:p>
          <a:p>
            <a:pPr algn="l">
              <a:spcBef>
                <a:spcPts val="1200"/>
              </a:spcBef>
              <a:tabLst>
                <a:tab pos="465138" algn="l"/>
              </a:tabLst>
            </a:pPr>
            <a:r>
              <a:rPr lang="en-US" sz="4400" dirty="0"/>
              <a:t>(</a:t>
            </a:r>
            <a:r>
              <a:rPr lang="en-US" sz="4400" b="1" dirty="0">
                <a:solidFill>
                  <a:srgbClr val="FF0000"/>
                </a:solidFill>
              </a:rPr>
              <a:t>1-6</a:t>
            </a:r>
            <a:r>
              <a:rPr lang="en-US" sz="4400" dirty="0"/>
              <a:t>) Satan’s scheme revealed – </a:t>
            </a:r>
            <a:r>
              <a:rPr lang="en-US" sz="4400" b="1" i="1" dirty="0"/>
              <a:t>Deceive</a:t>
            </a:r>
            <a:r>
              <a:rPr lang="en-US" sz="4400" dirty="0"/>
              <a:t> (</a:t>
            </a:r>
            <a:r>
              <a:rPr lang="en-US" sz="4400" b="1" dirty="0">
                <a:solidFill>
                  <a:srgbClr val="FF0000"/>
                </a:solidFill>
              </a:rPr>
              <a:t>1</a:t>
            </a:r>
            <a:r>
              <a:rPr lang="en-US" sz="4400" dirty="0"/>
              <a:t>), 	</a:t>
            </a:r>
            <a:r>
              <a:rPr lang="en-US" sz="4400" b="1" i="1" dirty="0"/>
              <a:t>Deny</a:t>
            </a:r>
            <a:r>
              <a:rPr lang="en-US" sz="4400" dirty="0"/>
              <a:t> (</a:t>
            </a:r>
            <a:r>
              <a:rPr lang="en-US" sz="4400" b="1" dirty="0">
                <a:solidFill>
                  <a:srgbClr val="FF0000"/>
                </a:solidFill>
              </a:rPr>
              <a:t>4</a:t>
            </a:r>
            <a:r>
              <a:rPr lang="en-US" sz="4400" dirty="0"/>
              <a:t>), </a:t>
            </a:r>
            <a:r>
              <a:rPr lang="en-US" sz="4400" b="1" i="1" dirty="0"/>
              <a:t>Duplicate</a:t>
            </a:r>
            <a:r>
              <a:rPr lang="en-US" sz="4400" dirty="0"/>
              <a:t> (</a:t>
            </a:r>
            <a:r>
              <a:rPr lang="en-US" sz="4400" b="1" dirty="0">
                <a:solidFill>
                  <a:srgbClr val="FF0000"/>
                </a:solidFill>
              </a:rPr>
              <a:t>6</a:t>
            </a:r>
            <a:r>
              <a:rPr lang="en-US" sz="4400" dirty="0"/>
              <a:t>), and </a:t>
            </a:r>
            <a:r>
              <a:rPr lang="en-US" sz="4400" b="1" i="1" dirty="0"/>
              <a:t>Destroy</a:t>
            </a:r>
            <a:r>
              <a:rPr lang="en-US" sz="4400" dirty="0"/>
              <a:t> (</a:t>
            </a:r>
            <a:r>
              <a:rPr lang="en-US" sz="4400" b="1" dirty="0">
                <a:solidFill>
                  <a:srgbClr val="FF0000"/>
                </a:solidFill>
              </a:rPr>
              <a:t>7</a:t>
            </a:r>
            <a:r>
              <a:rPr lang="en-US" sz="4400" dirty="0"/>
              <a:t>).</a:t>
            </a:r>
          </a:p>
          <a:p>
            <a:pPr algn="l">
              <a:spcBef>
                <a:spcPts val="1200"/>
              </a:spcBef>
              <a:tabLst>
                <a:tab pos="465138" algn="l"/>
              </a:tabLst>
            </a:pPr>
            <a:r>
              <a:rPr lang="en-US" sz="4400" dirty="0"/>
              <a:t>(</a:t>
            </a:r>
            <a:r>
              <a:rPr lang="en-US" sz="4400" b="1" dirty="0">
                <a:solidFill>
                  <a:srgbClr val="FF0000"/>
                </a:solidFill>
              </a:rPr>
              <a:t>7</a:t>
            </a:r>
            <a:r>
              <a:rPr lang="en-US" sz="4400" dirty="0"/>
              <a:t>) </a:t>
            </a:r>
            <a:r>
              <a:rPr lang="en-US" sz="4400" b="1" dirty="0"/>
              <a:t>Fall</a:t>
            </a:r>
            <a:r>
              <a:rPr lang="en-US" sz="4400" dirty="0"/>
              <a:t> </a:t>
            </a:r>
            <a:r>
              <a:rPr lang="en-US" sz="4400" b="1" dirty="0"/>
              <a:t>from</a:t>
            </a:r>
            <a:r>
              <a:rPr lang="en-US" sz="4400" dirty="0"/>
              <a:t> innocence </a:t>
            </a:r>
            <a:r>
              <a:rPr lang="en-US" sz="3200" dirty="0"/>
              <a:t>(</a:t>
            </a:r>
            <a:r>
              <a:rPr lang="en-US" sz="3200" i="1" dirty="0"/>
              <a:t>shame</a:t>
            </a:r>
            <a:r>
              <a:rPr lang="en-US" sz="3200" dirty="0"/>
              <a:t> - </a:t>
            </a:r>
            <a:r>
              <a:rPr lang="en-US" sz="3200" b="1" dirty="0">
                <a:solidFill>
                  <a:srgbClr val="FF0000"/>
                </a:solidFill>
              </a:rPr>
              <a:t>Phil 3:18,19</a:t>
            </a:r>
            <a:r>
              <a:rPr lang="en-US" sz="3200" dirty="0"/>
              <a:t>)</a:t>
            </a:r>
          </a:p>
          <a:p>
            <a:pPr algn="l">
              <a:spcBef>
                <a:spcPts val="1200"/>
              </a:spcBef>
              <a:tabLst>
                <a:tab pos="465138" algn="l"/>
              </a:tabLst>
            </a:pPr>
            <a:r>
              <a:rPr lang="en-US" sz="4400" dirty="0"/>
              <a:t>(</a:t>
            </a:r>
            <a:r>
              <a:rPr lang="en-US" sz="4400" b="1" dirty="0">
                <a:solidFill>
                  <a:srgbClr val="FF0000"/>
                </a:solidFill>
              </a:rPr>
              <a:t>8</a:t>
            </a:r>
            <a:r>
              <a:rPr lang="en-US" sz="4400" dirty="0"/>
              <a:t>) </a:t>
            </a:r>
            <a:r>
              <a:rPr lang="en-US" sz="4400" b="1" dirty="0"/>
              <a:t>Fall</a:t>
            </a:r>
            <a:r>
              <a:rPr lang="en-US" sz="4400" dirty="0"/>
              <a:t> </a:t>
            </a:r>
            <a:r>
              <a:rPr lang="en-US" sz="4400" b="1" dirty="0"/>
              <a:t>from</a:t>
            </a:r>
            <a:r>
              <a:rPr lang="en-US" sz="4400" dirty="0"/>
              <a:t> fellowship with God </a:t>
            </a:r>
            <a:r>
              <a:rPr lang="en-US" sz="3200" dirty="0"/>
              <a:t>(</a:t>
            </a:r>
            <a:r>
              <a:rPr lang="en-US" sz="3200" i="1" dirty="0"/>
              <a:t>far off</a:t>
            </a:r>
            <a:r>
              <a:rPr lang="en-US" sz="3200" dirty="0"/>
              <a:t> – </a:t>
            </a:r>
            <a:r>
              <a:rPr lang="en-US" sz="3200" b="1" dirty="0">
                <a:solidFill>
                  <a:srgbClr val="FF0000"/>
                </a:solidFill>
              </a:rPr>
              <a:t>Eph 2:13</a:t>
            </a:r>
            <a:r>
              <a:rPr lang="en-US" sz="3200" dirty="0"/>
              <a:t>)</a:t>
            </a:r>
            <a:endParaRPr lang="en-US" sz="4400" dirty="0"/>
          </a:p>
          <a:p>
            <a:pPr algn="l">
              <a:spcBef>
                <a:spcPts val="1200"/>
              </a:spcBef>
              <a:tabLst>
                <a:tab pos="465138" algn="l"/>
              </a:tabLst>
            </a:pPr>
            <a:r>
              <a:rPr lang="en-US" sz="4400" spc="-100" dirty="0"/>
              <a:t>(</a:t>
            </a:r>
            <a:r>
              <a:rPr lang="en-US" sz="4400" b="1" spc="-100" dirty="0">
                <a:solidFill>
                  <a:srgbClr val="FF0000"/>
                </a:solidFill>
              </a:rPr>
              <a:t>10</a:t>
            </a:r>
            <a:r>
              <a:rPr lang="en-US" sz="4400" spc="-100" dirty="0"/>
              <a:t>) </a:t>
            </a:r>
            <a:r>
              <a:rPr lang="en-US" sz="4400" b="1" spc="-100" dirty="0"/>
              <a:t>Fall</a:t>
            </a:r>
            <a:r>
              <a:rPr lang="en-US" sz="4400" spc="-100" dirty="0"/>
              <a:t> </a:t>
            </a:r>
            <a:r>
              <a:rPr lang="en-US" sz="4400" b="1" spc="-100" dirty="0"/>
              <a:t>from</a:t>
            </a:r>
            <a:r>
              <a:rPr lang="en-US" sz="4400" spc="-100" dirty="0"/>
              <a:t> security &amp; transparency </a:t>
            </a:r>
            <a:r>
              <a:rPr lang="en-US" sz="3200" spc="-100" dirty="0"/>
              <a:t>(</a:t>
            </a:r>
            <a:r>
              <a:rPr lang="en-US" sz="3200" i="1" spc="-100" dirty="0"/>
              <a:t>hide</a:t>
            </a:r>
            <a:r>
              <a:rPr lang="en-US" sz="3200" spc="-100" dirty="0"/>
              <a:t> – </a:t>
            </a:r>
            <a:r>
              <a:rPr lang="en-US" sz="3200" b="1" spc="-100" dirty="0">
                <a:solidFill>
                  <a:srgbClr val="FF0000"/>
                </a:solidFill>
              </a:rPr>
              <a:t>Isa 53:3</a:t>
            </a:r>
            <a:r>
              <a:rPr lang="en-US" sz="3200" spc="-100" dirty="0"/>
              <a:t>)</a:t>
            </a:r>
          </a:p>
          <a:p>
            <a:pPr algn="l">
              <a:spcBef>
                <a:spcPts val="1200"/>
              </a:spcBef>
              <a:tabLst>
                <a:tab pos="465138" algn="l"/>
              </a:tabLst>
            </a:pPr>
            <a:r>
              <a:rPr lang="en-US" sz="4400" dirty="0"/>
              <a:t>(</a:t>
            </a:r>
            <a:r>
              <a:rPr lang="en-US" sz="4400" b="1" dirty="0">
                <a:solidFill>
                  <a:srgbClr val="FF0000"/>
                </a:solidFill>
              </a:rPr>
              <a:t>11,12</a:t>
            </a:r>
            <a:r>
              <a:rPr lang="en-US" sz="4400" dirty="0"/>
              <a:t>) </a:t>
            </a:r>
            <a:r>
              <a:rPr lang="en-US" sz="4400" b="1" dirty="0"/>
              <a:t>Fall</a:t>
            </a:r>
            <a:r>
              <a:rPr lang="en-US" sz="4400" dirty="0"/>
              <a:t> </a:t>
            </a:r>
            <a:r>
              <a:rPr lang="en-US" sz="4400" b="1" dirty="0"/>
              <a:t>from</a:t>
            </a:r>
            <a:r>
              <a:rPr lang="en-US" sz="4400" dirty="0"/>
              <a:t> responsibility </a:t>
            </a:r>
            <a:r>
              <a:rPr lang="en-US" sz="3200" dirty="0"/>
              <a:t>(</a:t>
            </a:r>
            <a:r>
              <a:rPr lang="en-US" sz="3200" i="1" dirty="0"/>
              <a:t>deny</a:t>
            </a:r>
            <a:r>
              <a:rPr lang="en-US" sz="3200" dirty="0"/>
              <a:t> – </a:t>
            </a:r>
            <a:r>
              <a:rPr lang="en-US" sz="3200" b="1" dirty="0">
                <a:solidFill>
                  <a:srgbClr val="FF0000"/>
                </a:solidFill>
              </a:rPr>
              <a:t>II John 1:7 </a:t>
            </a:r>
            <a:r>
              <a:rPr lang="en-US" sz="3200" dirty="0"/>
              <a:t>)</a:t>
            </a:r>
            <a:endParaRPr lang="en-US" sz="4400" dirty="0"/>
          </a:p>
          <a:p>
            <a:pPr algn="l">
              <a:spcBef>
                <a:spcPts val="1200"/>
              </a:spcBef>
              <a:tabLst>
                <a:tab pos="465138" algn="l"/>
              </a:tabLst>
            </a:pPr>
            <a:r>
              <a:rPr lang="en-US" sz="4400" spc="-220" dirty="0"/>
              <a:t>(</a:t>
            </a:r>
            <a:r>
              <a:rPr lang="en-US" sz="4400" b="1" spc="-220" dirty="0">
                <a:solidFill>
                  <a:srgbClr val="FF0000"/>
                </a:solidFill>
              </a:rPr>
              <a:t>14-18</a:t>
            </a:r>
            <a:r>
              <a:rPr lang="en-US" sz="4400" spc="-220" dirty="0"/>
              <a:t>) </a:t>
            </a:r>
            <a:r>
              <a:rPr lang="en-US" sz="4400" b="1" spc="-220" dirty="0"/>
              <a:t>To</a:t>
            </a:r>
            <a:r>
              <a:rPr lang="en-US" sz="4400" spc="-220" dirty="0"/>
              <a:t> curse, enmity, pain, conflict, struggle, death</a:t>
            </a:r>
          </a:p>
        </p:txBody>
      </p:sp>
    </p:spTree>
    <p:extLst>
      <p:ext uri="{BB962C8B-B14F-4D97-AF65-F5344CB8AC3E}">
        <p14:creationId xmlns:p14="http://schemas.microsoft.com/office/powerpoint/2010/main" val="1107064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4E86A8D-7CB7-AA5F-C4B8-B186B65B12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3455" y="488373"/>
            <a:ext cx="10962409" cy="5860472"/>
          </a:xfrm>
        </p:spPr>
        <p:txBody>
          <a:bodyPr>
            <a:noAutofit/>
          </a:bodyPr>
          <a:lstStyle/>
          <a:p>
            <a:r>
              <a:rPr lang="en-US" sz="4400" b="1" dirty="0">
                <a:solidFill>
                  <a:srgbClr val="FF0000"/>
                </a:solidFill>
              </a:rPr>
              <a:t>THIRD</a:t>
            </a:r>
            <a:r>
              <a:rPr lang="en-US" sz="4400" dirty="0"/>
              <a:t> </a:t>
            </a:r>
            <a:r>
              <a:rPr lang="en-US" sz="4400" b="1" dirty="0"/>
              <a:t>family rebellion </a:t>
            </a:r>
            <a:r>
              <a:rPr lang="en-US" sz="4400" dirty="0"/>
              <a:t>– </a:t>
            </a:r>
            <a:r>
              <a:rPr lang="en-US" sz="4400" b="1" dirty="0">
                <a:solidFill>
                  <a:srgbClr val="00B050"/>
                </a:solidFill>
              </a:rPr>
              <a:t>Gen 6</a:t>
            </a:r>
            <a:endParaRPr lang="en-US" sz="4400" dirty="0"/>
          </a:p>
          <a:p>
            <a:pPr algn="l">
              <a:spcBef>
                <a:spcPts val="600"/>
              </a:spcBef>
            </a:pPr>
            <a:r>
              <a:rPr lang="en-US" sz="4400" dirty="0"/>
              <a:t>(</a:t>
            </a:r>
            <a:r>
              <a:rPr lang="en-US" sz="4400" b="1" dirty="0">
                <a:solidFill>
                  <a:srgbClr val="FF0000"/>
                </a:solidFill>
              </a:rPr>
              <a:t>1,2</a:t>
            </a:r>
            <a:r>
              <a:rPr lang="en-US" sz="4400" dirty="0"/>
              <a:t>) Supernatural/natural boundaries crossed</a:t>
            </a:r>
          </a:p>
          <a:p>
            <a:pPr algn="l">
              <a:spcBef>
                <a:spcPts val="600"/>
              </a:spcBef>
              <a:tabLst>
                <a:tab pos="515938" algn="l"/>
              </a:tabLst>
            </a:pPr>
            <a:r>
              <a:rPr lang="en-US" sz="4400" dirty="0"/>
              <a:t>	(</a:t>
            </a:r>
            <a:r>
              <a:rPr lang="en-US" sz="4400" b="1" dirty="0">
                <a:solidFill>
                  <a:srgbClr val="FF0000"/>
                </a:solidFill>
              </a:rPr>
              <a:t>II Peter 2:4-6</a:t>
            </a:r>
            <a:r>
              <a:rPr lang="en-US" sz="4400" dirty="0"/>
              <a:t>;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>
                <a:solidFill>
                  <a:srgbClr val="00B050"/>
                </a:solidFill>
              </a:rPr>
              <a:t>Jude 1:6,7</a:t>
            </a:r>
            <a:r>
              <a:rPr lang="en-US" sz="4400" dirty="0"/>
              <a:t>)</a:t>
            </a:r>
          </a:p>
          <a:p>
            <a:pPr algn="l">
              <a:spcBef>
                <a:spcPts val="600"/>
              </a:spcBef>
              <a:tabLst>
                <a:tab pos="515938" algn="l"/>
              </a:tabLst>
            </a:pPr>
            <a:r>
              <a:rPr lang="en-US" sz="3600" b="1" spc="-150" dirty="0">
                <a:solidFill>
                  <a:srgbClr val="FF0000"/>
                </a:solidFill>
              </a:rPr>
              <a:t>Jude 1:6  </a:t>
            </a:r>
            <a:r>
              <a:rPr lang="en-US" sz="3600" spc="-150" dirty="0"/>
              <a:t>And the angels who did not keep their </a:t>
            </a:r>
            <a:r>
              <a:rPr lang="en-US" sz="3600" b="1" spc="-150" dirty="0"/>
              <a:t>proper domain</a:t>
            </a:r>
            <a:r>
              <a:rPr lang="en-US" sz="3600" spc="-150" dirty="0"/>
              <a:t>, but </a:t>
            </a:r>
            <a:r>
              <a:rPr lang="en-US" sz="3600" b="1" spc="-150" dirty="0"/>
              <a:t>left their own abode</a:t>
            </a:r>
            <a:r>
              <a:rPr lang="en-US" sz="3600" spc="-150" dirty="0"/>
              <a:t>, He has reserved in everlasting chains under darkness for the judgment of the great day; </a:t>
            </a:r>
          </a:p>
          <a:p>
            <a:pPr algn="l">
              <a:spcBef>
                <a:spcPts val="600"/>
              </a:spcBef>
              <a:tabLst>
                <a:tab pos="515938" algn="l"/>
              </a:tabLst>
            </a:pPr>
            <a:r>
              <a:rPr lang="en-US" sz="3600" b="1" spc="-150" dirty="0">
                <a:solidFill>
                  <a:srgbClr val="FF0000"/>
                </a:solidFill>
              </a:rPr>
              <a:t>7</a:t>
            </a:r>
            <a:r>
              <a:rPr lang="en-US" sz="3600" spc="-150" dirty="0"/>
              <a:t>  </a:t>
            </a:r>
            <a:r>
              <a:rPr lang="en-US" sz="3600" b="1" spc="-150" dirty="0"/>
              <a:t>as Sodom and Gomorrah</a:t>
            </a:r>
            <a:r>
              <a:rPr lang="en-US" sz="3600" spc="-150" dirty="0"/>
              <a:t>, and the cities around them in a </a:t>
            </a:r>
            <a:r>
              <a:rPr lang="en-US" sz="3600" b="1" spc="-150" dirty="0"/>
              <a:t>similar manner </a:t>
            </a:r>
            <a:r>
              <a:rPr lang="en-US" sz="3600" spc="-150" dirty="0"/>
              <a:t>to these, having given themselves over to </a:t>
            </a:r>
            <a:r>
              <a:rPr lang="en-US" sz="3600" b="1" spc="-150" dirty="0"/>
              <a:t>sexual immorality and gone after strange flesh</a:t>
            </a:r>
            <a:r>
              <a:rPr lang="en-US" sz="3600" spc="-150" dirty="0"/>
              <a:t>, are set forth as an example, suffering the vengeance of eternal fire. </a:t>
            </a:r>
          </a:p>
        </p:txBody>
      </p:sp>
    </p:spTree>
    <p:extLst>
      <p:ext uri="{BB962C8B-B14F-4D97-AF65-F5344CB8AC3E}">
        <p14:creationId xmlns:p14="http://schemas.microsoft.com/office/powerpoint/2010/main" val="2939027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4E86A8D-7CB7-AA5F-C4B8-B186B65B12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3455" y="488373"/>
            <a:ext cx="10962409" cy="5860472"/>
          </a:xfrm>
        </p:spPr>
        <p:txBody>
          <a:bodyPr>
            <a:noAutofit/>
          </a:bodyPr>
          <a:lstStyle/>
          <a:p>
            <a:r>
              <a:rPr lang="en-US" sz="4400" b="1" dirty="0">
                <a:solidFill>
                  <a:srgbClr val="FF0000"/>
                </a:solidFill>
              </a:rPr>
              <a:t>THIRD</a:t>
            </a:r>
            <a:r>
              <a:rPr lang="en-US" sz="4400" dirty="0"/>
              <a:t> </a:t>
            </a:r>
            <a:r>
              <a:rPr lang="en-US" sz="4400" b="1" dirty="0"/>
              <a:t>family rebellion </a:t>
            </a:r>
            <a:r>
              <a:rPr lang="en-US" sz="4400" dirty="0"/>
              <a:t>– </a:t>
            </a:r>
            <a:r>
              <a:rPr lang="en-US" sz="4400" b="1" dirty="0">
                <a:solidFill>
                  <a:srgbClr val="00B050"/>
                </a:solidFill>
              </a:rPr>
              <a:t>Gen 6</a:t>
            </a:r>
            <a:endParaRPr lang="en-US" sz="4400" dirty="0"/>
          </a:p>
          <a:p>
            <a:pPr algn="l">
              <a:spcBef>
                <a:spcPts val="600"/>
              </a:spcBef>
            </a:pPr>
            <a:r>
              <a:rPr lang="en-US" sz="4400" dirty="0"/>
              <a:t>(</a:t>
            </a:r>
            <a:r>
              <a:rPr lang="en-US" sz="4400" b="1" dirty="0">
                <a:solidFill>
                  <a:srgbClr val="FF0000"/>
                </a:solidFill>
              </a:rPr>
              <a:t>1,2</a:t>
            </a:r>
            <a:r>
              <a:rPr lang="en-US" sz="4400" dirty="0"/>
              <a:t>) Supernatural/natural boundaries crossed</a:t>
            </a:r>
          </a:p>
          <a:p>
            <a:pPr algn="l">
              <a:spcBef>
                <a:spcPts val="600"/>
              </a:spcBef>
              <a:tabLst>
                <a:tab pos="465138" algn="l"/>
              </a:tabLst>
            </a:pPr>
            <a:r>
              <a:rPr lang="en-US" sz="4400" dirty="0"/>
              <a:t>(</a:t>
            </a:r>
            <a:r>
              <a:rPr lang="en-US" sz="4400" b="1" dirty="0">
                <a:solidFill>
                  <a:srgbClr val="FF0000"/>
                </a:solidFill>
              </a:rPr>
              <a:t>4</a:t>
            </a:r>
            <a:r>
              <a:rPr lang="en-US" sz="4400" dirty="0"/>
              <a:t>) Resulting (</a:t>
            </a:r>
            <a:r>
              <a:rPr lang="en-US" sz="4400" i="1" dirty="0" err="1"/>
              <a:t>nephalim</a:t>
            </a:r>
            <a:r>
              <a:rPr lang="en-US" sz="4400" dirty="0"/>
              <a:t>) present “in those 	days”, and “also afterward” – </a:t>
            </a:r>
            <a:r>
              <a:rPr lang="en-US" sz="4400" b="1" dirty="0">
                <a:solidFill>
                  <a:srgbClr val="FF0000"/>
                </a:solidFill>
              </a:rPr>
              <a:t>Num 13:33</a:t>
            </a:r>
          </a:p>
          <a:p>
            <a:pPr algn="l">
              <a:spcBef>
                <a:spcPts val="600"/>
              </a:spcBef>
              <a:tabLst>
                <a:tab pos="465138" algn="l"/>
              </a:tabLst>
            </a:pPr>
            <a:r>
              <a:rPr lang="en-US" sz="4400" dirty="0"/>
              <a:t>(</a:t>
            </a:r>
            <a:r>
              <a:rPr lang="en-US" sz="4400" b="1" dirty="0">
                <a:solidFill>
                  <a:srgbClr val="FF0000"/>
                </a:solidFill>
              </a:rPr>
              <a:t>6,7</a:t>
            </a:r>
            <a:r>
              <a:rPr lang="en-US" sz="4400" dirty="0"/>
              <a:t>) Cataclysmic divine judgement</a:t>
            </a:r>
          </a:p>
          <a:p>
            <a:pPr algn="l">
              <a:spcBef>
                <a:spcPts val="600"/>
              </a:spcBef>
              <a:tabLst>
                <a:tab pos="465138" algn="l"/>
              </a:tabLst>
            </a:pPr>
            <a:r>
              <a:rPr lang="en-US" sz="4400" dirty="0"/>
              <a:t>(</a:t>
            </a:r>
            <a:r>
              <a:rPr lang="en-US" sz="4400" b="1" dirty="0">
                <a:solidFill>
                  <a:srgbClr val="FF0000"/>
                </a:solidFill>
              </a:rPr>
              <a:t>9</a:t>
            </a:r>
            <a:r>
              <a:rPr lang="en-US" sz="4400" dirty="0"/>
              <a:t>) Noah’s description as “</a:t>
            </a:r>
            <a:r>
              <a:rPr lang="en-US" sz="4400" i="1" dirty="0"/>
              <a:t>perfect in his 	generations</a:t>
            </a:r>
            <a:r>
              <a:rPr lang="en-US" sz="4400" dirty="0"/>
              <a:t>” may indicate a pure bloodline.</a:t>
            </a:r>
          </a:p>
          <a:p>
            <a:pPr algn="l">
              <a:spcBef>
                <a:spcPts val="600"/>
              </a:spcBef>
              <a:tabLst>
                <a:tab pos="465138" algn="l"/>
              </a:tabLst>
            </a:pPr>
            <a:r>
              <a:rPr lang="en-US" sz="4400" dirty="0"/>
              <a:t>(</a:t>
            </a:r>
            <a:r>
              <a:rPr lang="en-US" sz="4400" b="1" dirty="0">
                <a:solidFill>
                  <a:srgbClr val="FF0000"/>
                </a:solidFill>
              </a:rPr>
              <a:t>?</a:t>
            </a:r>
            <a:r>
              <a:rPr lang="en-US" sz="4400" dirty="0"/>
              <a:t>) No biblical answer for post-flood “giants”.</a:t>
            </a:r>
          </a:p>
        </p:txBody>
      </p:sp>
    </p:spTree>
    <p:extLst>
      <p:ext uri="{BB962C8B-B14F-4D97-AF65-F5344CB8AC3E}">
        <p14:creationId xmlns:p14="http://schemas.microsoft.com/office/powerpoint/2010/main" val="1459052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4E86A8D-7CB7-AA5F-C4B8-B186B65B12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3455" y="488373"/>
            <a:ext cx="10962409" cy="5860472"/>
          </a:xfrm>
        </p:spPr>
        <p:txBody>
          <a:bodyPr>
            <a:normAutofit lnSpcReduction="10000"/>
          </a:bodyPr>
          <a:lstStyle/>
          <a:p>
            <a:pPr marL="571500" indent="-571500" algn="l">
              <a:lnSpc>
                <a:spcPct val="95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4400" b="1" dirty="0"/>
              <a:t> </a:t>
            </a:r>
            <a:r>
              <a:rPr lang="en-US" sz="4400" b="1" dirty="0">
                <a:solidFill>
                  <a:srgbClr val="FF0000"/>
                </a:solidFill>
              </a:rPr>
              <a:t>Sidebar</a:t>
            </a:r>
          </a:p>
          <a:p>
            <a:pPr algn="l">
              <a:lnSpc>
                <a:spcPct val="95000"/>
              </a:lnSpc>
              <a:spcBef>
                <a:spcPts val="600"/>
              </a:spcBef>
            </a:pPr>
            <a:r>
              <a:rPr lang="en-US" sz="4400" dirty="0"/>
              <a:t>Is God’s harsh judgment on the Canaanites related to an unnatural evil in their midst (</a:t>
            </a:r>
            <a:r>
              <a:rPr lang="en-US" sz="4400" i="1" dirty="0"/>
              <a:t>personified in the “giants”</a:t>
            </a:r>
            <a:r>
              <a:rPr lang="en-US" sz="4400" dirty="0"/>
              <a:t>) like in Noah’s day? </a:t>
            </a:r>
          </a:p>
          <a:p>
            <a:pPr algn="l">
              <a:lnSpc>
                <a:spcPct val="95000"/>
              </a:lnSpc>
              <a:spcBef>
                <a:spcPts val="600"/>
              </a:spcBef>
            </a:pPr>
            <a:r>
              <a:rPr lang="en-US" sz="4400" dirty="0"/>
              <a:t>- Moabites (</a:t>
            </a:r>
            <a:r>
              <a:rPr lang="en-US" sz="4400" b="1" dirty="0" err="1">
                <a:solidFill>
                  <a:srgbClr val="FF0000"/>
                </a:solidFill>
              </a:rPr>
              <a:t>Deut</a:t>
            </a:r>
            <a:r>
              <a:rPr lang="en-US" sz="4400" b="1" dirty="0">
                <a:solidFill>
                  <a:srgbClr val="FF0000"/>
                </a:solidFill>
              </a:rPr>
              <a:t> 2:11</a:t>
            </a:r>
            <a:r>
              <a:rPr lang="en-US" sz="4400" dirty="0"/>
              <a:t>)</a:t>
            </a:r>
          </a:p>
          <a:p>
            <a:pPr algn="l">
              <a:lnSpc>
                <a:spcPct val="95000"/>
              </a:lnSpc>
              <a:spcBef>
                <a:spcPts val="600"/>
              </a:spcBef>
            </a:pPr>
            <a:r>
              <a:rPr lang="en-US" sz="4400" dirty="0"/>
              <a:t>- Ammonites (</a:t>
            </a:r>
            <a:r>
              <a:rPr lang="en-US" sz="4400" b="1" dirty="0" err="1">
                <a:solidFill>
                  <a:srgbClr val="FF0000"/>
                </a:solidFill>
              </a:rPr>
              <a:t>Deut</a:t>
            </a:r>
            <a:r>
              <a:rPr lang="en-US" sz="4400" b="1" dirty="0">
                <a:solidFill>
                  <a:srgbClr val="FF0000"/>
                </a:solidFill>
              </a:rPr>
              <a:t> 2:18-22</a:t>
            </a:r>
            <a:r>
              <a:rPr lang="en-US" sz="4400" dirty="0"/>
              <a:t>)</a:t>
            </a:r>
          </a:p>
          <a:p>
            <a:pPr algn="l">
              <a:lnSpc>
                <a:spcPct val="95000"/>
              </a:lnSpc>
              <a:spcBef>
                <a:spcPts val="600"/>
              </a:spcBef>
            </a:pPr>
            <a:r>
              <a:rPr lang="en-US" sz="4400" dirty="0"/>
              <a:t>- King Og of Bashan (</a:t>
            </a:r>
            <a:r>
              <a:rPr lang="en-US" sz="4400" b="1" dirty="0" err="1">
                <a:solidFill>
                  <a:srgbClr val="FF0000"/>
                </a:solidFill>
              </a:rPr>
              <a:t>Deut</a:t>
            </a:r>
            <a:r>
              <a:rPr lang="en-US" sz="4400" b="1" dirty="0">
                <a:solidFill>
                  <a:srgbClr val="FF0000"/>
                </a:solidFill>
              </a:rPr>
              <a:t> 3:11 </a:t>
            </a:r>
            <a:r>
              <a:rPr lang="en-US" sz="4400" dirty="0"/>
              <a:t>– </a:t>
            </a:r>
            <a:r>
              <a:rPr lang="en-US" sz="4400" b="1" dirty="0">
                <a:solidFill>
                  <a:srgbClr val="00B050"/>
                </a:solidFill>
              </a:rPr>
              <a:t>Ps 22:11-21</a:t>
            </a:r>
            <a:r>
              <a:rPr lang="en-US" sz="4400" dirty="0"/>
              <a:t>)</a:t>
            </a:r>
          </a:p>
          <a:p>
            <a:pPr algn="l">
              <a:lnSpc>
                <a:spcPct val="95000"/>
              </a:lnSpc>
              <a:spcBef>
                <a:spcPts val="600"/>
              </a:spcBef>
            </a:pPr>
            <a:r>
              <a:rPr lang="en-US" sz="4400" dirty="0"/>
              <a:t>- Philistines in Gath, Goliath (</a:t>
            </a:r>
            <a:r>
              <a:rPr lang="en-US" sz="4400" b="1" dirty="0">
                <a:solidFill>
                  <a:srgbClr val="FF0000"/>
                </a:solidFill>
              </a:rPr>
              <a:t>I Chron 20:6-8</a:t>
            </a:r>
            <a:r>
              <a:rPr lang="en-US" sz="4400" dirty="0"/>
              <a:t>)</a:t>
            </a:r>
          </a:p>
          <a:p>
            <a:pPr algn="l">
              <a:lnSpc>
                <a:spcPct val="95000"/>
              </a:lnSpc>
              <a:spcBef>
                <a:spcPts val="600"/>
              </a:spcBef>
            </a:pPr>
            <a:r>
              <a:rPr lang="en-US" sz="4400" dirty="0"/>
              <a:t>- Joshua’s victory speech (</a:t>
            </a:r>
            <a:r>
              <a:rPr lang="en-US" sz="4400" b="1" dirty="0">
                <a:solidFill>
                  <a:srgbClr val="00B050"/>
                </a:solidFill>
              </a:rPr>
              <a:t>Josh 23:1-3,9-13</a:t>
            </a:r>
            <a:r>
              <a:rPr lang="en-US" sz="4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86970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871</TotalTime>
  <Words>962</Words>
  <Application>Microsoft Office PowerPoint</Application>
  <PresentationFormat>Widescreen</PresentationFormat>
  <Paragraphs>84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Anne Depue</dc:creator>
  <cp:lastModifiedBy>Anne Depue</cp:lastModifiedBy>
  <cp:revision>1</cp:revision>
  <dcterms:created xsi:type="dcterms:W3CDTF">2023-12-01T16:17:52Z</dcterms:created>
  <dcterms:modified xsi:type="dcterms:W3CDTF">2023-12-03T13:33:29Z</dcterms:modified>
</cp:coreProperties>
</file>