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271" r:id="rId28"/>
    <p:sldId id="272" r:id="rId29"/>
    <p:sldId id="273" r:id="rId30"/>
    <p:sldId id="325" r:id="rId31"/>
    <p:sldId id="274" r:id="rId32"/>
    <p:sldId id="275" r:id="rId33"/>
    <p:sldId id="276" r:id="rId34"/>
    <p:sldId id="277" r:id="rId35"/>
    <p:sldId id="326" r:id="rId36"/>
    <p:sldId id="279" r:id="rId37"/>
    <p:sldId id="280" r:id="rId38"/>
    <p:sldId id="327" r:id="rId39"/>
    <p:sldId id="328" r:id="rId40"/>
    <p:sldId id="329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43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41BDB-4DC3-C83C-AC9D-CEA0B2D804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A0C0D4-9DDD-90F7-F5A9-8E883D30FE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735F5-B37B-B4E8-00A8-AFC84B94F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A278-9662-4766-A42F-43C7C21EB8F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5A79F-62CC-0398-0401-CD913C576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76D37-81CE-F094-5ADE-7B6F8F64D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4C4E-7842-4122-9E7D-642F91FD6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1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54506-6550-1637-57EC-173AC8001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FF4E3A-A72B-ED21-02FD-05A49C0274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3B53B-42E1-0AE3-F9DB-84391FD9C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A278-9662-4766-A42F-43C7C21EB8F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D8314-D497-3D07-05B2-4576F4CC6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A3E82-DB53-CDF6-EC92-429E51D6C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4C4E-7842-4122-9E7D-642F91FD6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2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D326FC-22D4-9BCB-4AF4-4855583E9F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AFCBF4-C3E3-CBEA-DB80-112E622AD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CE80B-A94E-0FBF-BC81-77BC3DF6E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A278-9662-4766-A42F-43C7C21EB8F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C6451-409C-6558-A628-C0F5BE154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A0F0F-022C-B07E-F5F9-F03706BFA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4C4E-7842-4122-9E7D-642F91FD6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13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868FB-F531-683B-0F98-5D68B0B2C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5EFDF-B405-67B1-E3D1-842A31C3C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76D53-06DA-A0A4-6CED-8573CB668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A278-9662-4766-A42F-43C7C21EB8F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BE7CF-91AD-BE16-23A5-23599EDB9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817A7-7478-9E75-61C1-EB608CCBB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4C4E-7842-4122-9E7D-642F91FD6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8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46DEA-71DC-EF8C-8B51-6D913867D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150921-FF3F-B31B-1BB1-FA0B53EF3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DFCE5-E39D-C1EA-DDC6-08E657BAD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A278-9662-4766-A42F-43C7C21EB8F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F8662-0C6E-E0DA-382A-E656B4FA1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406DE-0518-5557-65C5-FDBE5046F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4C4E-7842-4122-9E7D-642F91FD6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16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8BAF9-400A-FC2A-8957-3A296C00D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CDA05-E40A-0DE9-48D8-575762A2E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219985-F58D-7A5F-FF0F-AF8CAC25A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9FC19C-D0F9-361D-64F7-766210AFA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A278-9662-4766-A42F-43C7C21EB8F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6A0DAB-181D-B3FA-FAEA-A70EEA82B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12C14-7D74-CDE5-AF6A-6E4C73BDD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4C4E-7842-4122-9E7D-642F91FD6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9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19BDE-71F8-F776-5786-392ABE66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A4674B-E5DA-3AB5-C81A-67C75B5F2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79CB45-05C8-5042-D166-D718ADEA4F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B0CB7F-925A-84F4-6C4E-7E7184F7D8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A243BF-532E-4DD7-490A-8889DD0300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CE67D7-D572-26EB-E4C8-2B4C90243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A278-9662-4766-A42F-43C7C21EB8F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0C3504-257E-0A97-8053-3D3FC2D83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9398FE-AB4A-E517-6809-8AAD4B449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4C4E-7842-4122-9E7D-642F91FD6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0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9150D-8C49-76F6-141D-5189E5428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763FF3-E62D-1606-EA8C-BC44CAD8C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A278-9662-4766-A42F-43C7C21EB8F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3EB60B-C427-3FA8-0235-4465D5EF4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23BC6C-5BA9-1410-1E3C-DAC9487C2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4C4E-7842-4122-9E7D-642F91FD6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79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32B092-E9FF-D989-2E4C-190987CA6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A278-9662-4766-A42F-43C7C21EB8F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357813-2561-8912-C728-F1D112673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9E90-DFFF-B8B8-0042-11AB9ECA7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4C4E-7842-4122-9E7D-642F91FD6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3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E5DB6-4C4A-4FA9-435F-B373E4DC2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8B7F3-EB1E-964C-74A6-F8155EA62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08537-1B18-2B15-5C35-CBC38AE7C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5D5FFC-333E-9FF9-549F-BFED331B0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A278-9662-4766-A42F-43C7C21EB8F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3EFDA0-450C-00D5-1E62-D9E867345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01D333-4C34-5F08-1323-98B75B581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4C4E-7842-4122-9E7D-642F91FD6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47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B6E15-0480-8C09-B62A-ED2FCFA77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175D9-4F31-4707-B9EB-6CCE34DBA8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BDA6DA-20B5-684D-C496-9CB1FA7A01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C49258-663B-40C0-A190-BBB80C752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7A278-9662-4766-A42F-43C7C21EB8F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357E9F-33C0-941D-7747-80CE11127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141C63-EFF0-C025-A922-21DE9D2D3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4C4E-7842-4122-9E7D-642F91FD6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05351E-EDE7-997F-CD65-7A6E7B67E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F7C3D-3E93-64D3-4566-24971DEBC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F2251-79E0-312E-D436-5DFF6514CA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7A278-9662-4766-A42F-43C7C21EB8F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6322B-9435-81BB-0977-A344FAC8FF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533CB-4B32-D031-9115-0CA775486F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34C4E-7842-4122-9E7D-642F91FD6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8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E2A6D7-5959-6437-BA23-A7E60E0C0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22031"/>
            <a:ext cx="10972800" cy="601393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800" b="1" dirty="0"/>
              <a:t>Basic Biblical Doctrines</a:t>
            </a:r>
          </a:p>
          <a:p>
            <a:pPr algn="l">
              <a:spcBef>
                <a:spcPts val="600"/>
              </a:spcBef>
            </a:pPr>
            <a:r>
              <a:rPr lang="en-US" sz="4800" b="1" dirty="0"/>
              <a:t>TRINITY</a:t>
            </a:r>
            <a:r>
              <a:rPr lang="en-US" sz="4800" dirty="0"/>
              <a:t> (</a:t>
            </a:r>
            <a:r>
              <a:rPr lang="en-US" sz="4800" i="1" dirty="0"/>
              <a:t>GOD IS</a:t>
            </a:r>
            <a:r>
              <a:rPr lang="en-US" sz="4800" dirty="0"/>
              <a:t>) </a:t>
            </a:r>
          </a:p>
          <a:p>
            <a:pPr algn="l">
              <a:spcBef>
                <a:spcPts val="600"/>
              </a:spcBef>
            </a:pPr>
            <a:r>
              <a:rPr lang="en-US" sz="4800" b="1" dirty="0"/>
              <a:t>REVELATION</a:t>
            </a:r>
            <a:r>
              <a:rPr lang="en-US" sz="4800" dirty="0"/>
              <a:t> (</a:t>
            </a:r>
            <a:r>
              <a:rPr lang="en-US" sz="4800" i="1" dirty="0"/>
              <a:t>GOD SPEAKS</a:t>
            </a:r>
            <a:r>
              <a:rPr lang="en-US" sz="4800" dirty="0"/>
              <a:t>) </a:t>
            </a:r>
          </a:p>
          <a:p>
            <a:pPr marL="685800" indent="-457200" algn="l">
              <a:lnSpc>
                <a:spcPct val="9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800" dirty="0"/>
              <a:t>And God </a:t>
            </a:r>
            <a:r>
              <a:rPr lang="en-US" sz="4800" b="1" dirty="0"/>
              <a:t>said</a:t>
            </a:r>
            <a:r>
              <a:rPr lang="en-US" sz="4800" dirty="0"/>
              <a:t> … (</a:t>
            </a:r>
            <a:r>
              <a:rPr lang="en-US" sz="4800" b="1" dirty="0">
                <a:solidFill>
                  <a:srgbClr val="FF0000"/>
                </a:solidFill>
              </a:rPr>
              <a:t>Gen 1 </a:t>
            </a:r>
            <a:r>
              <a:rPr lang="en-US" sz="4800" i="1" dirty="0"/>
              <a:t>10xs</a:t>
            </a:r>
            <a:r>
              <a:rPr lang="en-US" sz="4800" dirty="0"/>
              <a:t>)</a:t>
            </a:r>
          </a:p>
          <a:p>
            <a:pPr marL="685800" indent="-457200" algn="l">
              <a:lnSpc>
                <a:spcPct val="9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800" dirty="0"/>
              <a:t>The heavens </a:t>
            </a:r>
            <a:r>
              <a:rPr lang="en-US" sz="4800" b="1" dirty="0"/>
              <a:t>declare</a:t>
            </a:r>
            <a:r>
              <a:rPr lang="en-US" sz="4800" dirty="0"/>
              <a:t> … (</a:t>
            </a:r>
            <a:r>
              <a:rPr lang="en-US" sz="4800" b="1" dirty="0">
                <a:solidFill>
                  <a:srgbClr val="FF0000"/>
                </a:solidFill>
              </a:rPr>
              <a:t>Ps 19:1</a:t>
            </a:r>
            <a:r>
              <a:rPr lang="en-US" sz="4800" dirty="0"/>
              <a:t>)</a:t>
            </a:r>
          </a:p>
          <a:p>
            <a:pPr marL="685800" indent="-457200" algn="l">
              <a:lnSpc>
                <a:spcPct val="9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800" dirty="0"/>
              <a:t>Thus </a:t>
            </a:r>
            <a:r>
              <a:rPr lang="en-US" sz="4800" b="1" dirty="0"/>
              <a:t>saith</a:t>
            </a:r>
            <a:r>
              <a:rPr lang="en-US" sz="4800" dirty="0"/>
              <a:t> the LORD (OT </a:t>
            </a:r>
            <a:r>
              <a:rPr lang="en-US" sz="4800" b="1" dirty="0">
                <a:solidFill>
                  <a:srgbClr val="FF0000"/>
                </a:solidFill>
              </a:rPr>
              <a:t>Prophets </a:t>
            </a:r>
            <a:r>
              <a:rPr lang="en-US" sz="4800" i="1" dirty="0"/>
              <a:t>76xs</a:t>
            </a:r>
            <a:r>
              <a:rPr lang="en-US" sz="4800" dirty="0"/>
              <a:t>)</a:t>
            </a:r>
          </a:p>
          <a:p>
            <a:pPr marL="685800" indent="-457200" algn="l">
              <a:lnSpc>
                <a:spcPct val="9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800" spc="-80" dirty="0"/>
              <a:t>In the beginning was the </a:t>
            </a:r>
            <a:r>
              <a:rPr lang="en-US" sz="4800" b="1" spc="-80" dirty="0"/>
              <a:t>Word</a:t>
            </a:r>
            <a:r>
              <a:rPr lang="en-US" sz="4800" spc="-80" dirty="0"/>
              <a:t> (</a:t>
            </a:r>
            <a:r>
              <a:rPr lang="en-US" sz="4800" b="1" spc="-80" dirty="0">
                <a:solidFill>
                  <a:srgbClr val="FF0000"/>
                </a:solidFill>
              </a:rPr>
              <a:t>John 1:1</a:t>
            </a:r>
            <a:r>
              <a:rPr lang="en-US" sz="4800" spc="-80" dirty="0"/>
              <a:t>)</a:t>
            </a:r>
          </a:p>
          <a:p>
            <a:pPr marL="685800" indent="-457200" algn="l">
              <a:lnSpc>
                <a:spcPct val="9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800" dirty="0"/>
              <a:t>The </a:t>
            </a:r>
            <a:r>
              <a:rPr lang="en-US" sz="4800" b="1" dirty="0"/>
              <a:t>revelation</a:t>
            </a:r>
            <a:r>
              <a:rPr lang="en-US" sz="4800" dirty="0"/>
              <a:t> of Jesus Christ (</a:t>
            </a:r>
            <a:r>
              <a:rPr lang="en-US" sz="4800" b="1" dirty="0">
                <a:solidFill>
                  <a:srgbClr val="FF0000"/>
                </a:solidFill>
              </a:rPr>
              <a:t>Rev 1:1</a:t>
            </a:r>
            <a:r>
              <a:rPr lang="en-US" sz="4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9353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E2A6D7-5959-6437-BA23-A7E60E0C0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22031"/>
            <a:ext cx="10972800" cy="60139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4800" b="1" dirty="0"/>
              <a:t>God’s Care for </a:t>
            </a:r>
            <a:r>
              <a:rPr lang="en-US" sz="4800" b="1" dirty="0">
                <a:solidFill>
                  <a:srgbClr val="FF0000"/>
                </a:solidFill>
              </a:rPr>
              <a:t>observant “Outsiders”</a:t>
            </a:r>
          </a:p>
          <a:p>
            <a:pPr algn="l">
              <a:lnSpc>
                <a:spcPct val="85000"/>
              </a:lnSpc>
              <a:spcBef>
                <a:spcPts val="0"/>
              </a:spcBef>
            </a:pPr>
            <a:r>
              <a:rPr lang="en-US" sz="4000" b="1" dirty="0"/>
              <a:t>Noah’s</a:t>
            </a:r>
            <a:r>
              <a:rPr lang="en-US" sz="4000" dirty="0"/>
              <a:t> preaching to the </a:t>
            </a:r>
            <a:r>
              <a:rPr lang="en-US" sz="4000" b="1" dirty="0"/>
              <a:t>pre-flood people</a:t>
            </a:r>
            <a:r>
              <a:rPr lang="en-US" sz="4000" dirty="0"/>
              <a:t>.</a:t>
            </a:r>
          </a:p>
          <a:p>
            <a:pPr algn="l">
              <a:lnSpc>
                <a:spcPct val="85000"/>
              </a:lnSpc>
              <a:spcBef>
                <a:spcPts val="0"/>
              </a:spcBef>
            </a:pPr>
            <a:r>
              <a:rPr lang="en-US" sz="4000" b="1" dirty="0"/>
              <a:t>Jacob’s</a:t>
            </a:r>
            <a:r>
              <a:rPr lang="en-US" sz="4000" dirty="0"/>
              <a:t> family’s presence/influence in </a:t>
            </a:r>
            <a:r>
              <a:rPr lang="en-US" sz="4000" b="1" dirty="0"/>
              <a:t>Egypt</a:t>
            </a:r>
            <a:r>
              <a:rPr lang="en-US" sz="4000" dirty="0"/>
              <a:t>.</a:t>
            </a:r>
          </a:p>
          <a:p>
            <a:pPr algn="l">
              <a:lnSpc>
                <a:spcPct val="85000"/>
              </a:lnSpc>
              <a:spcBef>
                <a:spcPts val="0"/>
              </a:spcBef>
            </a:pPr>
            <a:r>
              <a:rPr lang="en-US" sz="4000" b="1" dirty="0"/>
              <a:t>Moses</a:t>
            </a:r>
            <a:r>
              <a:rPr lang="en-US" sz="4000" dirty="0"/>
              <a:t>’ influence in Egypt (</a:t>
            </a:r>
            <a:r>
              <a:rPr lang="en-US" sz="4000" b="1" dirty="0">
                <a:solidFill>
                  <a:srgbClr val="FF0000"/>
                </a:solidFill>
              </a:rPr>
              <a:t>Ex 12:38</a:t>
            </a:r>
            <a:r>
              <a:rPr lang="en-US" sz="4000" dirty="0"/>
              <a:t>)</a:t>
            </a:r>
          </a:p>
          <a:p>
            <a:pPr algn="l">
              <a:lnSpc>
                <a:spcPct val="85000"/>
              </a:lnSpc>
              <a:spcBef>
                <a:spcPts val="0"/>
              </a:spcBef>
            </a:pPr>
            <a:r>
              <a:rPr lang="en-US" sz="4000" b="1" spc="-70" dirty="0"/>
              <a:t>Israelite</a:t>
            </a:r>
            <a:r>
              <a:rPr lang="en-US" sz="4000" spc="-70" dirty="0"/>
              <a:t> impact on Canaanites (</a:t>
            </a:r>
            <a:r>
              <a:rPr lang="en-US" sz="4000" i="1" spc="-70" dirty="0"/>
              <a:t>Rahab in Jericho</a:t>
            </a:r>
            <a:r>
              <a:rPr lang="en-US" sz="4000" spc="-70" dirty="0"/>
              <a:t>).</a:t>
            </a:r>
          </a:p>
          <a:p>
            <a:pPr algn="l">
              <a:lnSpc>
                <a:spcPct val="85000"/>
              </a:lnSpc>
              <a:spcBef>
                <a:spcPts val="0"/>
              </a:spcBef>
            </a:pPr>
            <a:r>
              <a:rPr lang="en-US" sz="4000" b="1" spc="-70" dirty="0"/>
              <a:t>Solomon’s</a:t>
            </a:r>
            <a:r>
              <a:rPr lang="en-US" sz="4000" spc="-70" dirty="0"/>
              <a:t> vast fame &amp; alliances (</a:t>
            </a:r>
            <a:r>
              <a:rPr lang="en-US" sz="4000" i="1" spc="-70" dirty="0"/>
              <a:t>Queen of Sheba</a:t>
            </a:r>
            <a:r>
              <a:rPr lang="en-US" sz="4000" spc="-70" dirty="0"/>
              <a:t>)</a:t>
            </a:r>
          </a:p>
          <a:p>
            <a:pPr algn="l">
              <a:lnSpc>
                <a:spcPct val="85000"/>
              </a:lnSpc>
              <a:spcBef>
                <a:spcPts val="0"/>
              </a:spcBef>
            </a:pPr>
            <a:r>
              <a:rPr lang="en-US" sz="4000" b="1" spc="-100" dirty="0"/>
              <a:t>Jonah’s</a:t>
            </a:r>
            <a:r>
              <a:rPr lang="en-US" sz="4000" spc="-100" dirty="0"/>
              <a:t> preaching in </a:t>
            </a:r>
            <a:r>
              <a:rPr lang="en-US" sz="4000" b="1" spc="-100" dirty="0"/>
              <a:t>Assyria’s</a:t>
            </a:r>
            <a:r>
              <a:rPr lang="en-US" sz="4000" spc="-100" dirty="0"/>
              <a:t> capital city.</a:t>
            </a:r>
          </a:p>
          <a:p>
            <a:pPr algn="l">
              <a:lnSpc>
                <a:spcPct val="85000"/>
              </a:lnSpc>
              <a:spcBef>
                <a:spcPts val="0"/>
              </a:spcBef>
            </a:pPr>
            <a:r>
              <a:rPr lang="en-US" sz="4000" b="1" spc="-100" dirty="0"/>
              <a:t>Daniel, Esther, Nehemiah’s </a:t>
            </a:r>
            <a:r>
              <a:rPr lang="en-US" sz="4000" spc="-100" dirty="0"/>
              <a:t>influence in </a:t>
            </a:r>
            <a:r>
              <a:rPr lang="en-US" sz="4000" b="1" spc="-100" dirty="0"/>
              <a:t>Babylon</a:t>
            </a:r>
            <a:r>
              <a:rPr lang="en-US" sz="4000" spc="-100" dirty="0"/>
              <a:t>.</a:t>
            </a:r>
          </a:p>
          <a:p>
            <a:pPr algn="l">
              <a:lnSpc>
                <a:spcPct val="85000"/>
              </a:lnSpc>
              <a:spcBef>
                <a:spcPts val="0"/>
              </a:spcBef>
            </a:pPr>
            <a:r>
              <a:rPr lang="en-US" sz="4000" b="1" spc="-100" dirty="0"/>
              <a:t>God’s leading </a:t>
            </a:r>
            <a:r>
              <a:rPr lang="en-US" sz="4000" spc="-100" dirty="0"/>
              <a:t>of the </a:t>
            </a:r>
            <a:r>
              <a:rPr lang="en-US" sz="4000" b="1" spc="-100" dirty="0"/>
              <a:t>Wise Men </a:t>
            </a:r>
            <a:r>
              <a:rPr lang="en-US" sz="4000" spc="-100" dirty="0"/>
              <a:t>from the </a:t>
            </a:r>
            <a:r>
              <a:rPr lang="en-US" sz="4000" b="1" spc="-100" dirty="0"/>
              <a:t>East</a:t>
            </a:r>
            <a:r>
              <a:rPr lang="en-US" sz="4000" spc="-100" dirty="0"/>
              <a:t>.</a:t>
            </a:r>
          </a:p>
          <a:p>
            <a:pPr algn="l">
              <a:lnSpc>
                <a:spcPct val="85000"/>
              </a:lnSpc>
              <a:spcBef>
                <a:spcPts val="0"/>
              </a:spcBef>
              <a:tabLst>
                <a:tab pos="457200" algn="l"/>
              </a:tabLst>
            </a:pPr>
            <a:endParaRPr lang="en-US" sz="1000" b="1" spc="-100" dirty="0">
              <a:solidFill>
                <a:srgbClr val="00B050"/>
              </a:solidFill>
            </a:endParaRPr>
          </a:p>
          <a:p>
            <a:pPr algn="l">
              <a:lnSpc>
                <a:spcPct val="85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4400" b="1" spc="-100" dirty="0">
                <a:solidFill>
                  <a:srgbClr val="00B050"/>
                </a:solidFill>
              </a:rPr>
              <a:t>Q</a:t>
            </a:r>
            <a:r>
              <a:rPr lang="en-US" sz="4400" spc="-100" dirty="0"/>
              <a:t> - </a:t>
            </a:r>
            <a:r>
              <a:rPr lang="en-US" sz="4400" i="1" spc="-100" dirty="0"/>
              <a:t>Have you heard other examples of God 	revealing Himself through </a:t>
            </a:r>
            <a:r>
              <a:rPr lang="en-US" sz="4400" b="1" i="1" spc="-100" dirty="0">
                <a:solidFill>
                  <a:srgbClr val="FF0000"/>
                </a:solidFill>
              </a:rPr>
              <a:t>General Revelation</a:t>
            </a:r>
            <a:r>
              <a:rPr lang="en-US" sz="4400" spc="-100" dirty="0"/>
              <a:t>?</a:t>
            </a:r>
            <a:endParaRPr lang="en-US" sz="4400" spc="-150" dirty="0"/>
          </a:p>
        </p:txBody>
      </p:sp>
    </p:spTree>
    <p:extLst>
      <p:ext uri="{BB962C8B-B14F-4D97-AF65-F5344CB8AC3E}">
        <p14:creationId xmlns:p14="http://schemas.microsoft.com/office/powerpoint/2010/main" val="119780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E2A6D7-5959-6437-BA23-A7E60E0C0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22031"/>
            <a:ext cx="10972800" cy="60139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4800" b="1" dirty="0"/>
              <a:t>Beyond</a:t>
            </a:r>
            <a:r>
              <a:rPr lang="en-US" sz="4800" b="1" dirty="0">
                <a:solidFill>
                  <a:srgbClr val="FF0000"/>
                </a:solidFill>
              </a:rPr>
              <a:t> General </a:t>
            </a:r>
            <a:r>
              <a:rPr lang="en-US" sz="4800" dirty="0"/>
              <a:t>to</a:t>
            </a:r>
            <a:r>
              <a:rPr lang="en-US" sz="4800" b="1" dirty="0">
                <a:solidFill>
                  <a:srgbClr val="FF0000"/>
                </a:solidFill>
              </a:rPr>
              <a:t> SPECIAL </a:t>
            </a:r>
            <a:r>
              <a:rPr lang="en-US" sz="4800" b="1" dirty="0"/>
              <a:t>Revelation</a:t>
            </a:r>
          </a:p>
          <a:p>
            <a:pPr algn="l">
              <a:spcBef>
                <a:spcPts val="0"/>
              </a:spcBef>
            </a:pPr>
            <a:r>
              <a:rPr lang="en-US" sz="4400" b="1" dirty="0">
                <a:sym typeface="Wingdings" panose="05000000000000000000" pitchFamily="2" charset="2"/>
              </a:rPr>
              <a:t></a:t>
            </a:r>
            <a:r>
              <a:rPr lang="en-US" sz="4400" b="1" dirty="0"/>
              <a:t> Living Word </a:t>
            </a:r>
            <a:r>
              <a:rPr lang="en-US" sz="4400" dirty="0"/>
              <a:t>of God - </a:t>
            </a:r>
            <a:r>
              <a:rPr lang="en-US" sz="4400" b="1" dirty="0">
                <a:solidFill>
                  <a:srgbClr val="FF0000"/>
                </a:solidFill>
              </a:rPr>
              <a:t>Jesus</a:t>
            </a:r>
          </a:p>
          <a:p>
            <a:pPr algn="l">
              <a:spcBef>
                <a:spcPts val="0"/>
              </a:spcBef>
            </a:pPr>
            <a:r>
              <a:rPr lang="en-US" sz="4400" b="1" dirty="0">
                <a:solidFill>
                  <a:srgbClr val="FF0000"/>
                </a:solidFill>
              </a:rPr>
              <a:t>John 1:1,4,5  </a:t>
            </a:r>
            <a:r>
              <a:rPr lang="en-US" sz="4400" dirty="0"/>
              <a:t>In the beginning was the </a:t>
            </a:r>
            <a:r>
              <a:rPr lang="en-US" sz="4400" b="1" dirty="0"/>
              <a:t>Word</a:t>
            </a:r>
            <a:r>
              <a:rPr lang="en-US" sz="4400" dirty="0"/>
              <a:t>. The </a:t>
            </a:r>
            <a:r>
              <a:rPr lang="en-US" sz="4400" b="1" dirty="0"/>
              <a:t>Word</a:t>
            </a:r>
            <a:r>
              <a:rPr lang="en-US" sz="4400" dirty="0"/>
              <a:t> was with God, and the </a:t>
            </a:r>
            <a:r>
              <a:rPr lang="en-US" sz="4400" b="1" dirty="0"/>
              <a:t>Word</a:t>
            </a:r>
            <a:r>
              <a:rPr lang="en-US" sz="4400" dirty="0"/>
              <a:t> was God. In Him was life, and the life was the light of men. And the light shines in the darkness, and the darkness did not overcome it.</a:t>
            </a:r>
          </a:p>
          <a:p>
            <a:pPr algn="l">
              <a:spcBef>
                <a:spcPts val="0"/>
              </a:spcBef>
            </a:pPr>
            <a:r>
              <a:rPr lang="en-US" sz="4400" b="1" spc="-150" dirty="0">
                <a:solidFill>
                  <a:srgbClr val="FF0000"/>
                </a:solidFill>
              </a:rPr>
              <a:t>14</a:t>
            </a:r>
            <a:r>
              <a:rPr lang="en-US" sz="4400" spc="-150" dirty="0"/>
              <a:t> The </a:t>
            </a:r>
            <a:r>
              <a:rPr lang="en-US" sz="4400" b="1" spc="-150" dirty="0"/>
              <a:t>Word</a:t>
            </a:r>
            <a:r>
              <a:rPr lang="en-US" sz="4400" spc="-150" dirty="0"/>
              <a:t> became flesh and dwelt among us</a:t>
            </a:r>
            <a:r>
              <a:rPr lang="en-US" sz="4400" dirty="0"/>
              <a:t>, and we have seen His glory as of the only begotten of the Father, full of grace and truth.</a:t>
            </a:r>
          </a:p>
        </p:txBody>
      </p:sp>
    </p:spTree>
    <p:extLst>
      <p:ext uri="{BB962C8B-B14F-4D97-AF65-F5344CB8AC3E}">
        <p14:creationId xmlns:p14="http://schemas.microsoft.com/office/powerpoint/2010/main" val="23222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E2A6D7-5959-6437-BA23-A7E60E0C0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22031"/>
            <a:ext cx="10972800" cy="60139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4800" b="1" dirty="0">
                <a:solidFill>
                  <a:srgbClr val="FF0000"/>
                </a:solidFill>
              </a:rPr>
              <a:t>SPECIAL </a:t>
            </a:r>
            <a:r>
              <a:rPr lang="en-US" sz="4800" b="1" dirty="0"/>
              <a:t>Revelation</a:t>
            </a:r>
          </a:p>
          <a:p>
            <a:pPr marL="571500" indent="-57150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b="1" dirty="0"/>
              <a:t>Living Word </a:t>
            </a:r>
            <a:r>
              <a:rPr lang="en-US" sz="3200" dirty="0"/>
              <a:t>of God - </a:t>
            </a:r>
            <a:r>
              <a:rPr lang="en-US" sz="3200" b="1" dirty="0">
                <a:solidFill>
                  <a:srgbClr val="FF0000"/>
                </a:solidFill>
              </a:rPr>
              <a:t>Jesus</a:t>
            </a:r>
          </a:p>
          <a:p>
            <a:pPr marL="571500" indent="-57150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4400" b="1" dirty="0"/>
              <a:t>Written Word </a:t>
            </a:r>
            <a:r>
              <a:rPr lang="en-US" sz="4400" dirty="0"/>
              <a:t>of God - The </a:t>
            </a:r>
            <a:r>
              <a:rPr lang="en-US" sz="4400" b="1" dirty="0">
                <a:solidFill>
                  <a:srgbClr val="FF0000"/>
                </a:solidFill>
              </a:rPr>
              <a:t>Bible</a:t>
            </a:r>
          </a:p>
          <a:p>
            <a:pPr marL="5715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400" dirty="0"/>
              <a:t>The Bible is God’s completely trustworthy revelation to us today. </a:t>
            </a:r>
          </a:p>
          <a:p>
            <a:pPr algn="l">
              <a:spcBef>
                <a:spcPts val="0"/>
              </a:spcBef>
            </a:pPr>
            <a:r>
              <a:rPr lang="en-US" sz="4400" b="1" dirty="0">
                <a:solidFill>
                  <a:srgbClr val="FF0000"/>
                </a:solidFill>
              </a:rPr>
              <a:t>Isa 8:20  </a:t>
            </a:r>
            <a:r>
              <a:rPr lang="en-US" sz="4400" i="1" dirty="0"/>
              <a:t>(Go) to the </a:t>
            </a:r>
            <a:r>
              <a:rPr lang="en-US" sz="4400" b="1" i="1" dirty="0"/>
              <a:t>law and to the testimony</a:t>
            </a:r>
            <a:r>
              <a:rPr lang="en-US" sz="4400" i="1" dirty="0"/>
              <a:t>! If they do not speak according to </a:t>
            </a:r>
            <a:r>
              <a:rPr lang="en-US" sz="4400" b="1" i="1" dirty="0"/>
              <a:t>this word</a:t>
            </a:r>
            <a:r>
              <a:rPr lang="en-US" sz="4400" i="1" dirty="0"/>
              <a:t>, it is because there is </a:t>
            </a:r>
            <a:r>
              <a:rPr lang="en-US" sz="4400" b="1" i="1" dirty="0"/>
              <a:t>no light in them</a:t>
            </a:r>
            <a:r>
              <a:rPr lang="en-US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243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E2A6D7-5959-6437-BA23-A7E60E0C0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22031"/>
            <a:ext cx="10972800" cy="6013938"/>
          </a:xfrm>
        </p:spPr>
        <p:txBody>
          <a:bodyPr>
            <a:noAutofit/>
          </a:bodyPr>
          <a:lstStyle/>
          <a:p>
            <a:pPr marL="5715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400" spc="-150" dirty="0"/>
              <a:t>Because it is </a:t>
            </a:r>
            <a:r>
              <a:rPr lang="en-US" sz="4400" b="1" spc="-150" dirty="0"/>
              <a:t>God’s Word</a:t>
            </a:r>
            <a:r>
              <a:rPr lang="en-US" sz="4400" spc="-150" dirty="0"/>
              <a:t>, the Bible is the only </a:t>
            </a:r>
            <a:r>
              <a:rPr lang="en-US" sz="4400" dirty="0"/>
              <a:t>authority against which all other information and General Revelation is to be compared.</a:t>
            </a:r>
          </a:p>
          <a:p>
            <a:pPr algn="l">
              <a:spcBef>
                <a:spcPts val="0"/>
              </a:spcBef>
            </a:pPr>
            <a:r>
              <a:rPr lang="en-US" sz="4400" b="1" dirty="0">
                <a:solidFill>
                  <a:srgbClr val="FF0000"/>
                </a:solidFill>
              </a:rPr>
              <a:t>1Thess 2:13  </a:t>
            </a:r>
            <a:r>
              <a:rPr lang="en-US" sz="4400" dirty="0"/>
              <a:t>When you received </a:t>
            </a:r>
            <a:r>
              <a:rPr lang="en-US" sz="4400" b="1" dirty="0"/>
              <a:t>the word of God</a:t>
            </a:r>
            <a:r>
              <a:rPr lang="en-US" sz="4400" dirty="0"/>
              <a:t> which you heard from us, you welcomed it </a:t>
            </a:r>
            <a:r>
              <a:rPr lang="en-US" sz="4400" b="1" dirty="0"/>
              <a:t>not as the word of men</a:t>
            </a:r>
            <a:r>
              <a:rPr lang="en-US" sz="4400" dirty="0"/>
              <a:t>, but as it is in truth, the </a:t>
            </a:r>
            <a:r>
              <a:rPr lang="en-US" sz="4400" b="1" dirty="0"/>
              <a:t>word of God</a:t>
            </a:r>
            <a:r>
              <a:rPr lang="en-US" sz="4400" dirty="0"/>
              <a:t>, which also effectively works in you who believe. </a:t>
            </a:r>
          </a:p>
        </p:txBody>
      </p:sp>
    </p:spTree>
    <p:extLst>
      <p:ext uri="{BB962C8B-B14F-4D97-AF65-F5344CB8AC3E}">
        <p14:creationId xmlns:p14="http://schemas.microsoft.com/office/powerpoint/2010/main" val="279747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7829" y="457200"/>
            <a:ext cx="11005457" cy="59436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How we got God’s </a:t>
            </a:r>
            <a:r>
              <a:rPr lang="en-US" sz="4800" b="1" dirty="0">
                <a:solidFill>
                  <a:srgbClr val="FF0000"/>
                </a:solidFill>
              </a:rPr>
              <a:t>Written Word</a:t>
            </a:r>
          </a:p>
          <a:p>
            <a:r>
              <a:rPr lang="en-US" sz="4800" b="1" dirty="0">
                <a:solidFill>
                  <a:srgbClr val="00B050"/>
                </a:solidFill>
              </a:rPr>
              <a:t>I Corinthians 2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1Cor 2:11  </a:t>
            </a:r>
            <a:r>
              <a:rPr lang="en-US" sz="4800" dirty="0"/>
              <a:t>What man knows </a:t>
            </a:r>
            <a:r>
              <a:rPr lang="en-US" sz="4800" b="1" dirty="0"/>
              <a:t>the things of a man</a:t>
            </a:r>
            <a:r>
              <a:rPr lang="en-US" sz="4800" dirty="0"/>
              <a:t> except the spirit of man which is in him? </a:t>
            </a:r>
          </a:p>
          <a:p>
            <a:endParaRPr lang="en-US" sz="4800" b="1" dirty="0">
              <a:solidFill>
                <a:srgbClr val="00B050"/>
              </a:solidFill>
            </a:endParaRPr>
          </a:p>
          <a:p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5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667000" y="3810000"/>
            <a:ext cx="762000" cy="609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8" name="Straight Connector 7"/>
          <p:cNvCxnSpPr>
            <a:stCxn id="6" idx="4"/>
          </p:cNvCxnSpPr>
          <p:nvPr/>
        </p:nvCxnSpPr>
        <p:spPr>
          <a:xfrm rot="5400000">
            <a:off x="2476500" y="49911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0" y="4648200"/>
            <a:ext cx="762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2362200" y="4648200"/>
            <a:ext cx="685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514600" y="5867400"/>
            <a:ext cx="838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2781300" y="5829300"/>
            <a:ext cx="838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18360" y="685800"/>
            <a:ext cx="1828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4800" b="1" dirty="0">
                <a:solidFill>
                  <a:prstClr val="black"/>
                </a:solidFill>
                <a:latin typeface="Calibri"/>
              </a:rPr>
              <a:t>the things of MAN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533" y="381000"/>
            <a:ext cx="10955867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0000"/>
                </a:solidFill>
              </a:rPr>
              <a:t>1Cor 2:11  </a:t>
            </a:r>
            <a:r>
              <a:rPr lang="en-US" sz="4800" dirty="0"/>
              <a:t>… Even so no one knows </a:t>
            </a:r>
            <a:r>
              <a:rPr lang="en-US" sz="4800" b="1" dirty="0"/>
              <a:t>the things of God </a:t>
            </a:r>
            <a:r>
              <a:rPr lang="en-US" sz="4800" dirty="0"/>
              <a:t>except the Spirit of God.</a:t>
            </a:r>
          </a:p>
          <a:p>
            <a:endParaRPr lang="en-US" sz="4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8229600" y="4038600"/>
            <a:ext cx="1536192" cy="107899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6240" y="1644396"/>
            <a:ext cx="198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4800" b="1" dirty="0">
                <a:solidFill>
                  <a:prstClr val="black"/>
                </a:solidFill>
                <a:latin typeface="Calibri"/>
              </a:rPr>
              <a:t>things of GOD</a:t>
            </a:r>
          </a:p>
        </p:txBody>
      </p:sp>
      <p:sp>
        <p:nvSpPr>
          <p:cNvPr id="6" name="Oval 5"/>
          <p:cNvSpPr/>
          <p:nvPr/>
        </p:nvSpPr>
        <p:spPr>
          <a:xfrm>
            <a:off x="2667000" y="3810000"/>
            <a:ext cx="762000" cy="609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8" name="Straight Connector 7"/>
          <p:cNvCxnSpPr>
            <a:stCxn id="6" idx="4"/>
          </p:cNvCxnSpPr>
          <p:nvPr/>
        </p:nvCxnSpPr>
        <p:spPr>
          <a:xfrm rot="5400000">
            <a:off x="2476500" y="49911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0" y="4648200"/>
            <a:ext cx="762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2362200" y="4648200"/>
            <a:ext cx="685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514600" y="5867400"/>
            <a:ext cx="838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2781300" y="5829300"/>
            <a:ext cx="838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18360" y="1508760"/>
            <a:ext cx="182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4800" b="1" dirty="0">
                <a:solidFill>
                  <a:prstClr val="black"/>
                </a:solidFill>
                <a:latin typeface="Calibri"/>
              </a:rPr>
              <a:t>things of MAN</a:t>
            </a:r>
          </a:p>
        </p:txBody>
      </p:sp>
      <p:sp>
        <p:nvSpPr>
          <p:cNvPr id="15" name="Freeform 14"/>
          <p:cNvSpPr/>
          <p:nvPr/>
        </p:nvSpPr>
        <p:spPr>
          <a:xfrm>
            <a:off x="5773271" y="1021977"/>
            <a:ext cx="784328" cy="5163671"/>
          </a:xfrm>
          <a:custGeom>
            <a:avLst/>
            <a:gdLst>
              <a:gd name="connsiteX0" fmla="*/ 107576 w 784328"/>
              <a:gd name="connsiteY0" fmla="*/ 0 h 5163671"/>
              <a:gd name="connsiteX1" fmla="*/ 53788 w 784328"/>
              <a:gd name="connsiteY1" fmla="*/ 376518 h 5163671"/>
              <a:gd name="connsiteX2" fmla="*/ 0 w 784328"/>
              <a:gd name="connsiteY2" fmla="*/ 457200 h 5163671"/>
              <a:gd name="connsiteX3" fmla="*/ 53788 w 784328"/>
              <a:gd name="connsiteY3" fmla="*/ 564777 h 5163671"/>
              <a:gd name="connsiteX4" fmla="*/ 161364 w 784328"/>
              <a:gd name="connsiteY4" fmla="*/ 591671 h 5163671"/>
              <a:gd name="connsiteX5" fmla="*/ 215153 w 784328"/>
              <a:gd name="connsiteY5" fmla="*/ 645459 h 5163671"/>
              <a:gd name="connsiteX6" fmla="*/ 242047 w 784328"/>
              <a:gd name="connsiteY6" fmla="*/ 726142 h 5163671"/>
              <a:gd name="connsiteX7" fmla="*/ 295835 w 784328"/>
              <a:gd name="connsiteY7" fmla="*/ 806824 h 5163671"/>
              <a:gd name="connsiteX8" fmla="*/ 215153 w 784328"/>
              <a:gd name="connsiteY8" fmla="*/ 1290918 h 5163671"/>
              <a:gd name="connsiteX9" fmla="*/ 134470 w 784328"/>
              <a:gd name="connsiteY9" fmla="*/ 1344706 h 5163671"/>
              <a:gd name="connsiteX10" fmla="*/ 80682 w 784328"/>
              <a:gd name="connsiteY10" fmla="*/ 1398495 h 5163671"/>
              <a:gd name="connsiteX11" fmla="*/ 26894 w 784328"/>
              <a:gd name="connsiteY11" fmla="*/ 1559859 h 5163671"/>
              <a:gd name="connsiteX12" fmla="*/ 53788 w 784328"/>
              <a:gd name="connsiteY12" fmla="*/ 1721224 h 5163671"/>
              <a:gd name="connsiteX13" fmla="*/ 161364 w 784328"/>
              <a:gd name="connsiteY13" fmla="*/ 1855695 h 5163671"/>
              <a:gd name="connsiteX14" fmla="*/ 242047 w 784328"/>
              <a:gd name="connsiteY14" fmla="*/ 1909483 h 5163671"/>
              <a:gd name="connsiteX15" fmla="*/ 510988 w 784328"/>
              <a:gd name="connsiteY15" fmla="*/ 2124636 h 5163671"/>
              <a:gd name="connsiteX16" fmla="*/ 564776 w 784328"/>
              <a:gd name="connsiteY16" fmla="*/ 2286000 h 5163671"/>
              <a:gd name="connsiteX17" fmla="*/ 537882 w 784328"/>
              <a:gd name="connsiteY17" fmla="*/ 2662518 h 5163671"/>
              <a:gd name="connsiteX18" fmla="*/ 322729 w 784328"/>
              <a:gd name="connsiteY18" fmla="*/ 2931459 h 5163671"/>
              <a:gd name="connsiteX19" fmla="*/ 242047 w 784328"/>
              <a:gd name="connsiteY19" fmla="*/ 2985248 h 5163671"/>
              <a:gd name="connsiteX20" fmla="*/ 53788 w 784328"/>
              <a:gd name="connsiteY20" fmla="*/ 3200400 h 5163671"/>
              <a:gd name="connsiteX21" fmla="*/ 107576 w 784328"/>
              <a:gd name="connsiteY21" fmla="*/ 3684495 h 5163671"/>
              <a:gd name="connsiteX22" fmla="*/ 188258 w 784328"/>
              <a:gd name="connsiteY22" fmla="*/ 3765177 h 5163671"/>
              <a:gd name="connsiteX23" fmla="*/ 349623 w 784328"/>
              <a:gd name="connsiteY23" fmla="*/ 3872753 h 5163671"/>
              <a:gd name="connsiteX24" fmla="*/ 510988 w 784328"/>
              <a:gd name="connsiteY24" fmla="*/ 4007224 h 5163671"/>
              <a:gd name="connsiteX25" fmla="*/ 564776 w 784328"/>
              <a:gd name="connsiteY25" fmla="*/ 4087906 h 5163671"/>
              <a:gd name="connsiteX26" fmla="*/ 699247 w 784328"/>
              <a:gd name="connsiteY26" fmla="*/ 4222377 h 5163671"/>
              <a:gd name="connsiteX27" fmla="*/ 726141 w 784328"/>
              <a:gd name="connsiteY27" fmla="*/ 4572000 h 5163671"/>
              <a:gd name="connsiteX28" fmla="*/ 672353 w 784328"/>
              <a:gd name="connsiteY28" fmla="*/ 4625789 h 5163671"/>
              <a:gd name="connsiteX29" fmla="*/ 510988 w 784328"/>
              <a:gd name="connsiteY29" fmla="*/ 4679577 h 5163671"/>
              <a:gd name="connsiteX30" fmla="*/ 457200 w 784328"/>
              <a:gd name="connsiteY30" fmla="*/ 4760259 h 5163671"/>
              <a:gd name="connsiteX31" fmla="*/ 376517 w 784328"/>
              <a:gd name="connsiteY31" fmla="*/ 4814048 h 5163671"/>
              <a:gd name="connsiteX32" fmla="*/ 349623 w 784328"/>
              <a:gd name="connsiteY32" fmla="*/ 4894730 h 5163671"/>
              <a:gd name="connsiteX33" fmla="*/ 295835 w 784328"/>
              <a:gd name="connsiteY33" fmla="*/ 4975412 h 5163671"/>
              <a:gd name="connsiteX34" fmla="*/ 215153 w 784328"/>
              <a:gd name="connsiteY34" fmla="*/ 5163671 h 5163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84328" h="5163671">
                <a:moveTo>
                  <a:pt x="107576" y="0"/>
                </a:moveTo>
                <a:cubicBezTo>
                  <a:pt x="100705" y="75581"/>
                  <a:pt x="105527" y="273040"/>
                  <a:pt x="53788" y="376518"/>
                </a:cubicBezTo>
                <a:cubicBezTo>
                  <a:pt x="39333" y="405428"/>
                  <a:pt x="17929" y="430306"/>
                  <a:pt x="0" y="457200"/>
                </a:cubicBezTo>
                <a:cubicBezTo>
                  <a:pt x="17929" y="493059"/>
                  <a:pt x="22989" y="539111"/>
                  <a:pt x="53788" y="564777"/>
                </a:cubicBezTo>
                <a:cubicBezTo>
                  <a:pt x="82183" y="588440"/>
                  <a:pt x="128304" y="575141"/>
                  <a:pt x="161364" y="591671"/>
                </a:cubicBezTo>
                <a:cubicBezTo>
                  <a:pt x="184043" y="603011"/>
                  <a:pt x="197223" y="627530"/>
                  <a:pt x="215153" y="645459"/>
                </a:cubicBezTo>
                <a:cubicBezTo>
                  <a:pt x="224118" y="672353"/>
                  <a:pt x="229369" y="700786"/>
                  <a:pt x="242047" y="726142"/>
                </a:cubicBezTo>
                <a:cubicBezTo>
                  <a:pt x="256502" y="755052"/>
                  <a:pt x="293819" y="774564"/>
                  <a:pt x="295835" y="806824"/>
                </a:cubicBezTo>
                <a:cubicBezTo>
                  <a:pt x="301355" y="895148"/>
                  <a:pt x="297434" y="1175725"/>
                  <a:pt x="215153" y="1290918"/>
                </a:cubicBezTo>
                <a:cubicBezTo>
                  <a:pt x="196366" y="1317220"/>
                  <a:pt x="159710" y="1324514"/>
                  <a:pt x="134470" y="1344706"/>
                </a:cubicBezTo>
                <a:cubicBezTo>
                  <a:pt x="114670" y="1360546"/>
                  <a:pt x="98611" y="1380565"/>
                  <a:pt x="80682" y="1398495"/>
                </a:cubicBezTo>
                <a:cubicBezTo>
                  <a:pt x="62753" y="1452283"/>
                  <a:pt x="17573" y="1503933"/>
                  <a:pt x="26894" y="1559859"/>
                </a:cubicBezTo>
                <a:cubicBezTo>
                  <a:pt x="35859" y="1613647"/>
                  <a:pt x="36544" y="1669492"/>
                  <a:pt x="53788" y="1721224"/>
                </a:cubicBezTo>
                <a:cubicBezTo>
                  <a:pt x="66495" y="1759345"/>
                  <a:pt x="127981" y="1828989"/>
                  <a:pt x="161364" y="1855695"/>
                </a:cubicBezTo>
                <a:cubicBezTo>
                  <a:pt x="186604" y="1875887"/>
                  <a:pt x="218022" y="1887860"/>
                  <a:pt x="242047" y="1909483"/>
                </a:cubicBezTo>
                <a:cubicBezTo>
                  <a:pt x="487112" y="2130041"/>
                  <a:pt x="334370" y="2065764"/>
                  <a:pt x="510988" y="2124636"/>
                </a:cubicBezTo>
                <a:cubicBezTo>
                  <a:pt x="528917" y="2178424"/>
                  <a:pt x="568816" y="2229447"/>
                  <a:pt x="564776" y="2286000"/>
                </a:cubicBezTo>
                <a:cubicBezTo>
                  <a:pt x="555811" y="2411506"/>
                  <a:pt x="558568" y="2538404"/>
                  <a:pt x="537882" y="2662518"/>
                </a:cubicBezTo>
                <a:cubicBezTo>
                  <a:pt x="522179" y="2756735"/>
                  <a:pt x="375637" y="2896187"/>
                  <a:pt x="322729" y="2931459"/>
                </a:cubicBezTo>
                <a:cubicBezTo>
                  <a:pt x="295835" y="2949389"/>
                  <a:pt x="266372" y="2963963"/>
                  <a:pt x="242047" y="2985248"/>
                </a:cubicBezTo>
                <a:cubicBezTo>
                  <a:pt x="116184" y="3095378"/>
                  <a:pt x="126695" y="3091039"/>
                  <a:pt x="53788" y="3200400"/>
                </a:cubicBezTo>
                <a:cubicBezTo>
                  <a:pt x="71717" y="3361765"/>
                  <a:pt x="69971" y="3526552"/>
                  <a:pt x="107576" y="3684495"/>
                </a:cubicBezTo>
                <a:cubicBezTo>
                  <a:pt x="116385" y="3721495"/>
                  <a:pt x="158236" y="3741827"/>
                  <a:pt x="188258" y="3765177"/>
                </a:cubicBezTo>
                <a:cubicBezTo>
                  <a:pt x="239286" y="3804865"/>
                  <a:pt x="303912" y="3827042"/>
                  <a:pt x="349623" y="3872753"/>
                </a:cubicBezTo>
                <a:cubicBezTo>
                  <a:pt x="453161" y="3976292"/>
                  <a:pt x="398659" y="3932339"/>
                  <a:pt x="510988" y="4007224"/>
                </a:cubicBezTo>
                <a:cubicBezTo>
                  <a:pt x="528917" y="4034118"/>
                  <a:pt x="543491" y="4063581"/>
                  <a:pt x="564776" y="4087906"/>
                </a:cubicBezTo>
                <a:cubicBezTo>
                  <a:pt x="606519" y="4135612"/>
                  <a:pt x="699247" y="4222377"/>
                  <a:pt x="699247" y="4222377"/>
                </a:cubicBezTo>
                <a:cubicBezTo>
                  <a:pt x="752263" y="4381426"/>
                  <a:pt x="784328" y="4397438"/>
                  <a:pt x="726141" y="4572000"/>
                </a:cubicBezTo>
                <a:cubicBezTo>
                  <a:pt x="718123" y="4596055"/>
                  <a:pt x="695032" y="4614449"/>
                  <a:pt x="672353" y="4625789"/>
                </a:cubicBezTo>
                <a:cubicBezTo>
                  <a:pt x="621641" y="4651145"/>
                  <a:pt x="510988" y="4679577"/>
                  <a:pt x="510988" y="4679577"/>
                </a:cubicBezTo>
                <a:cubicBezTo>
                  <a:pt x="493059" y="4706471"/>
                  <a:pt x="480056" y="4737403"/>
                  <a:pt x="457200" y="4760259"/>
                </a:cubicBezTo>
                <a:cubicBezTo>
                  <a:pt x="434344" y="4783115"/>
                  <a:pt x="396709" y="4788808"/>
                  <a:pt x="376517" y="4814048"/>
                </a:cubicBezTo>
                <a:cubicBezTo>
                  <a:pt x="358808" y="4836185"/>
                  <a:pt x="362301" y="4869374"/>
                  <a:pt x="349623" y="4894730"/>
                </a:cubicBezTo>
                <a:cubicBezTo>
                  <a:pt x="335168" y="4923640"/>
                  <a:pt x="313764" y="4948518"/>
                  <a:pt x="295835" y="4975412"/>
                </a:cubicBezTo>
                <a:cubicBezTo>
                  <a:pt x="263968" y="5134747"/>
                  <a:pt x="301264" y="5077560"/>
                  <a:pt x="215153" y="5163671"/>
                </a:cubicBezTo>
              </a:path>
            </a:pathLst>
          </a:custGeom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8229600" y="4038600"/>
            <a:ext cx="1536192" cy="107899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6240" y="1644396"/>
            <a:ext cx="198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4800" b="1" dirty="0">
                <a:solidFill>
                  <a:prstClr val="black"/>
                </a:solidFill>
                <a:latin typeface="Calibri"/>
              </a:rPr>
              <a:t>things of GOD</a:t>
            </a:r>
          </a:p>
        </p:txBody>
      </p:sp>
      <p:sp>
        <p:nvSpPr>
          <p:cNvPr id="6" name="Oval 5"/>
          <p:cNvSpPr/>
          <p:nvPr/>
        </p:nvSpPr>
        <p:spPr>
          <a:xfrm>
            <a:off x="2667000" y="3810000"/>
            <a:ext cx="762000" cy="609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8" name="Straight Connector 7"/>
          <p:cNvCxnSpPr>
            <a:stCxn id="6" idx="4"/>
          </p:cNvCxnSpPr>
          <p:nvPr/>
        </p:nvCxnSpPr>
        <p:spPr>
          <a:xfrm rot="5400000">
            <a:off x="2476500" y="49911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0" y="4648200"/>
            <a:ext cx="762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2362200" y="4648200"/>
            <a:ext cx="685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514600" y="5867400"/>
            <a:ext cx="838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2781300" y="5829300"/>
            <a:ext cx="838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18360" y="1508760"/>
            <a:ext cx="182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4800" b="1" dirty="0">
                <a:solidFill>
                  <a:prstClr val="black"/>
                </a:solidFill>
                <a:latin typeface="Calibri"/>
              </a:rPr>
              <a:t>things of MAN</a:t>
            </a:r>
          </a:p>
        </p:txBody>
      </p:sp>
      <p:sp>
        <p:nvSpPr>
          <p:cNvPr id="37" name="Multiply 36"/>
          <p:cNvSpPr/>
          <p:nvPr/>
        </p:nvSpPr>
        <p:spPr>
          <a:xfrm>
            <a:off x="3425952" y="2743200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2130552" y="2209800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9" name="Plus 38"/>
          <p:cNvSpPr/>
          <p:nvPr/>
        </p:nvSpPr>
        <p:spPr>
          <a:xfrm>
            <a:off x="2740152" y="2133600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1" name="Plus 40"/>
          <p:cNvSpPr/>
          <p:nvPr/>
        </p:nvSpPr>
        <p:spPr>
          <a:xfrm>
            <a:off x="2359152" y="2743200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3" name="Minus 42"/>
          <p:cNvSpPr/>
          <p:nvPr/>
        </p:nvSpPr>
        <p:spPr>
          <a:xfrm>
            <a:off x="3502152" y="2286000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4" name="Minus 43"/>
          <p:cNvSpPr/>
          <p:nvPr/>
        </p:nvSpPr>
        <p:spPr>
          <a:xfrm>
            <a:off x="1825752" y="2743200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5773271" y="1021977"/>
            <a:ext cx="784328" cy="5163671"/>
          </a:xfrm>
          <a:custGeom>
            <a:avLst/>
            <a:gdLst>
              <a:gd name="connsiteX0" fmla="*/ 107576 w 784328"/>
              <a:gd name="connsiteY0" fmla="*/ 0 h 5163671"/>
              <a:gd name="connsiteX1" fmla="*/ 53788 w 784328"/>
              <a:gd name="connsiteY1" fmla="*/ 376518 h 5163671"/>
              <a:gd name="connsiteX2" fmla="*/ 0 w 784328"/>
              <a:gd name="connsiteY2" fmla="*/ 457200 h 5163671"/>
              <a:gd name="connsiteX3" fmla="*/ 53788 w 784328"/>
              <a:gd name="connsiteY3" fmla="*/ 564777 h 5163671"/>
              <a:gd name="connsiteX4" fmla="*/ 161364 w 784328"/>
              <a:gd name="connsiteY4" fmla="*/ 591671 h 5163671"/>
              <a:gd name="connsiteX5" fmla="*/ 215153 w 784328"/>
              <a:gd name="connsiteY5" fmla="*/ 645459 h 5163671"/>
              <a:gd name="connsiteX6" fmla="*/ 242047 w 784328"/>
              <a:gd name="connsiteY6" fmla="*/ 726142 h 5163671"/>
              <a:gd name="connsiteX7" fmla="*/ 295835 w 784328"/>
              <a:gd name="connsiteY7" fmla="*/ 806824 h 5163671"/>
              <a:gd name="connsiteX8" fmla="*/ 215153 w 784328"/>
              <a:gd name="connsiteY8" fmla="*/ 1290918 h 5163671"/>
              <a:gd name="connsiteX9" fmla="*/ 134470 w 784328"/>
              <a:gd name="connsiteY9" fmla="*/ 1344706 h 5163671"/>
              <a:gd name="connsiteX10" fmla="*/ 80682 w 784328"/>
              <a:gd name="connsiteY10" fmla="*/ 1398495 h 5163671"/>
              <a:gd name="connsiteX11" fmla="*/ 26894 w 784328"/>
              <a:gd name="connsiteY11" fmla="*/ 1559859 h 5163671"/>
              <a:gd name="connsiteX12" fmla="*/ 53788 w 784328"/>
              <a:gd name="connsiteY12" fmla="*/ 1721224 h 5163671"/>
              <a:gd name="connsiteX13" fmla="*/ 161364 w 784328"/>
              <a:gd name="connsiteY13" fmla="*/ 1855695 h 5163671"/>
              <a:gd name="connsiteX14" fmla="*/ 242047 w 784328"/>
              <a:gd name="connsiteY14" fmla="*/ 1909483 h 5163671"/>
              <a:gd name="connsiteX15" fmla="*/ 510988 w 784328"/>
              <a:gd name="connsiteY15" fmla="*/ 2124636 h 5163671"/>
              <a:gd name="connsiteX16" fmla="*/ 564776 w 784328"/>
              <a:gd name="connsiteY16" fmla="*/ 2286000 h 5163671"/>
              <a:gd name="connsiteX17" fmla="*/ 537882 w 784328"/>
              <a:gd name="connsiteY17" fmla="*/ 2662518 h 5163671"/>
              <a:gd name="connsiteX18" fmla="*/ 322729 w 784328"/>
              <a:gd name="connsiteY18" fmla="*/ 2931459 h 5163671"/>
              <a:gd name="connsiteX19" fmla="*/ 242047 w 784328"/>
              <a:gd name="connsiteY19" fmla="*/ 2985248 h 5163671"/>
              <a:gd name="connsiteX20" fmla="*/ 53788 w 784328"/>
              <a:gd name="connsiteY20" fmla="*/ 3200400 h 5163671"/>
              <a:gd name="connsiteX21" fmla="*/ 107576 w 784328"/>
              <a:gd name="connsiteY21" fmla="*/ 3684495 h 5163671"/>
              <a:gd name="connsiteX22" fmla="*/ 188258 w 784328"/>
              <a:gd name="connsiteY22" fmla="*/ 3765177 h 5163671"/>
              <a:gd name="connsiteX23" fmla="*/ 349623 w 784328"/>
              <a:gd name="connsiteY23" fmla="*/ 3872753 h 5163671"/>
              <a:gd name="connsiteX24" fmla="*/ 510988 w 784328"/>
              <a:gd name="connsiteY24" fmla="*/ 4007224 h 5163671"/>
              <a:gd name="connsiteX25" fmla="*/ 564776 w 784328"/>
              <a:gd name="connsiteY25" fmla="*/ 4087906 h 5163671"/>
              <a:gd name="connsiteX26" fmla="*/ 699247 w 784328"/>
              <a:gd name="connsiteY26" fmla="*/ 4222377 h 5163671"/>
              <a:gd name="connsiteX27" fmla="*/ 726141 w 784328"/>
              <a:gd name="connsiteY27" fmla="*/ 4572000 h 5163671"/>
              <a:gd name="connsiteX28" fmla="*/ 672353 w 784328"/>
              <a:gd name="connsiteY28" fmla="*/ 4625789 h 5163671"/>
              <a:gd name="connsiteX29" fmla="*/ 510988 w 784328"/>
              <a:gd name="connsiteY29" fmla="*/ 4679577 h 5163671"/>
              <a:gd name="connsiteX30" fmla="*/ 457200 w 784328"/>
              <a:gd name="connsiteY30" fmla="*/ 4760259 h 5163671"/>
              <a:gd name="connsiteX31" fmla="*/ 376517 w 784328"/>
              <a:gd name="connsiteY31" fmla="*/ 4814048 h 5163671"/>
              <a:gd name="connsiteX32" fmla="*/ 349623 w 784328"/>
              <a:gd name="connsiteY32" fmla="*/ 4894730 h 5163671"/>
              <a:gd name="connsiteX33" fmla="*/ 295835 w 784328"/>
              <a:gd name="connsiteY33" fmla="*/ 4975412 h 5163671"/>
              <a:gd name="connsiteX34" fmla="*/ 215153 w 784328"/>
              <a:gd name="connsiteY34" fmla="*/ 5163671 h 5163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84328" h="5163671">
                <a:moveTo>
                  <a:pt x="107576" y="0"/>
                </a:moveTo>
                <a:cubicBezTo>
                  <a:pt x="100705" y="75581"/>
                  <a:pt x="105527" y="273040"/>
                  <a:pt x="53788" y="376518"/>
                </a:cubicBezTo>
                <a:cubicBezTo>
                  <a:pt x="39333" y="405428"/>
                  <a:pt x="17929" y="430306"/>
                  <a:pt x="0" y="457200"/>
                </a:cubicBezTo>
                <a:cubicBezTo>
                  <a:pt x="17929" y="493059"/>
                  <a:pt x="22989" y="539111"/>
                  <a:pt x="53788" y="564777"/>
                </a:cubicBezTo>
                <a:cubicBezTo>
                  <a:pt x="82183" y="588440"/>
                  <a:pt x="128304" y="575141"/>
                  <a:pt x="161364" y="591671"/>
                </a:cubicBezTo>
                <a:cubicBezTo>
                  <a:pt x="184043" y="603011"/>
                  <a:pt x="197223" y="627530"/>
                  <a:pt x="215153" y="645459"/>
                </a:cubicBezTo>
                <a:cubicBezTo>
                  <a:pt x="224118" y="672353"/>
                  <a:pt x="229369" y="700786"/>
                  <a:pt x="242047" y="726142"/>
                </a:cubicBezTo>
                <a:cubicBezTo>
                  <a:pt x="256502" y="755052"/>
                  <a:pt x="293819" y="774564"/>
                  <a:pt x="295835" y="806824"/>
                </a:cubicBezTo>
                <a:cubicBezTo>
                  <a:pt x="301355" y="895148"/>
                  <a:pt x="297434" y="1175725"/>
                  <a:pt x="215153" y="1290918"/>
                </a:cubicBezTo>
                <a:cubicBezTo>
                  <a:pt x="196366" y="1317220"/>
                  <a:pt x="159710" y="1324514"/>
                  <a:pt x="134470" y="1344706"/>
                </a:cubicBezTo>
                <a:cubicBezTo>
                  <a:pt x="114670" y="1360546"/>
                  <a:pt x="98611" y="1380565"/>
                  <a:pt x="80682" y="1398495"/>
                </a:cubicBezTo>
                <a:cubicBezTo>
                  <a:pt x="62753" y="1452283"/>
                  <a:pt x="17573" y="1503933"/>
                  <a:pt x="26894" y="1559859"/>
                </a:cubicBezTo>
                <a:cubicBezTo>
                  <a:pt x="35859" y="1613647"/>
                  <a:pt x="36544" y="1669492"/>
                  <a:pt x="53788" y="1721224"/>
                </a:cubicBezTo>
                <a:cubicBezTo>
                  <a:pt x="66495" y="1759345"/>
                  <a:pt x="127981" y="1828989"/>
                  <a:pt x="161364" y="1855695"/>
                </a:cubicBezTo>
                <a:cubicBezTo>
                  <a:pt x="186604" y="1875887"/>
                  <a:pt x="218022" y="1887860"/>
                  <a:pt x="242047" y="1909483"/>
                </a:cubicBezTo>
                <a:cubicBezTo>
                  <a:pt x="487112" y="2130041"/>
                  <a:pt x="334370" y="2065764"/>
                  <a:pt x="510988" y="2124636"/>
                </a:cubicBezTo>
                <a:cubicBezTo>
                  <a:pt x="528917" y="2178424"/>
                  <a:pt x="568816" y="2229447"/>
                  <a:pt x="564776" y="2286000"/>
                </a:cubicBezTo>
                <a:cubicBezTo>
                  <a:pt x="555811" y="2411506"/>
                  <a:pt x="558568" y="2538404"/>
                  <a:pt x="537882" y="2662518"/>
                </a:cubicBezTo>
                <a:cubicBezTo>
                  <a:pt x="522179" y="2756735"/>
                  <a:pt x="375637" y="2896187"/>
                  <a:pt x="322729" y="2931459"/>
                </a:cubicBezTo>
                <a:cubicBezTo>
                  <a:pt x="295835" y="2949389"/>
                  <a:pt x="266372" y="2963963"/>
                  <a:pt x="242047" y="2985248"/>
                </a:cubicBezTo>
                <a:cubicBezTo>
                  <a:pt x="116184" y="3095378"/>
                  <a:pt x="126695" y="3091039"/>
                  <a:pt x="53788" y="3200400"/>
                </a:cubicBezTo>
                <a:cubicBezTo>
                  <a:pt x="71717" y="3361765"/>
                  <a:pt x="69971" y="3526552"/>
                  <a:pt x="107576" y="3684495"/>
                </a:cubicBezTo>
                <a:cubicBezTo>
                  <a:pt x="116385" y="3721495"/>
                  <a:pt x="158236" y="3741827"/>
                  <a:pt x="188258" y="3765177"/>
                </a:cubicBezTo>
                <a:cubicBezTo>
                  <a:pt x="239286" y="3804865"/>
                  <a:pt x="303912" y="3827042"/>
                  <a:pt x="349623" y="3872753"/>
                </a:cubicBezTo>
                <a:cubicBezTo>
                  <a:pt x="453161" y="3976292"/>
                  <a:pt x="398659" y="3932339"/>
                  <a:pt x="510988" y="4007224"/>
                </a:cubicBezTo>
                <a:cubicBezTo>
                  <a:pt x="528917" y="4034118"/>
                  <a:pt x="543491" y="4063581"/>
                  <a:pt x="564776" y="4087906"/>
                </a:cubicBezTo>
                <a:cubicBezTo>
                  <a:pt x="606519" y="4135612"/>
                  <a:pt x="699247" y="4222377"/>
                  <a:pt x="699247" y="4222377"/>
                </a:cubicBezTo>
                <a:cubicBezTo>
                  <a:pt x="752263" y="4381426"/>
                  <a:pt x="784328" y="4397438"/>
                  <a:pt x="726141" y="4572000"/>
                </a:cubicBezTo>
                <a:cubicBezTo>
                  <a:pt x="718123" y="4596055"/>
                  <a:pt x="695032" y="4614449"/>
                  <a:pt x="672353" y="4625789"/>
                </a:cubicBezTo>
                <a:cubicBezTo>
                  <a:pt x="621641" y="4651145"/>
                  <a:pt x="510988" y="4679577"/>
                  <a:pt x="510988" y="4679577"/>
                </a:cubicBezTo>
                <a:cubicBezTo>
                  <a:pt x="493059" y="4706471"/>
                  <a:pt x="480056" y="4737403"/>
                  <a:pt x="457200" y="4760259"/>
                </a:cubicBezTo>
                <a:cubicBezTo>
                  <a:pt x="434344" y="4783115"/>
                  <a:pt x="396709" y="4788808"/>
                  <a:pt x="376517" y="4814048"/>
                </a:cubicBezTo>
                <a:cubicBezTo>
                  <a:pt x="358808" y="4836185"/>
                  <a:pt x="362301" y="4869374"/>
                  <a:pt x="349623" y="4894730"/>
                </a:cubicBezTo>
                <a:cubicBezTo>
                  <a:pt x="335168" y="4923640"/>
                  <a:pt x="313764" y="4948518"/>
                  <a:pt x="295835" y="4975412"/>
                </a:cubicBezTo>
                <a:cubicBezTo>
                  <a:pt x="263968" y="5134747"/>
                  <a:pt x="301264" y="5077560"/>
                  <a:pt x="215153" y="5163671"/>
                </a:cubicBezTo>
              </a:path>
            </a:pathLst>
          </a:custGeom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8229600" y="4038600"/>
            <a:ext cx="1536192" cy="107899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01000" y="1651000"/>
            <a:ext cx="198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4800" b="1" dirty="0">
                <a:solidFill>
                  <a:prstClr val="black"/>
                </a:solidFill>
                <a:latin typeface="Calibri"/>
              </a:rPr>
              <a:t>things of GOD</a:t>
            </a:r>
          </a:p>
        </p:txBody>
      </p:sp>
      <p:sp>
        <p:nvSpPr>
          <p:cNvPr id="6" name="Oval 5"/>
          <p:cNvSpPr/>
          <p:nvPr/>
        </p:nvSpPr>
        <p:spPr>
          <a:xfrm>
            <a:off x="2667000" y="3810000"/>
            <a:ext cx="762000" cy="609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8" name="Straight Connector 7"/>
          <p:cNvCxnSpPr>
            <a:stCxn id="6" idx="4"/>
          </p:cNvCxnSpPr>
          <p:nvPr/>
        </p:nvCxnSpPr>
        <p:spPr>
          <a:xfrm rot="5400000">
            <a:off x="2476500" y="49911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0" y="4648200"/>
            <a:ext cx="762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2362200" y="4648200"/>
            <a:ext cx="685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514600" y="5867400"/>
            <a:ext cx="838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2781300" y="5829300"/>
            <a:ext cx="838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18360" y="1508760"/>
            <a:ext cx="182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4800" b="1" dirty="0">
                <a:solidFill>
                  <a:prstClr val="black"/>
                </a:solidFill>
                <a:latin typeface="Calibri"/>
              </a:rPr>
              <a:t>things of MAN</a:t>
            </a:r>
          </a:p>
        </p:txBody>
      </p:sp>
      <p:sp>
        <p:nvSpPr>
          <p:cNvPr id="27" name="Plus 26"/>
          <p:cNvSpPr/>
          <p:nvPr/>
        </p:nvSpPr>
        <p:spPr>
          <a:xfrm>
            <a:off x="9384792" y="2825496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Multiply 27"/>
          <p:cNvSpPr/>
          <p:nvPr/>
        </p:nvSpPr>
        <p:spPr>
          <a:xfrm>
            <a:off x="8851392" y="2215896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Minus 28"/>
          <p:cNvSpPr/>
          <p:nvPr/>
        </p:nvSpPr>
        <p:spPr>
          <a:xfrm>
            <a:off x="9384792" y="2520696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" name="Minus 29"/>
          <p:cNvSpPr/>
          <p:nvPr/>
        </p:nvSpPr>
        <p:spPr>
          <a:xfrm>
            <a:off x="8470392" y="2977896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3" name="Plus 32"/>
          <p:cNvSpPr/>
          <p:nvPr/>
        </p:nvSpPr>
        <p:spPr>
          <a:xfrm>
            <a:off x="8241792" y="2292096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8089392" y="2673096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3425952" y="2743200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2130552" y="2209800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9" name="Plus 38"/>
          <p:cNvSpPr/>
          <p:nvPr/>
        </p:nvSpPr>
        <p:spPr>
          <a:xfrm>
            <a:off x="2740152" y="2133600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1" name="Plus 40"/>
          <p:cNvSpPr/>
          <p:nvPr/>
        </p:nvSpPr>
        <p:spPr>
          <a:xfrm>
            <a:off x="2359152" y="2743200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3" name="Minus 42"/>
          <p:cNvSpPr/>
          <p:nvPr/>
        </p:nvSpPr>
        <p:spPr>
          <a:xfrm>
            <a:off x="3502152" y="2286000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4" name="Minus 43"/>
          <p:cNvSpPr/>
          <p:nvPr/>
        </p:nvSpPr>
        <p:spPr>
          <a:xfrm>
            <a:off x="1825752" y="2743200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5773271" y="1021977"/>
            <a:ext cx="784328" cy="5163671"/>
          </a:xfrm>
          <a:custGeom>
            <a:avLst/>
            <a:gdLst>
              <a:gd name="connsiteX0" fmla="*/ 107576 w 784328"/>
              <a:gd name="connsiteY0" fmla="*/ 0 h 5163671"/>
              <a:gd name="connsiteX1" fmla="*/ 53788 w 784328"/>
              <a:gd name="connsiteY1" fmla="*/ 376518 h 5163671"/>
              <a:gd name="connsiteX2" fmla="*/ 0 w 784328"/>
              <a:gd name="connsiteY2" fmla="*/ 457200 h 5163671"/>
              <a:gd name="connsiteX3" fmla="*/ 53788 w 784328"/>
              <a:gd name="connsiteY3" fmla="*/ 564777 h 5163671"/>
              <a:gd name="connsiteX4" fmla="*/ 161364 w 784328"/>
              <a:gd name="connsiteY4" fmla="*/ 591671 h 5163671"/>
              <a:gd name="connsiteX5" fmla="*/ 215153 w 784328"/>
              <a:gd name="connsiteY5" fmla="*/ 645459 h 5163671"/>
              <a:gd name="connsiteX6" fmla="*/ 242047 w 784328"/>
              <a:gd name="connsiteY6" fmla="*/ 726142 h 5163671"/>
              <a:gd name="connsiteX7" fmla="*/ 295835 w 784328"/>
              <a:gd name="connsiteY7" fmla="*/ 806824 h 5163671"/>
              <a:gd name="connsiteX8" fmla="*/ 215153 w 784328"/>
              <a:gd name="connsiteY8" fmla="*/ 1290918 h 5163671"/>
              <a:gd name="connsiteX9" fmla="*/ 134470 w 784328"/>
              <a:gd name="connsiteY9" fmla="*/ 1344706 h 5163671"/>
              <a:gd name="connsiteX10" fmla="*/ 80682 w 784328"/>
              <a:gd name="connsiteY10" fmla="*/ 1398495 h 5163671"/>
              <a:gd name="connsiteX11" fmla="*/ 26894 w 784328"/>
              <a:gd name="connsiteY11" fmla="*/ 1559859 h 5163671"/>
              <a:gd name="connsiteX12" fmla="*/ 53788 w 784328"/>
              <a:gd name="connsiteY12" fmla="*/ 1721224 h 5163671"/>
              <a:gd name="connsiteX13" fmla="*/ 161364 w 784328"/>
              <a:gd name="connsiteY13" fmla="*/ 1855695 h 5163671"/>
              <a:gd name="connsiteX14" fmla="*/ 242047 w 784328"/>
              <a:gd name="connsiteY14" fmla="*/ 1909483 h 5163671"/>
              <a:gd name="connsiteX15" fmla="*/ 510988 w 784328"/>
              <a:gd name="connsiteY15" fmla="*/ 2124636 h 5163671"/>
              <a:gd name="connsiteX16" fmla="*/ 564776 w 784328"/>
              <a:gd name="connsiteY16" fmla="*/ 2286000 h 5163671"/>
              <a:gd name="connsiteX17" fmla="*/ 537882 w 784328"/>
              <a:gd name="connsiteY17" fmla="*/ 2662518 h 5163671"/>
              <a:gd name="connsiteX18" fmla="*/ 322729 w 784328"/>
              <a:gd name="connsiteY18" fmla="*/ 2931459 h 5163671"/>
              <a:gd name="connsiteX19" fmla="*/ 242047 w 784328"/>
              <a:gd name="connsiteY19" fmla="*/ 2985248 h 5163671"/>
              <a:gd name="connsiteX20" fmla="*/ 53788 w 784328"/>
              <a:gd name="connsiteY20" fmla="*/ 3200400 h 5163671"/>
              <a:gd name="connsiteX21" fmla="*/ 107576 w 784328"/>
              <a:gd name="connsiteY21" fmla="*/ 3684495 h 5163671"/>
              <a:gd name="connsiteX22" fmla="*/ 188258 w 784328"/>
              <a:gd name="connsiteY22" fmla="*/ 3765177 h 5163671"/>
              <a:gd name="connsiteX23" fmla="*/ 349623 w 784328"/>
              <a:gd name="connsiteY23" fmla="*/ 3872753 h 5163671"/>
              <a:gd name="connsiteX24" fmla="*/ 510988 w 784328"/>
              <a:gd name="connsiteY24" fmla="*/ 4007224 h 5163671"/>
              <a:gd name="connsiteX25" fmla="*/ 564776 w 784328"/>
              <a:gd name="connsiteY25" fmla="*/ 4087906 h 5163671"/>
              <a:gd name="connsiteX26" fmla="*/ 699247 w 784328"/>
              <a:gd name="connsiteY26" fmla="*/ 4222377 h 5163671"/>
              <a:gd name="connsiteX27" fmla="*/ 726141 w 784328"/>
              <a:gd name="connsiteY27" fmla="*/ 4572000 h 5163671"/>
              <a:gd name="connsiteX28" fmla="*/ 672353 w 784328"/>
              <a:gd name="connsiteY28" fmla="*/ 4625789 h 5163671"/>
              <a:gd name="connsiteX29" fmla="*/ 510988 w 784328"/>
              <a:gd name="connsiteY29" fmla="*/ 4679577 h 5163671"/>
              <a:gd name="connsiteX30" fmla="*/ 457200 w 784328"/>
              <a:gd name="connsiteY30" fmla="*/ 4760259 h 5163671"/>
              <a:gd name="connsiteX31" fmla="*/ 376517 w 784328"/>
              <a:gd name="connsiteY31" fmla="*/ 4814048 h 5163671"/>
              <a:gd name="connsiteX32" fmla="*/ 349623 w 784328"/>
              <a:gd name="connsiteY32" fmla="*/ 4894730 h 5163671"/>
              <a:gd name="connsiteX33" fmla="*/ 295835 w 784328"/>
              <a:gd name="connsiteY33" fmla="*/ 4975412 h 5163671"/>
              <a:gd name="connsiteX34" fmla="*/ 215153 w 784328"/>
              <a:gd name="connsiteY34" fmla="*/ 5163671 h 5163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84328" h="5163671">
                <a:moveTo>
                  <a:pt x="107576" y="0"/>
                </a:moveTo>
                <a:cubicBezTo>
                  <a:pt x="100705" y="75581"/>
                  <a:pt x="105527" y="273040"/>
                  <a:pt x="53788" y="376518"/>
                </a:cubicBezTo>
                <a:cubicBezTo>
                  <a:pt x="39333" y="405428"/>
                  <a:pt x="17929" y="430306"/>
                  <a:pt x="0" y="457200"/>
                </a:cubicBezTo>
                <a:cubicBezTo>
                  <a:pt x="17929" y="493059"/>
                  <a:pt x="22989" y="539111"/>
                  <a:pt x="53788" y="564777"/>
                </a:cubicBezTo>
                <a:cubicBezTo>
                  <a:pt x="82183" y="588440"/>
                  <a:pt x="128304" y="575141"/>
                  <a:pt x="161364" y="591671"/>
                </a:cubicBezTo>
                <a:cubicBezTo>
                  <a:pt x="184043" y="603011"/>
                  <a:pt x="197223" y="627530"/>
                  <a:pt x="215153" y="645459"/>
                </a:cubicBezTo>
                <a:cubicBezTo>
                  <a:pt x="224118" y="672353"/>
                  <a:pt x="229369" y="700786"/>
                  <a:pt x="242047" y="726142"/>
                </a:cubicBezTo>
                <a:cubicBezTo>
                  <a:pt x="256502" y="755052"/>
                  <a:pt x="293819" y="774564"/>
                  <a:pt x="295835" y="806824"/>
                </a:cubicBezTo>
                <a:cubicBezTo>
                  <a:pt x="301355" y="895148"/>
                  <a:pt x="297434" y="1175725"/>
                  <a:pt x="215153" y="1290918"/>
                </a:cubicBezTo>
                <a:cubicBezTo>
                  <a:pt x="196366" y="1317220"/>
                  <a:pt x="159710" y="1324514"/>
                  <a:pt x="134470" y="1344706"/>
                </a:cubicBezTo>
                <a:cubicBezTo>
                  <a:pt x="114670" y="1360546"/>
                  <a:pt x="98611" y="1380565"/>
                  <a:pt x="80682" y="1398495"/>
                </a:cubicBezTo>
                <a:cubicBezTo>
                  <a:pt x="62753" y="1452283"/>
                  <a:pt x="17573" y="1503933"/>
                  <a:pt x="26894" y="1559859"/>
                </a:cubicBezTo>
                <a:cubicBezTo>
                  <a:pt x="35859" y="1613647"/>
                  <a:pt x="36544" y="1669492"/>
                  <a:pt x="53788" y="1721224"/>
                </a:cubicBezTo>
                <a:cubicBezTo>
                  <a:pt x="66495" y="1759345"/>
                  <a:pt x="127981" y="1828989"/>
                  <a:pt x="161364" y="1855695"/>
                </a:cubicBezTo>
                <a:cubicBezTo>
                  <a:pt x="186604" y="1875887"/>
                  <a:pt x="218022" y="1887860"/>
                  <a:pt x="242047" y="1909483"/>
                </a:cubicBezTo>
                <a:cubicBezTo>
                  <a:pt x="487112" y="2130041"/>
                  <a:pt x="334370" y="2065764"/>
                  <a:pt x="510988" y="2124636"/>
                </a:cubicBezTo>
                <a:cubicBezTo>
                  <a:pt x="528917" y="2178424"/>
                  <a:pt x="568816" y="2229447"/>
                  <a:pt x="564776" y="2286000"/>
                </a:cubicBezTo>
                <a:cubicBezTo>
                  <a:pt x="555811" y="2411506"/>
                  <a:pt x="558568" y="2538404"/>
                  <a:pt x="537882" y="2662518"/>
                </a:cubicBezTo>
                <a:cubicBezTo>
                  <a:pt x="522179" y="2756735"/>
                  <a:pt x="375637" y="2896187"/>
                  <a:pt x="322729" y="2931459"/>
                </a:cubicBezTo>
                <a:cubicBezTo>
                  <a:pt x="295835" y="2949389"/>
                  <a:pt x="266372" y="2963963"/>
                  <a:pt x="242047" y="2985248"/>
                </a:cubicBezTo>
                <a:cubicBezTo>
                  <a:pt x="116184" y="3095378"/>
                  <a:pt x="126695" y="3091039"/>
                  <a:pt x="53788" y="3200400"/>
                </a:cubicBezTo>
                <a:cubicBezTo>
                  <a:pt x="71717" y="3361765"/>
                  <a:pt x="69971" y="3526552"/>
                  <a:pt x="107576" y="3684495"/>
                </a:cubicBezTo>
                <a:cubicBezTo>
                  <a:pt x="116385" y="3721495"/>
                  <a:pt x="158236" y="3741827"/>
                  <a:pt x="188258" y="3765177"/>
                </a:cubicBezTo>
                <a:cubicBezTo>
                  <a:pt x="239286" y="3804865"/>
                  <a:pt x="303912" y="3827042"/>
                  <a:pt x="349623" y="3872753"/>
                </a:cubicBezTo>
                <a:cubicBezTo>
                  <a:pt x="453161" y="3976292"/>
                  <a:pt x="398659" y="3932339"/>
                  <a:pt x="510988" y="4007224"/>
                </a:cubicBezTo>
                <a:cubicBezTo>
                  <a:pt x="528917" y="4034118"/>
                  <a:pt x="543491" y="4063581"/>
                  <a:pt x="564776" y="4087906"/>
                </a:cubicBezTo>
                <a:cubicBezTo>
                  <a:pt x="606519" y="4135612"/>
                  <a:pt x="699247" y="4222377"/>
                  <a:pt x="699247" y="4222377"/>
                </a:cubicBezTo>
                <a:cubicBezTo>
                  <a:pt x="752263" y="4381426"/>
                  <a:pt x="784328" y="4397438"/>
                  <a:pt x="726141" y="4572000"/>
                </a:cubicBezTo>
                <a:cubicBezTo>
                  <a:pt x="718123" y="4596055"/>
                  <a:pt x="695032" y="4614449"/>
                  <a:pt x="672353" y="4625789"/>
                </a:cubicBezTo>
                <a:cubicBezTo>
                  <a:pt x="621641" y="4651145"/>
                  <a:pt x="510988" y="4679577"/>
                  <a:pt x="510988" y="4679577"/>
                </a:cubicBezTo>
                <a:cubicBezTo>
                  <a:pt x="493059" y="4706471"/>
                  <a:pt x="480056" y="4737403"/>
                  <a:pt x="457200" y="4760259"/>
                </a:cubicBezTo>
                <a:cubicBezTo>
                  <a:pt x="434344" y="4783115"/>
                  <a:pt x="396709" y="4788808"/>
                  <a:pt x="376517" y="4814048"/>
                </a:cubicBezTo>
                <a:cubicBezTo>
                  <a:pt x="358808" y="4836185"/>
                  <a:pt x="362301" y="4869374"/>
                  <a:pt x="349623" y="4894730"/>
                </a:cubicBezTo>
                <a:cubicBezTo>
                  <a:pt x="335168" y="4923640"/>
                  <a:pt x="313764" y="4948518"/>
                  <a:pt x="295835" y="4975412"/>
                </a:cubicBezTo>
                <a:cubicBezTo>
                  <a:pt x="263968" y="5134747"/>
                  <a:pt x="301264" y="5077560"/>
                  <a:pt x="215153" y="5163671"/>
                </a:cubicBezTo>
              </a:path>
            </a:pathLst>
          </a:custGeom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E2A6D7-5959-6437-BA23-A7E60E0C0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22031"/>
            <a:ext cx="10972800" cy="601393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800" b="1" dirty="0">
                <a:solidFill>
                  <a:srgbClr val="FF0000"/>
                </a:solidFill>
              </a:rPr>
              <a:t>GENERAL</a:t>
            </a:r>
            <a:r>
              <a:rPr lang="en-US" sz="4800" b="1" dirty="0"/>
              <a:t> Revelation</a:t>
            </a:r>
          </a:p>
          <a:p>
            <a:pPr algn="l">
              <a:spcBef>
                <a:spcPts val="600"/>
              </a:spcBef>
            </a:pPr>
            <a:r>
              <a:rPr lang="en-US" sz="4800" b="1" dirty="0">
                <a:sym typeface="Wingdings" panose="05000000000000000000" pitchFamily="2" charset="2"/>
              </a:rPr>
              <a:t></a:t>
            </a:r>
            <a:r>
              <a:rPr lang="en-US" sz="4800" b="1" dirty="0"/>
              <a:t> </a:t>
            </a:r>
            <a:r>
              <a:rPr lang="en-US" sz="4800" dirty="0"/>
              <a:t>Creation</a:t>
            </a:r>
          </a:p>
          <a:p>
            <a:pPr algn="l">
              <a:spcBef>
                <a:spcPts val="600"/>
              </a:spcBef>
            </a:pPr>
            <a:r>
              <a:rPr lang="en-US" sz="4800" b="1" dirty="0">
                <a:sym typeface="Wingdings" panose="05000000000000000000" pitchFamily="2" charset="2"/>
              </a:rPr>
              <a:t></a:t>
            </a:r>
            <a:r>
              <a:rPr lang="en-US" sz="4800" b="1" dirty="0"/>
              <a:t> </a:t>
            </a:r>
            <a:r>
              <a:rPr lang="en-US" sz="4800" dirty="0"/>
              <a:t>Common Grace/God’s Providence</a:t>
            </a:r>
          </a:p>
          <a:p>
            <a:pPr algn="l">
              <a:spcBef>
                <a:spcPts val="600"/>
              </a:spcBef>
            </a:pPr>
            <a:r>
              <a:rPr lang="en-US" sz="4800" b="1" dirty="0">
                <a:sym typeface="Wingdings" panose="05000000000000000000" pitchFamily="2" charset="2"/>
              </a:rPr>
              <a:t></a:t>
            </a:r>
            <a:r>
              <a:rPr lang="en-US" sz="4800" b="1" dirty="0"/>
              <a:t> </a:t>
            </a:r>
            <a:r>
              <a:rPr lang="en-US" sz="4800" dirty="0"/>
              <a:t>Conscience</a:t>
            </a:r>
          </a:p>
        </p:txBody>
      </p:sp>
    </p:spTree>
    <p:extLst>
      <p:ext uri="{BB962C8B-B14F-4D97-AF65-F5344CB8AC3E}">
        <p14:creationId xmlns:p14="http://schemas.microsoft.com/office/powerpoint/2010/main" val="141781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0"/>
            <a:ext cx="109728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0000"/>
                </a:solidFill>
              </a:rPr>
              <a:t>1Cor 2:12  </a:t>
            </a:r>
            <a:r>
              <a:rPr lang="en-US" sz="4800" dirty="0"/>
              <a:t>Now we have </a:t>
            </a:r>
            <a:r>
              <a:rPr lang="en-US" sz="4800" b="1" dirty="0"/>
              <a:t>received</a:t>
            </a:r>
            <a:r>
              <a:rPr lang="en-US" sz="4800" dirty="0"/>
              <a:t>, not the spirit of the world, but the </a:t>
            </a:r>
            <a:r>
              <a:rPr lang="en-US" sz="4800" b="1" dirty="0"/>
              <a:t>Spirit who is from God</a:t>
            </a:r>
            <a:r>
              <a:rPr lang="en-US" sz="4800" dirty="0"/>
              <a:t>;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8229600" y="4038600"/>
            <a:ext cx="1536192" cy="107899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6240" y="1644396"/>
            <a:ext cx="198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4800" b="1" dirty="0">
                <a:solidFill>
                  <a:prstClr val="black"/>
                </a:solidFill>
                <a:latin typeface="Calibri"/>
              </a:rPr>
              <a:t>things of GOD</a:t>
            </a:r>
          </a:p>
        </p:txBody>
      </p:sp>
      <p:sp>
        <p:nvSpPr>
          <p:cNvPr id="6" name="Oval 5"/>
          <p:cNvSpPr/>
          <p:nvPr/>
        </p:nvSpPr>
        <p:spPr>
          <a:xfrm>
            <a:off x="2667000" y="3810000"/>
            <a:ext cx="762000" cy="609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8" name="Straight Connector 7"/>
          <p:cNvCxnSpPr>
            <a:stCxn id="6" idx="4"/>
          </p:cNvCxnSpPr>
          <p:nvPr/>
        </p:nvCxnSpPr>
        <p:spPr>
          <a:xfrm rot="5400000">
            <a:off x="2476500" y="49911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0" y="4648200"/>
            <a:ext cx="762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2362200" y="4648200"/>
            <a:ext cx="685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514600" y="5867400"/>
            <a:ext cx="838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2781300" y="5829300"/>
            <a:ext cx="838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18360" y="1508760"/>
            <a:ext cx="182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4800" b="1" dirty="0">
                <a:solidFill>
                  <a:prstClr val="black"/>
                </a:solidFill>
                <a:latin typeface="Calibri"/>
              </a:rPr>
              <a:t>things of MAN</a:t>
            </a:r>
          </a:p>
        </p:txBody>
      </p:sp>
      <p:sp>
        <p:nvSpPr>
          <p:cNvPr id="27" name="Plus 26"/>
          <p:cNvSpPr/>
          <p:nvPr/>
        </p:nvSpPr>
        <p:spPr>
          <a:xfrm>
            <a:off x="9384792" y="2825496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Multiply 27"/>
          <p:cNvSpPr/>
          <p:nvPr/>
        </p:nvSpPr>
        <p:spPr>
          <a:xfrm>
            <a:off x="8851392" y="2215896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Minus 28"/>
          <p:cNvSpPr/>
          <p:nvPr/>
        </p:nvSpPr>
        <p:spPr>
          <a:xfrm>
            <a:off x="9384792" y="2520696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" name="Minus 29"/>
          <p:cNvSpPr/>
          <p:nvPr/>
        </p:nvSpPr>
        <p:spPr>
          <a:xfrm>
            <a:off x="8470392" y="2977896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3" name="Plus 32"/>
          <p:cNvSpPr/>
          <p:nvPr/>
        </p:nvSpPr>
        <p:spPr>
          <a:xfrm>
            <a:off x="8241792" y="2292096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8089392" y="2673096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3425952" y="2743200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2130552" y="2209800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9" name="Plus 38"/>
          <p:cNvSpPr/>
          <p:nvPr/>
        </p:nvSpPr>
        <p:spPr>
          <a:xfrm>
            <a:off x="2740152" y="2133600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1" name="Plus 40"/>
          <p:cNvSpPr/>
          <p:nvPr/>
        </p:nvSpPr>
        <p:spPr>
          <a:xfrm>
            <a:off x="2359152" y="2743200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3" name="Minus 42"/>
          <p:cNvSpPr/>
          <p:nvPr/>
        </p:nvSpPr>
        <p:spPr>
          <a:xfrm>
            <a:off x="3502152" y="2286000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4" name="Minus 43"/>
          <p:cNvSpPr/>
          <p:nvPr/>
        </p:nvSpPr>
        <p:spPr>
          <a:xfrm>
            <a:off x="1825752" y="2743200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64000" y="330200"/>
            <a:ext cx="381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6000" b="1" dirty="0">
                <a:solidFill>
                  <a:prstClr val="black"/>
                </a:solidFill>
                <a:latin typeface="Calibri"/>
              </a:rPr>
              <a:t>SPIRIT of GOD</a:t>
            </a:r>
          </a:p>
        </p:txBody>
      </p:sp>
      <p:sp>
        <p:nvSpPr>
          <p:cNvPr id="24" name="Freeform 23"/>
          <p:cNvSpPr/>
          <p:nvPr/>
        </p:nvSpPr>
        <p:spPr>
          <a:xfrm>
            <a:off x="5773271" y="2362201"/>
            <a:ext cx="784328" cy="3823447"/>
          </a:xfrm>
          <a:custGeom>
            <a:avLst/>
            <a:gdLst>
              <a:gd name="connsiteX0" fmla="*/ 107576 w 784328"/>
              <a:gd name="connsiteY0" fmla="*/ 0 h 5163671"/>
              <a:gd name="connsiteX1" fmla="*/ 53788 w 784328"/>
              <a:gd name="connsiteY1" fmla="*/ 376518 h 5163671"/>
              <a:gd name="connsiteX2" fmla="*/ 0 w 784328"/>
              <a:gd name="connsiteY2" fmla="*/ 457200 h 5163671"/>
              <a:gd name="connsiteX3" fmla="*/ 53788 w 784328"/>
              <a:gd name="connsiteY3" fmla="*/ 564777 h 5163671"/>
              <a:gd name="connsiteX4" fmla="*/ 161364 w 784328"/>
              <a:gd name="connsiteY4" fmla="*/ 591671 h 5163671"/>
              <a:gd name="connsiteX5" fmla="*/ 215153 w 784328"/>
              <a:gd name="connsiteY5" fmla="*/ 645459 h 5163671"/>
              <a:gd name="connsiteX6" fmla="*/ 242047 w 784328"/>
              <a:gd name="connsiteY6" fmla="*/ 726142 h 5163671"/>
              <a:gd name="connsiteX7" fmla="*/ 295835 w 784328"/>
              <a:gd name="connsiteY7" fmla="*/ 806824 h 5163671"/>
              <a:gd name="connsiteX8" fmla="*/ 215153 w 784328"/>
              <a:gd name="connsiteY8" fmla="*/ 1290918 h 5163671"/>
              <a:gd name="connsiteX9" fmla="*/ 134470 w 784328"/>
              <a:gd name="connsiteY9" fmla="*/ 1344706 h 5163671"/>
              <a:gd name="connsiteX10" fmla="*/ 80682 w 784328"/>
              <a:gd name="connsiteY10" fmla="*/ 1398495 h 5163671"/>
              <a:gd name="connsiteX11" fmla="*/ 26894 w 784328"/>
              <a:gd name="connsiteY11" fmla="*/ 1559859 h 5163671"/>
              <a:gd name="connsiteX12" fmla="*/ 53788 w 784328"/>
              <a:gd name="connsiteY12" fmla="*/ 1721224 h 5163671"/>
              <a:gd name="connsiteX13" fmla="*/ 161364 w 784328"/>
              <a:gd name="connsiteY13" fmla="*/ 1855695 h 5163671"/>
              <a:gd name="connsiteX14" fmla="*/ 242047 w 784328"/>
              <a:gd name="connsiteY14" fmla="*/ 1909483 h 5163671"/>
              <a:gd name="connsiteX15" fmla="*/ 510988 w 784328"/>
              <a:gd name="connsiteY15" fmla="*/ 2124636 h 5163671"/>
              <a:gd name="connsiteX16" fmla="*/ 564776 w 784328"/>
              <a:gd name="connsiteY16" fmla="*/ 2286000 h 5163671"/>
              <a:gd name="connsiteX17" fmla="*/ 537882 w 784328"/>
              <a:gd name="connsiteY17" fmla="*/ 2662518 h 5163671"/>
              <a:gd name="connsiteX18" fmla="*/ 322729 w 784328"/>
              <a:gd name="connsiteY18" fmla="*/ 2931459 h 5163671"/>
              <a:gd name="connsiteX19" fmla="*/ 242047 w 784328"/>
              <a:gd name="connsiteY19" fmla="*/ 2985248 h 5163671"/>
              <a:gd name="connsiteX20" fmla="*/ 53788 w 784328"/>
              <a:gd name="connsiteY20" fmla="*/ 3200400 h 5163671"/>
              <a:gd name="connsiteX21" fmla="*/ 107576 w 784328"/>
              <a:gd name="connsiteY21" fmla="*/ 3684495 h 5163671"/>
              <a:gd name="connsiteX22" fmla="*/ 188258 w 784328"/>
              <a:gd name="connsiteY22" fmla="*/ 3765177 h 5163671"/>
              <a:gd name="connsiteX23" fmla="*/ 349623 w 784328"/>
              <a:gd name="connsiteY23" fmla="*/ 3872753 h 5163671"/>
              <a:gd name="connsiteX24" fmla="*/ 510988 w 784328"/>
              <a:gd name="connsiteY24" fmla="*/ 4007224 h 5163671"/>
              <a:gd name="connsiteX25" fmla="*/ 564776 w 784328"/>
              <a:gd name="connsiteY25" fmla="*/ 4087906 h 5163671"/>
              <a:gd name="connsiteX26" fmla="*/ 699247 w 784328"/>
              <a:gd name="connsiteY26" fmla="*/ 4222377 h 5163671"/>
              <a:gd name="connsiteX27" fmla="*/ 726141 w 784328"/>
              <a:gd name="connsiteY27" fmla="*/ 4572000 h 5163671"/>
              <a:gd name="connsiteX28" fmla="*/ 672353 w 784328"/>
              <a:gd name="connsiteY28" fmla="*/ 4625789 h 5163671"/>
              <a:gd name="connsiteX29" fmla="*/ 510988 w 784328"/>
              <a:gd name="connsiteY29" fmla="*/ 4679577 h 5163671"/>
              <a:gd name="connsiteX30" fmla="*/ 457200 w 784328"/>
              <a:gd name="connsiteY30" fmla="*/ 4760259 h 5163671"/>
              <a:gd name="connsiteX31" fmla="*/ 376517 w 784328"/>
              <a:gd name="connsiteY31" fmla="*/ 4814048 h 5163671"/>
              <a:gd name="connsiteX32" fmla="*/ 349623 w 784328"/>
              <a:gd name="connsiteY32" fmla="*/ 4894730 h 5163671"/>
              <a:gd name="connsiteX33" fmla="*/ 295835 w 784328"/>
              <a:gd name="connsiteY33" fmla="*/ 4975412 h 5163671"/>
              <a:gd name="connsiteX34" fmla="*/ 215153 w 784328"/>
              <a:gd name="connsiteY34" fmla="*/ 5163671 h 5163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84328" h="5163671">
                <a:moveTo>
                  <a:pt x="107576" y="0"/>
                </a:moveTo>
                <a:cubicBezTo>
                  <a:pt x="100705" y="75581"/>
                  <a:pt x="105527" y="273040"/>
                  <a:pt x="53788" y="376518"/>
                </a:cubicBezTo>
                <a:cubicBezTo>
                  <a:pt x="39333" y="405428"/>
                  <a:pt x="17929" y="430306"/>
                  <a:pt x="0" y="457200"/>
                </a:cubicBezTo>
                <a:cubicBezTo>
                  <a:pt x="17929" y="493059"/>
                  <a:pt x="22989" y="539111"/>
                  <a:pt x="53788" y="564777"/>
                </a:cubicBezTo>
                <a:cubicBezTo>
                  <a:pt x="82183" y="588440"/>
                  <a:pt x="128304" y="575141"/>
                  <a:pt x="161364" y="591671"/>
                </a:cubicBezTo>
                <a:cubicBezTo>
                  <a:pt x="184043" y="603011"/>
                  <a:pt x="197223" y="627530"/>
                  <a:pt x="215153" y="645459"/>
                </a:cubicBezTo>
                <a:cubicBezTo>
                  <a:pt x="224118" y="672353"/>
                  <a:pt x="229369" y="700786"/>
                  <a:pt x="242047" y="726142"/>
                </a:cubicBezTo>
                <a:cubicBezTo>
                  <a:pt x="256502" y="755052"/>
                  <a:pt x="293819" y="774564"/>
                  <a:pt x="295835" y="806824"/>
                </a:cubicBezTo>
                <a:cubicBezTo>
                  <a:pt x="301355" y="895148"/>
                  <a:pt x="297434" y="1175725"/>
                  <a:pt x="215153" y="1290918"/>
                </a:cubicBezTo>
                <a:cubicBezTo>
                  <a:pt x="196366" y="1317220"/>
                  <a:pt x="159710" y="1324514"/>
                  <a:pt x="134470" y="1344706"/>
                </a:cubicBezTo>
                <a:cubicBezTo>
                  <a:pt x="114670" y="1360546"/>
                  <a:pt x="98611" y="1380565"/>
                  <a:pt x="80682" y="1398495"/>
                </a:cubicBezTo>
                <a:cubicBezTo>
                  <a:pt x="62753" y="1452283"/>
                  <a:pt x="17573" y="1503933"/>
                  <a:pt x="26894" y="1559859"/>
                </a:cubicBezTo>
                <a:cubicBezTo>
                  <a:pt x="35859" y="1613647"/>
                  <a:pt x="36544" y="1669492"/>
                  <a:pt x="53788" y="1721224"/>
                </a:cubicBezTo>
                <a:cubicBezTo>
                  <a:pt x="66495" y="1759345"/>
                  <a:pt x="127981" y="1828989"/>
                  <a:pt x="161364" y="1855695"/>
                </a:cubicBezTo>
                <a:cubicBezTo>
                  <a:pt x="186604" y="1875887"/>
                  <a:pt x="218022" y="1887860"/>
                  <a:pt x="242047" y="1909483"/>
                </a:cubicBezTo>
                <a:cubicBezTo>
                  <a:pt x="487112" y="2130041"/>
                  <a:pt x="334370" y="2065764"/>
                  <a:pt x="510988" y="2124636"/>
                </a:cubicBezTo>
                <a:cubicBezTo>
                  <a:pt x="528917" y="2178424"/>
                  <a:pt x="568816" y="2229447"/>
                  <a:pt x="564776" y="2286000"/>
                </a:cubicBezTo>
                <a:cubicBezTo>
                  <a:pt x="555811" y="2411506"/>
                  <a:pt x="558568" y="2538404"/>
                  <a:pt x="537882" y="2662518"/>
                </a:cubicBezTo>
                <a:cubicBezTo>
                  <a:pt x="522179" y="2756735"/>
                  <a:pt x="375637" y="2896187"/>
                  <a:pt x="322729" y="2931459"/>
                </a:cubicBezTo>
                <a:cubicBezTo>
                  <a:pt x="295835" y="2949389"/>
                  <a:pt x="266372" y="2963963"/>
                  <a:pt x="242047" y="2985248"/>
                </a:cubicBezTo>
                <a:cubicBezTo>
                  <a:pt x="116184" y="3095378"/>
                  <a:pt x="126695" y="3091039"/>
                  <a:pt x="53788" y="3200400"/>
                </a:cubicBezTo>
                <a:cubicBezTo>
                  <a:pt x="71717" y="3361765"/>
                  <a:pt x="69971" y="3526552"/>
                  <a:pt x="107576" y="3684495"/>
                </a:cubicBezTo>
                <a:cubicBezTo>
                  <a:pt x="116385" y="3721495"/>
                  <a:pt x="158236" y="3741827"/>
                  <a:pt x="188258" y="3765177"/>
                </a:cubicBezTo>
                <a:cubicBezTo>
                  <a:pt x="239286" y="3804865"/>
                  <a:pt x="303912" y="3827042"/>
                  <a:pt x="349623" y="3872753"/>
                </a:cubicBezTo>
                <a:cubicBezTo>
                  <a:pt x="453161" y="3976292"/>
                  <a:pt x="398659" y="3932339"/>
                  <a:pt x="510988" y="4007224"/>
                </a:cubicBezTo>
                <a:cubicBezTo>
                  <a:pt x="528917" y="4034118"/>
                  <a:pt x="543491" y="4063581"/>
                  <a:pt x="564776" y="4087906"/>
                </a:cubicBezTo>
                <a:cubicBezTo>
                  <a:pt x="606519" y="4135612"/>
                  <a:pt x="699247" y="4222377"/>
                  <a:pt x="699247" y="4222377"/>
                </a:cubicBezTo>
                <a:cubicBezTo>
                  <a:pt x="752263" y="4381426"/>
                  <a:pt x="784328" y="4397438"/>
                  <a:pt x="726141" y="4572000"/>
                </a:cubicBezTo>
                <a:cubicBezTo>
                  <a:pt x="718123" y="4596055"/>
                  <a:pt x="695032" y="4614449"/>
                  <a:pt x="672353" y="4625789"/>
                </a:cubicBezTo>
                <a:cubicBezTo>
                  <a:pt x="621641" y="4651145"/>
                  <a:pt x="510988" y="4679577"/>
                  <a:pt x="510988" y="4679577"/>
                </a:cubicBezTo>
                <a:cubicBezTo>
                  <a:pt x="493059" y="4706471"/>
                  <a:pt x="480056" y="4737403"/>
                  <a:pt x="457200" y="4760259"/>
                </a:cubicBezTo>
                <a:cubicBezTo>
                  <a:pt x="434344" y="4783115"/>
                  <a:pt x="396709" y="4788808"/>
                  <a:pt x="376517" y="4814048"/>
                </a:cubicBezTo>
                <a:cubicBezTo>
                  <a:pt x="358808" y="4836185"/>
                  <a:pt x="362301" y="4869374"/>
                  <a:pt x="349623" y="4894730"/>
                </a:cubicBezTo>
                <a:cubicBezTo>
                  <a:pt x="335168" y="4923640"/>
                  <a:pt x="313764" y="4948518"/>
                  <a:pt x="295835" y="4975412"/>
                </a:cubicBezTo>
                <a:cubicBezTo>
                  <a:pt x="263968" y="5134747"/>
                  <a:pt x="301264" y="5077560"/>
                  <a:pt x="215153" y="5163671"/>
                </a:cubicBezTo>
              </a:path>
            </a:pathLst>
          </a:custGeom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Heart 24"/>
          <p:cNvSpPr/>
          <p:nvPr/>
        </p:nvSpPr>
        <p:spPr>
          <a:xfrm>
            <a:off x="2761130" y="4773706"/>
            <a:ext cx="591670" cy="560294"/>
          </a:xfrm>
          <a:prstGeom prst="hear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3048000" y="2743200"/>
            <a:ext cx="2286000" cy="1524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8229600" y="4038600"/>
            <a:ext cx="1536192" cy="107899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6240" y="1644396"/>
            <a:ext cx="198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4800" b="1" dirty="0">
                <a:solidFill>
                  <a:prstClr val="black"/>
                </a:solidFill>
                <a:latin typeface="Calibri"/>
              </a:rPr>
              <a:t>things of GOD</a:t>
            </a:r>
          </a:p>
        </p:txBody>
      </p:sp>
      <p:sp>
        <p:nvSpPr>
          <p:cNvPr id="6" name="Oval 5"/>
          <p:cNvSpPr/>
          <p:nvPr/>
        </p:nvSpPr>
        <p:spPr>
          <a:xfrm>
            <a:off x="2667000" y="3810000"/>
            <a:ext cx="762000" cy="609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8" name="Straight Connector 7"/>
          <p:cNvCxnSpPr>
            <a:stCxn id="6" idx="4"/>
          </p:cNvCxnSpPr>
          <p:nvPr/>
        </p:nvCxnSpPr>
        <p:spPr>
          <a:xfrm rot="5400000">
            <a:off x="2476500" y="49911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0" y="4648200"/>
            <a:ext cx="762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2362200" y="4648200"/>
            <a:ext cx="685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514600" y="5867400"/>
            <a:ext cx="838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2781300" y="5829300"/>
            <a:ext cx="838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18360" y="1508760"/>
            <a:ext cx="182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4800" b="1" dirty="0">
                <a:solidFill>
                  <a:prstClr val="black"/>
                </a:solidFill>
                <a:latin typeface="Calibri"/>
              </a:rPr>
              <a:t>things of MAN</a:t>
            </a:r>
          </a:p>
        </p:txBody>
      </p:sp>
      <p:sp>
        <p:nvSpPr>
          <p:cNvPr id="27" name="Plus 26"/>
          <p:cNvSpPr/>
          <p:nvPr/>
        </p:nvSpPr>
        <p:spPr>
          <a:xfrm>
            <a:off x="9384792" y="2825496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Multiply 27"/>
          <p:cNvSpPr/>
          <p:nvPr/>
        </p:nvSpPr>
        <p:spPr>
          <a:xfrm>
            <a:off x="8851392" y="2215896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Minus 28"/>
          <p:cNvSpPr/>
          <p:nvPr/>
        </p:nvSpPr>
        <p:spPr>
          <a:xfrm>
            <a:off x="9384792" y="2520696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" name="Minus 29"/>
          <p:cNvSpPr/>
          <p:nvPr/>
        </p:nvSpPr>
        <p:spPr>
          <a:xfrm>
            <a:off x="8470392" y="2977896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3" name="Plus 32"/>
          <p:cNvSpPr/>
          <p:nvPr/>
        </p:nvSpPr>
        <p:spPr>
          <a:xfrm>
            <a:off x="8241792" y="2292096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8089392" y="2673096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3425952" y="2743200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2130552" y="2209800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9" name="Plus 38"/>
          <p:cNvSpPr/>
          <p:nvPr/>
        </p:nvSpPr>
        <p:spPr>
          <a:xfrm>
            <a:off x="2740152" y="2133600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1" name="Plus 40"/>
          <p:cNvSpPr/>
          <p:nvPr/>
        </p:nvSpPr>
        <p:spPr>
          <a:xfrm>
            <a:off x="2359152" y="2743200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3" name="Minus 42"/>
          <p:cNvSpPr/>
          <p:nvPr/>
        </p:nvSpPr>
        <p:spPr>
          <a:xfrm>
            <a:off x="3502152" y="2286000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4" name="Minus 43"/>
          <p:cNvSpPr/>
          <p:nvPr/>
        </p:nvSpPr>
        <p:spPr>
          <a:xfrm>
            <a:off x="1825752" y="2743200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64000" y="330200"/>
            <a:ext cx="381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6000" b="1" dirty="0">
                <a:solidFill>
                  <a:prstClr val="black"/>
                </a:solidFill>
                <a:latin typeface="Calibri"/>
              </a:rPr>
              <a:t>SPIRIT of GOD</a:t>
            </a:r>
          </a:p>
        </p:txBody>
      </p:sp>
      <p:sp>
        <p:nvSpPr>
          <p:cNvPr id="24" name="Freeform 23"/>
          <p:cNvSpPr/>
          <p:nvPr/>
        </p:nvSpPr>
        <p:spPr>
          <a:xfrm>
            <a:off x="5773271" y="2362201"/>
            <a:ext cx="784328" cy="3823447"/>
          </a:xfrm>
          <a:custGeom>
            <a:avLst/>
            <a:gdLst>
              <a:gd name="connsiteX0" fmla="*/ 107576 w 784328"/>
              <a:gd name="connsiteY0" fmla="*/ 0 h 5163671"/>
              <a:gd name="connsiteX1" fmla="*/ 53788 w 784328"/>
              <a:gd name="connsiteY1" fmla="*/ 376518 h 5163671"/>
              <a:gd name="connsiteX2" fmla="*/ 0 w 784328"/>
              <a:gd name="connsiteY2" fmla="*/ 457200 h 5163671"/>
              <a:gd name="connsiteX3" fmla="*/ 53788 w 784328"/>
              <a:gd name="connsiteY3" fmla="*/ 564777 h 5163671"/>
              <a:gd name="connsiteX4" fmla="*/ 161364 w 784328"/>
              <a:gd name="connsiteY4" fmla="*/ 591671 h 5163671"/>
              <a:gd name="connsiteX5" fmla="*/ 215153 w 784328"/>
              <a:gd name="connsiteY5" fmla="*/ 645459 h 5163671"/>
              <a:gd name="connsiteX6" fmla="*/ 242047 w 784328"/>
              <a:gd name="connsiteY6" fmla="*/ 726142 h 5163671"/>
              <a:gd name="connsiteX7" fmla="*/ 295835 w 784328"/>
              <a:gd name="connsiteY7" fmla="*/ 806824 h 5163671"/>
              <a:gd name="connsiteX8" fmla="*/ 215153 w 784328"/>
              <a:gd name="connsiteY8" fmla="*/ 1290918 h 5163671"/>
              <a:gd name="connsiteX9" fmla="*/ 134470 w 784328"/>
              <a:gd name="connsiteY9" fmla="*/ 1344706 h 5163671"/>
              <a:gd name="connsiteX10" fmla="*/ 80682 w 784328"/>
              <a:gd name="connsiteY10" fmla="*/ 1398495 h 5163671"/>
              <a:gd name="connsiteX11" fmla="*/ 26894 w 784328"/>
              <a:gd name="connsiteY11" fmla="*/ 1559859 h 5163671"/>
              <a:gd name="connsiteX12" fmla="*/ 53788 w 784328"/>
              <a:gd name="connsiteY12" fmla="*/ 1721224 h 5163671"/>
              <a:gd name="connsiteX13" fmla="*/ 161364 w 784328"/>
              <a:gd name="connsiteY13" fmla="*/ 1855695 h 5163671"/>
              <a:gd name="connsiteX14" fmla="*/ 242047 w 784328"/>
              <a:gd name="connsiteY14" fmla="*/ 1909483 h 5163671"/>
              <a:gd name="connsiteX15" fmla="*/ 510988 w 784328"/>
              <a:gd name="connsiteY15" fmla="*/ 2124636 h 5163671"/>
              <a:gd name="connsiteX16" fmla="*/ 564776 w 784328"/>
              <a:gd name="connsiteY16" fmla="*/ 2286000 h 5163671"/>
              <a:gd name="connsiteX17" fmla="*/ 537882 w 784328"/>
              <a:gd name="connsiteY17" fmla="*/ 2662518 h 5163671"/>
              <a:gd name="connsiteX18" fmla="*/ 322729 w 784328"/>
              <a:gd name="connsiteY18" fmla="*/ 2931459 h 5163671"/>
              <a:gd name="connsiteX19" fmla="*/ 242047 w 784328"/>
              <a:gd name="connsiteY19" fmla="*/ 2985248 h 5163671"/>
              <a:gd name="connsiteX20" fmla="*/ 53788 w 784328"/>
              <a:gd name="connsiteY20" fmla="*/ 3200400 h 5163671"/>
              <a:gd name="connsiteX21" fmla="*/ 107576 w 784328"/>
              <a:gd name="connsiteY21" fmla="*/ 3684495 h 5163671"/>
              <a:gd name="connsiteX22" fmla="*/ 188258 w 784328"/>
              <a:gd name="connsiteY22" fmla="*/ 3765177 h 5163671"/>
              <a:gd name="connsiteX23" fmla="*/ 349623 w 784328"/>
              <a:gd name="connsiteY23" fmla="*/ 3872753 h 5163671"/>
              <a:gd name="connsiteX24" fmla="*/ 510988 w 784328"/>
              <a:gd name="connsiteY24" fmla="*/ 4007224 h 5163671"/>
              <a:gd name="connsiteX25" fmla="*/ 564776 w 784328"/>
              <a:gd name="connsiteY25" fmla="*/ 4087906 h 5163671"/>
              <a:gd name="connsiteX26" fmla="*/ 699247 w 784328"/>
              <a:gd name="connsiteY26" fmla="*/ 4222377 h 5163671"/>
              <a:gd name="connsiteX27" fmla="*/ 726141 w 784328"/>
              <a:gd name="connsiteY27" fmla="*/ 4572000 h 5163671"/>
              <a:gd name="connsiteX28" fmla="*/ 672353 w 784328"/>
              <a:gd name="connsiteY28" fmla="*/ 4625789 h 5163671"/>
              <a:gd name="connsiteX29" fmla="*/ 510988 w 784328"/>
              <a:gd name="connsiteY29" fmla="*/ 4679577 h 5163671"/>
              <a:gd name="connsiteX30" fmla="*/ 457200 w 784328"/>
              <a:gd name="connsiteY30" fmla="*/ 4760259 h 5163671"/>
              <a:gd name="connsiteX31" fmla="*/ 376517 w 784328"/>
              <a:gd name="connsiteY31" fmla="*/ 4814048 h 5163671"/>
              <a:gd name="connsiteX32" fmla="*/ 349623 w 784328"/>
              <a:gd name="connsiteY32" fmla="*/ 4894730 h 5163671"/>
              <a:gd name="connsiteX33" fmla="*/ 295835 w 784328"/>
              <a:gd name="connsiteY33" fmla="*/ 4975412 h 5163671"/>
              <a:gd name="connsiteX34" fmla="*/ 215153 w 784328"/>
              <a:gd name="connsiteY34" fmla="*/ 5163671 h 5163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84328" h="5163671">
                <a:moveTo>
                  <a:pt x="107576" y="0"/>
                </a:moveTo>
                <a:cubicBezTo>
                  <a:pt x="100705" y="75581"/>
                  <a:pt x="105527" y="273040"/>
                  <a:pt x="53788" y="376518"/>
                </a:cubicBezTo>
                <a:cubicBezTo>
                  <a:pt x="39333" y="405428"/>
                  <a:pt x="17929" y="430306"/>
                  <a:pt x="0" y="457200"/>
                </a:cubicBezTo>
                <a:cubicBezTo>
                  <a:pt x="17929" y="493059"/>
                  <a:pt x="22989" y="539111"/>
                  <a:pt x="53788" y="564777"/>
                </a:cubicBezTo>
                <a:cubicBezTo>
                  <a:pt x="82183" y="588440"/>
                  <a:pt x="128304" y="575141"/>
                  <a:pt x="161364" y="591671"/>
                </a:cubicBezTo>
                <a:cubicBezTo>
                  <a:pt x="184043" y="603011"/>
                  <a:pt x="197223" y="627530"/>
                  <a:pt x="215153" y="645459"/>
                </a:cubicBezTo>
                <a:cubicBezTo>
                  <a:pt x="224118" y="672353"/>
                  <a:pt x="229369" y="700786"/>
                  <a:pt x="242047" y="726142"/>
                </a:cubicBezTo>
                <a:cubicBezTo>
                  <a:pt x="256502" y="755052"/>
                  <a:pt x="293819" y="774564"/>
                  <a:pt x="295835" y="806824"/>
                </a:cubicBezTo>
                <a:cubicBezTo>
                  <a:pt x="301355" y="895148"/>
                  <a:pt x="297434" y="1175725"/>
                  <a:pt x="215153" y="1290918"/>
                </a:cubicBezTo>
                <a:cubicBezTo>
                  <a:pt x="196366" y="1317220"/>
                  <a:pt x="159710" y="1324514"/>
                  <a:pt x="134470" y="1344706"/>
                </a:cubicBezTo>
                <a:cubicBezTo>
                  <a:pt x="114670" y="1360546"/>
                  <a:pt x="98611" y="1380565"/>
                  <a:pt x="80682" y="1398495"/>
                </a:cubicBezTo>
                <a:cubicBezTo>
                  <a:pt x="62753" y="1452283"/>
                  <a:pt x="17573" y="1503933"/>
                  <a:pt x="26894" y="1559859"/>
                </a:cubicBezTo>
                <a:cubicBezTo>
                  <a:pt x="35859" y="1613647"/>
                  <a:pt x="36544" y="1669492"/>
                  <a:pt x="53788" y="1721224"/>
                </a:cubicBezTo>
                <a:cubicBezTo>
                  <a:pt x="66495" y="1759345"/>
                  <a:pt x="127981" y="1828989"/>
                  <a:pt x="161364" y="1855695"/>
                </a:cubicBezTo>
                <a:cubicBezTo>
                  <a:pt x="186604" y="1875887"/>
                  <a:pt x="218022" y="1887860"/>
                  <a:pt x="242047" y="1909483"/>
                </a:cubicBezTo>
                <a:cubicBezTo>
                  <a:pt x="487112" y="2130041"/>
                  <a:pt x="334370" y="2065764"/>
                  <a:pt x="510988" y="2124636"/>
                </a:cubicBezTo>
                <a:cubicBezTo>
                  <a:pt x="528917" y="2178424"/>
                  <a:pt x="568816" y="2229447"/>
                  <a:pt x="564776" y="2286000"/>
                </a:cubicBezTo>
                <a:cubicBezTo>
                  <a:pt x="555811" y="2411506"/>
                  <a:pt x="558568" y="2538404"/>
                  <a:pt x="537882" y="2662518"/>
                </a:cubicBezTo>
                <a:cubicBezTo>
                  <a:pt x="522179" y="2756735"/>
                  <a:pt x="375637" y="2896187"/>
                  <a:pt x="322729" y="2931459"/>
                </a:cubicBezTo>
                <a:cubicBezTo>
                  <a:pt x="295835" y="2949389"/>
                  <a:pt x="266372" y="2963963"/>
                  <a:pt x="242047" y="2985248"/>
                </a:cubicBezTo>
                <a:cubicBezTo>
                  <a:pt x="116184" y="3095378"/>
                  <a:pt x="126695" y="3091039"/>
                  <a:pt x="53788" y="3200400"/>
                </a:cubicBezTo>
                <a:cubicBezTo>
                  <a:pt x="71717" y="3361765"/>
                  <a:pt x="69971" y="3526552"/>
                  <a:pt x="107576" y="3684495"/>
                </a:cubicBezTo>
                <a:cubicBezTo>
                  <a:pt x="116385" y="3721495"/>
                  <a:pt x="158236" y="3741827"/>
                  <a:pt x="188258" y="3765177"/>
                </a:cubicBezTo>
                <a:cubicBezTo>
                  <a:pt x="239286" y="3804865"/>
                  <a:pt x="303912" y="3827042"/>
                  <a:pt x="349623" y="3872753"/>
                </a:cubicBezTo>
                <a:cubicBezTo>
                  <a:pt x="453161" y="3976292"/>
                  <a:pt x="398659" y="3932339"/>
                  <a:pt x="510988" y="4007224"/>
                </a:cubicBezTo>
                <a:cubicBezTo>
                  <a:pt x="528917" y="4034118"/>
                  <a:pt x="543491" y="4063581"/>
                  <a:pt x="564776" y="4087906"/>
                </a:cubicBezTo>
                <a:cubicBezTo>
                  <a:pt x="606519" y="4135612"/>
                  <a:pt x="699247" y="4222377"/>
                  <a:pt x="699247" y="4222377"/>
                </a:cubicBezTo>
                <a:cubicBezTo>
                  <a:pt x="752263" y="4381426"/>
                  <a:pt x="784328" y="4397438"/>
                  <a:pt x="726141" y="4572000"/>
                </a:cubicBezTo>
                <a:cubicBezTo>
                  <a:pt x="718123" y="4596055"/>
                  <a:pt x="695032" y="4614449"/>
                  <a:pt x="672353" y="4625789"/>
                </a:cubicBezTo>
                <a:cubicBezTo>
                  <a:pt x="621641" y="4651145"/>
                  <a:pt x="510988" y="4679577"/>
                  <a:pt x="510988" y="4679577"/>
                </a:cubicBezTo>
                <a:cubicBezTo>
                  <a:pt x="493059" y="4706471"/>
                  <a:pt x="480056" y="4737403"/>
                  <a:pt x="457200" y="4760259"/>
                </a:cubicBezTo>
                <a:cubicBezTo>
                  <a:pt x="434344" y="4783115"/>
                  <a:pt x="396709" y="4788808"/>
                  <a:pt x="376517" y="4814048"/>
                </a:cubicBezTo>
                <a:cubicBezTo>
                  <a:pt x="358808" y="4836185"/>
                  <a:pt x="362301" y="4869374"/>
                  <a:pt x="349623" y="4894730"/>
                </a:cubicBezTo>
                <a:cubicBezTo>
                  <a:pt x="335168" y="4923640"/>
                  <a:pt x="313764" y="4948518"/>
                  <a:pt x="295835" y="4975412"/>
                </a:cubicBezTo>
                <a:cubicBezTo>
                  <a:pt x="263968" y="5134747"/>
                  <a:pt x="301264" y="5077560"/>
                  <a:pt x="215153" y="5163671"/>
                </a:cubicBezTo>
              </a:path>
            </a:pathLst>
          </a:custGeom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Heart 24"/>
          <p:cNvSpPr/>
          <p:nvPr/>
        </p:nvSpPr>
        <p:spPr>
          <a:xfrm>
            <a:off x="2761130" y="4773706"/>
            <a:ext cx="591670" cy="560294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3048000" y="2743200"/>
            <a:ext cx="2286000" cy="1524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"/>
            <a:ext cx="10972800" cy="5943600"/>
          </a:xfrm>
        </p:spPr>
        <p:txBody>
          <a:bodyPr>
            <a:noAutofit/>
          </a:bodyPr>
          <a:lstStyle/>
          <a:p>
            <a:pPr marL="52388" indent="-52388">
              <a:spcBef>
                <a:spcPts val="0"/>
              </a:spcBef>
              <a:buNone/>
            </a:pPr>
            <a:r>
              <a:rPr lang="en-US" sz="4800" b="1" spc="-150" dirty="0">
                <a:solidFill>
                  <a:srgbClr val="FF0000"/>
                </a:solidFill>
              </a:rPr>
              <a:t>1Cor 2:12  </a:t>
            </a:r>
            <a:r>
              <a:rPr lang="en-US" sz="4800" spc="-150" dirty="0"/>
              <a:t>we may know </a:t>
            </a:r>
            <a:r>
              <a:rPr lang="en-US" sz="4800" b="1" spc="-150" dirty="0"/>
              <a:t>the things </a:t>
            </a:r>
            <a:r>
              <a:rPr lang="en-US" sz="4800" spc="-150" dirty="0"/>
              <a:t>freely given to us </a:t>
            </a:r>
            <a:r>
              <a:rPr lang="en-US" sz="4800" b="1" spc="-150" dirty="0"/>
              <a:t>of God</a:t>
            </a:r>
            <a:r>
              <a:rPr lang="en-US" sz="4800" spc="-15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solidFill>
                  <a:srgbClr val="FF0000"/>
                </a:solidFill>
              </a:rPr>
              <a:t>13  </a:t>
            </a:r>
            <a:r>
              <a:rPr lang="en-US" sz="4800" b="1" dirty="0"/>
              <a:t>Things</a:t>
            </a:r>
            <a:r>
              <a:rPr lang="en-US" sz="4800" dirty="0"/>
              <a:t> we speak, not in the </a:t>
            </a:r>
            <a:r>
              <a:rPr lang="en-US" sz="4800" b="1" dirty="0"/>
              <a:t>words</a:t>
            </a:r>
            <a:r>
              <a:rPr lang="en-US" sz="4800" dirty="0"/>
              <a:t> which man's wisdom teaches, but which the </a:t>
            </a:r>
            <a:r>
              <a:rPr lang="en-US" sz="4800" b="1" dirty="0"/>
              <a:t>Holy Spirit teaches</a:t>
            </a:r>
            <a:r>
              <a:rPr lang="en-US" sz="4800" dirty="0"/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800" b="1" dirty="0">
                <a:sym typeface="Wingdings" panose="05000000000000000000" pitchFamily="2" charset="2"/>
              </a:rPr>
              <a:t></a:t>
            </a:r>
            <a:r>
              <a:rPr lang="en-US" sz="4800" b="1" dirty="0"/>
              <a:t> comparing </a:t>
            </a:r>
            <a:r>
              <a:rPr lang="en-US" sz="4800" dirty="0"/>
              <a:t>spiritual things 	with spiritual.</a:t>
            </a:r>
          </a:p>
          <a:p>
            <a:pPr marL="52388" indent="-52388">
              <a:spcBef>
                <a:spcPts val="0"/>
              </a:spcBef>
              <a:buNone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8229600" y="4038600"/>
            <a:ext cx="1536192" cy="107899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6240" y="1644396"/>
            <a:ext cx="198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4800" b="1" dirty="0">
                <a:solidFill>
                  <a:prstClr val="black"/>
                </a:solidFill>
                <a:latin typeface="Calibri"/>
              </a:rPr>
              <a:t>things of GOD</a:t>
            </a:r>
          </a:p>
        </p:txBody>
      </p:sp>
      <p:sp>
        <p:nvSpPr>
          <p:cNvPr id="6" name="Oval 5"/>
          <p:cNvSpPr/>
          <p:nvPr/>
        </p:nvSpPr>
        <p:spPr>
          <a:xfrm>
            <a:off x="2667000" y="3810000"/>
            <a:ext cx="762000" cy="609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8" name="Straight Connector 7"/>
          <p:cNvCxnSpPr>
            <a:stCxn id="6" idx="4"/>
          </p:cNvCxnSpPr>
          <p:nvPr/>
        </p:nvCxnSpPr>
        <p:spPr>
          <a:xfrm rot="5400000">
            <a:off x="2476500" y="49911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0" y="4648200"/>
            <a:ext cx="762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2362200" y="4648200"/>
            <a:ext cx="685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514600" y="5867400"/>
            <a:ext cx="838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2781300" y="5829300"/>
            <a:ext cx="838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18360" y="1508760"/>
            <a:ext cx="182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4800" b="1" dirty="0">
                <a:solidFill>
                  <a:prstClr val="black"/>
                </a:solidFill>
                <a:latin typeface="Calibri"/>
              </a:rPr>
              <a:t>things of MAN</a:t>
            </a:r>
          </a:p>
        </p:txBody>
      </p:sp>
      <p:sp>
        <p:nvSpPr>
          <p:cNvPr id="27" name="Plus 26"/>
          <p:cNvSpPr/>
          <p:nvPr/>
        </p:nvSpPr>
        <p:spPr>
          <a:xfrm>
            <a:off x="9384792" y="2825496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Multiply 27"/>
          <p:cNvSpPr/>
          <p:nvPr/>
        </p:nvSpPr>
        <p:spPr>
          <a:xfrm>
            <a:off x="8851392" y="2215896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Minus 28"/>
          <p:cNvSpPr/>
          <p:nvPr/>
        </p:nvSpPr>
        <p:spPr>
          <a:xfrm>
            <a:off x="9384792" y="2520696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" name="Minus 29"/>
          <p:cNvSpPr/>
          <p:nvPr/>
        </p:nvSpPr>
        <p:spPr>
          <a:xfrm>
            <a:off x="8470392" y="2977896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3" name="Plus 32"/>
          <p:cNvSpPr/>
          <p:nvPr/>
        </p:nvSpPr>
        <p:spPr>
          <a:xfrm>
            <a:off x="8241792" y="2292096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8089392" y="2673096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3425952" y="2743200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2130552" y="2209800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9" name="Plus 38"/>
          <p:cNvSpPr/>
          <p:nvPr/>
        </p:nvSpPr>
        <p:spPr>
          <a:xfrm>
            <a:off x="2740152" y="2133600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1" name="Plus 40"/>
          <p:cNvSpPr/>
          <p:nvPr/>
        </p:nvSpPr>
        <p:spPr>
          <a:xfrm>
            <a:off x="2359152" y="2743200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3" name="Minus 42"/>
          <p:cNvSpPr/>
          <p:nvPr/>
        </p:nvSpPr>
        <p:spPr>
          <a:xfrm>
            <a:off x="3502152" y="2286000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4" name="Minus 43"/>
          <p:cNvSpPr/>
          <p:nvPr/>
        </p:nvSpPr>
        <p:spPr>
          <a:xfrm>
            <a:off x="1825752" y="2743200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19400" y="330200"/>
            <a:ext cx="64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6000" b="1" dirty="0">
                <a:solidFill>
                  <a:prstClr val="black"/>
                </a:solidFill>
                <a:latin typeface="Calibri"/>
              </a:rPr>
              <a:t>SPIRIT of GOD</a:t>
            </a:r>
          </a:p>
          <a:p>
            <a:pPr algn="ctr" defTabSz="914400"/>
            <a:r>
              <a:rPr lang="en-US" sz="6000" b="1" dirty="0">
                <a:solidFill>
                  <a:prstClr val="black"/>
                </a:solidFill>
                <a:latin typeface="Calibri"/>
              </a:rPr>
              <a:t>“</a:t>
            </a:r>
            <a:r>
              <a:rPr lang="en-US" sz="6000" b="1" dirty="0">
                <a:solidFill>
                  <a:srgbClr val="FF0000"/>
                </a:solidFill>
                <a:latin typeface="Calibri"/>
              </a:rPr>
              <a:t>comparing</a:t>
            </a:r>
            <a:r>
              <a:rPr lang="en-US" sz="6000" b="1" dirty="0">
                <a:solidFill>
                  <a:prstClr val="black"/>
                </a:solidFill>
                <a:latin typeface="Calibri"/>
              </a:rPr>
              <a:t>”</a:t>
            </a:r>
          </a:p>
        </p:txBody>
      </p:sp>
      <p:sp>
        <p:nvSpPr>
          <p:cNvPr id="25" name="Heart 24"/>
          <p:cNvSpPr/>
          <p:nvPr/>
        </p:nvSpPr>
        <p:spPr>
          <a:xfrm>
            <a:off x="2761130" y="4773706"/>
            <a:ext cx="591670" cy="560294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8229600" y="4038600"/>
            <a:ext cx="1536192" cy="107899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6240" y="1644396"/>
            <a:ext cx="198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4800" b="1" dirty="0">
                <a:solidFill>
                  <a:prstClr val="black"/>
                </a:solidFill>
                <a:latin typeface="Calibri"/>
              </a:rPr>
              <a:t>things of GOD</a:t>
            </a:r>
          </a:p>
        </p:txBody>
      </p:sp>
      <p:sp>
        <p:nvSpPr>
          <p:cNvPr id="6" name="Oval 5"/>
          <p:cNvSpPr/>
          <p:nvPr/>
        </p:nvSpPr>
        <p:spPr>
          <a:xfrm>
            <a:off x="2667000" y="3810000"/>
            <a:ext cx="762000" cy="609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8" name="Straight Connector 7"/>
          <p:cNvCxnSpPr>
            <a:stCxn id="6" idx="4"/>
          </p:cNvCxnSpPr>
          <p:nvPr/>
        </p:nvCxnSpPr>
        <p:spPr>
          <a:xfrm rot="5400000">
            <a:off x="2476500" y="49911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0" y="4648200"/>
            <a:ext cx="762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2362200" y="4648200"/>
            <a:ext cx="685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514600" y="5867400"/>
            <a:ext cx="838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2781300" y="5829300"/>
            <a:ext cx="838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18360" y="1508760"/>
            <a:ext cx="182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4800" b="1" dirty="0">
                <a:solidFill>
                  <a:prstClr val="black"/>
                </a:solidFill>
                <a:latin typeface="Calibri"/>
              </a:rPr>
              <a:t>things of MAN</a:t>
            </a:r>
          </a:p>
        </p:txBody>
      </p:sp>
      <p:sp>
        <p:nvSpPr>
          <p:cNvPr id="27" name="Plus 26"/>
          <p:cNvSpPr/>
          <p:nvPr/>
        </p:nvSpPr>
        <p:spPr>
          <a:xfrm>
            <a:off x="9384792" y="2825496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Multiply 27"/>
          <p:cNvSpPr/>
          <p:nvPr/>
        </p:nvSpPr>
        <p:spPr>
          <a:xfrm>
            <a:off x="8851392" y="2215896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Minus 28"/>
          <p:cNvSpPr/>
          <p:nvPr/>
        </p:nvSpPr>
        <p:spPr>
          <a:xfrm>
            <a:off x="9384792" y="2520696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" name="Minus 29"/>
          <p:cNvSpPr/>
          <p:nvPr/>
        </p:nvSpPr>
        <p:spPr>
          <a:xfrm>
            <a:off x="8470392" y="2977896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3" name="Plus 32"/>
          <p:cNvSpPr/>
          <p:nvPr/>
        </p:nvSpPr>
        <p:spPr>
          <a:xfrm>
            <a:off x="8241792" y="2292096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8089392" y="2673096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3886200" y="2743200"/>
            <a:ext cx="381000" cy="3810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2130552" y="2209800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9" name="Plus 38"/>
          <p:cNvSpPr/>
          <p:nvPr/>
        </p:nvSpPr>
        <p:spPr>
          <a:xfrm>
            <a:off x="2740152" y="2133600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1" name="Plus 40"/>
          <p:cNvSpPr/>
          <p:nvPr/>
        </p:nvSpPr>
        <p:spPr>
          <a:xfrm>
            <a:off x="2359152" y="2743200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3" name="Minus 42"/>
          <p:cNvSpPr/>
          <p:nvPr/>
        </p:nvSpPr>
        <p:spPr>
          <a:xfrm>
            <a:off x="3502152" y="2286000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4" name="Minus 43"/>
          <p:cNvSpPr/>
          <p:nvPr/>
        </p:nvSpPr>
        <p:spPr>
          <a:xfrm>
            <a:off x="1825752" y="2743200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19400" y="330200"/>
            <a:ext cx="64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6000" b="1" dirty="0">
                <a:solidFill>
                  <a:prstClr val="black"/>
                </a:solidFill>
                <a:latin typeface="Calibri"/>
              </a:rPr>
              <a:t>SPIRIT of GOD</a:t>
            </a:r>
          </a:p>
          <a:p>
            <a:pPr algn="ctr" defTabSz="914400"/>
            <a:r>
              <a:rPr lang="en-US" sz="6000" b="1" dirty="0">
                <a:solidFill>
                  <a:prstClr val="black"/>
                </a:solidFill>
                <a:latin typeface="Calibri"/>
              </a:rPr>
              <a:t>“</a:t>
            </a:r>
            <a:r>
              <a:rPr lang="en-US" sz="6000" b="1" dirty="0">
                <a:solidFill>
                  <a:srgbClr val="FF0000"/>
                </a:solidFill>
                <a:latin typeface="Calibri"/>
              </a:rPr>
              <a:t>comparing</a:t>
            </a:r>
            <a:r>
              <a:rPr lang="en-US" sz="6000" b="1" dirty="0">
                <a:solidFill>
                  <a:prstClr val="black"/>
                </a:solidFill>
                <a:latin typeface="Calibri"/>
              </a:rPr>
              <a:t>”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10800000" flipV="1">
            <a:off x="4419600" y="2209800"/>
            <a:ext cx="914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Heart 30"/>
          <p:cNvSpPr/>
          <p:nvPr/>
        </p:nvSpPr>
        <p:spPr>
          <a:xfrm>
            <a:off x="2761130" y="4773706"/>
            <a:ext cx="591670" cy="560294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8229600" y="4038600"/>
            <a:ext cx="1536192" cy="107899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6240" y="1644396"/>
            <a:ext cx="198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4800" b="1" dirty="0">
                <a:solidFill>
                  <a:prstClr val="black"/>
                </a:solidFill>
                <a:latin typeface="Calibri"/>
              </a:rPr>
              <a:t>things of GOD</a:t>
            </a:r>
          </a:p>
        </p:txBody>
      </p:sp>
      <p:sp>
        <p:nvSpPr>
          <p:cNvPr id="6" name="Oval 5"/>
          <p:cNvSpPr/>
          <p:nvPr/>
        </p:nvSpPr>
        <p:spPr>
          <a:xfrm>
            <a:off x="2667000" y="3810000"/>
            <a:ext cx="762000" cy="609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8" name="Straight Connector 7"/>
          <p:cNvCxnSpPr>
            <a:stCxn id="6" idx="4"/>
          </p:cNvCxnSpPr>
          <p:nvPr/>
        </p:nvCxnSpPr>
        <p:spPr>
          <a:xfrm rot="5400000">
            <a:off x="2476500" y="49911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0" y="4648200"/>
            <a:ext cx="762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2362200" y="4648200"/>
            <a:ext cx="685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514600" y="5867400"/>
            <a:ext cx="838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2781300" y="5829300"/>
            <a:ext cx="838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18360" y="1508760"/>
            <a:ext cx="182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4800" b="1" dirty="0">
                <a:solidFill>
                  <a:prstClr val="black"/>
                </a:solidFill>
                <a:latin typeface="Calibri"/>
              </a:rPr>
              <a:t>things of MAN</a:t>
            </a:r>
          </a:p>
        </p:txBody>
      </p:sp>
      <p:sp>
        <p:nvSpPr>
          <p:cNvPr id="27" name="Plus 26"/>
          <p:cNvSpPr/>
          <p:nvPr/>
        </p:nvSpPr>
        <p:spPr>
          <a:xfrm>
            <a:off x="9384792" y="2825496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Multiply 27"/>
          <p:cNvSpPr/>
          <p:nvPr/>
        </p:nvSpPr>
        <p:spPr>
          <a:xfrm>
            <a:off x="8851392" y="2215896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Minus 28"/>
          <p:cNvSpPr/>
          <p:nvPr/>
        </p:nvSpPr>
        <p:spPr>
          <a:xfrm>
            <a:off x="9384792" y="2520696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" name="Minus 29"/>
          <p:cNvSpPr/>
          <p:nvPr/>
        </p:nvSpPr>
        <p:spPr>
          <a:xfrm>
            <a:off x="8470392" y="2977896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3" name="Plus 32"/>
          <p:cNvSpPr/>
          <p:nvPr/>
        </p:nvSpPr>
        <p:spPr>
          <a:xfrm>
            <a:off x="8241792" y="2292096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620000" y="2768600"/>
            <a:ext cx="381000" cy="3810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3886200" y="2743200"/>
            <a:ext cx="381000" cy="3810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2130552" y="2209800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9" name="Plus 38"/>
          <p:cNvSpPr/>
          <p:nvPr/>
        </p:nvSpPr>
        <p:spPr>
          <a:xfrm>
            <a:off x="2740152" y="2133600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1" name="Plus 40"/>
          <p:cNvSpPr/>
          <p:nvPr/>
        </p:nvSpPr>
        <p:spPr>
          <a:xfrm>
            <a:off x="2359152" y="2743200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3" name="Minus 42"/>
          <p:cNvSpPr/>
          <p:nvPr/>
        </p:nvSpPr>
        <p:spPr>
          <a:xfrm>
            <a:off x="3502152" y="2286000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4" name="Minus 43"/>
          <p:cNvSpPr/>
          <p:nvPr/>
        </p:nvSpPr>
        <p:spPr>
          <a:xfrm>
            <a:off x="1825752" y="2743200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19400" y="330200"/>
            <a:ext cx="64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6000" b="1" dirty="0">
                <a:solidFill>
                  <a:prstClr val="black"/>
                </a:solidFill>
                <a:latin typeface="Calibri"/>
              </a:rPr>
              <a:t>SPIRIT of GOD</a:t>
            </a:r>
          </a:p>
          <a:p>
            <a:pPr algn="ctr" defTabSz="914400"/>
            <a:r>
              <a:rPr lang="en-US" sz="6000" b="1" dirty="0">
                <a:solidFill>
                  <a:prstClr val="black"/>
                </a:solidFill>
                <a:latin typeface="Calibri"/>
              </a:rPr>
              <a:t>“</a:t>
            </a:r>
            <a:r>
              <a:rPr lang="en-US" sz="6000" b="1" dirty="0">
                <a:solidFill>
                  <a:srgbClr val="FF0000"/>
                </a:solidFill>
                <a:latin typeface="Calibri"/>
              </a:rPr>
              <a:t>comparing</a:t>
            </a:r>
            <a:r>
              <a:rPr lang="en-US" sz="6000" b="1" dirty="0">
                <a:solidFill>
                  <a:prstClr val="black"/>
                </a:solidFill>
                <a:latin typeface="Calibri"/>
              </a:rPr>
              <a:t>”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629400" y="21336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 flipV="1">
            <a:off x="4419600" y="2209800"/>
            <a:ext cx="914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Heart 47"/>
          <p:cNvSpPr/>
          <p:nvPr/>
        </p:nvSpPr>
        <p:spPr>
          <a:xfrm>
            <a:off x="2761130" y="4773706"/>
            <a:ext cx="591670" cy="560294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8229600" y="4038600"/>
            <a:ext cx="1536192" cy="107899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6240" y="1644396"/>
            <a:ext cx="198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4800" b="1" dirty="0">
                <a:solidFill>
                  <a:prstClr val="black"/>
                </a:solidFill>
                <a:latin typeface="Calibri"/>
              </a:rPr>
              <a:t>things of GOD</a:t>
            </a:r>
          </a:p>
        </p:txBody>
      </p:sp>
      <p:sp>
        <p:nvSpPr>
          <p:cNvPr id="6" name="Oval 5"/>
          <p:cNvSpPr/>
          <p:nvPr/>
        </p:nvSpPr>
        <p:spPr>
          <a:xfrm>
            <a:off x="2667000" y="3810000"/>
            <a:ext cx="762000" cy="609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8" name="Straight Connector 7"/>
          <p:cNvCxnSpPr>
            <a:stCxn id="6" idx="4"/>
          </p:cNvCxnSpPr>
          <p:nvPr/>
        </p:nvCxnSpPr>
        <p:spPr>
          <a:xfrm rot="5400000">
            <a:off x="2476500" y="49911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0" y="4648200"/>
            <a:ext cx="762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2362200" y="4648200"/>
            <a:ext cx="685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514600" y="5867400"/>
            <a:ext cx="838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2781300" y="5829300"/>
            <a:ext cx="838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18360" y="1508760"/>
            <a:ext cx="182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4800" b="1" dirty="0">
                <a:solidFill>
                  <a:prstClr val="black"/>
                </a:solidFill>
                <a:latin typeface="Calibri"/>
              </a:rPr>
              <a:t>things of MAN</a:t>
            </a:r>
          </a:p>
        </p:txBody>
      </p:sp>
      <p:sp>
        <p:nvSpPr>
          <p:cNvPr id="27" name="Plus 26"/>
          <p:cNvSpPr/>
          <p:nvPr/>
        </p:nvSpPr>
        <p:spPr>
          <a:xfrm>
            <a:off x="9384792" y="2825496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Multiply 27"/>
          <p:cNvSpPr/>
          <p:nvPr/>
        </p:nvSpPr>
        <p:spPr>
          <a:xfrm>
            <a:off x="8851392" y="2215896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Minus 28"/>
          <p:cNvSpPr/>
          <p:nvPr/>
        </p:nvSpPr>
        <p:spPr>
          <a:xfrm>
            <a:off x="9384792" y="2520696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" name="Minus 29"/>
          <p:cNvSpPr/>
          <p:nvPr/>
        </p:nvSpPr>
        <p:spPr>
          <a:xfrm>
            <a:off x="8470392" y="2977896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3" name="Plus 32"/>
          <p:cNvSpPr/>
          <p:nvPr/>
        </p:nvSpPr>
        <p:spPr>
          <a:xfrm>
            <a:off x="8241792" y="2292096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620000" y="2768600"/>
            <a:ext cx="381000" cy="3810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3886200" y="2743200"/>
            <a:ext cx="381000" cy="3810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2130552" y="2209800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9" name="Plus 38"/>
          <p:cNvSpPr/>
          <p:nvPr/>
        </p:nvSpPr>
        <p:spPr>
          <a:xfrm>
            <a:off x="2740152" y="2133600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1" name="Plus 40"/>
          <p:cNvSpPr/>
          <p:nvPr/>
        </p:nvSpPr>
        <p:spPr>
          <a:xfrm>
            <a:off x="2359152" y="2743200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3" name="Minus 42"/>
          <p:cNvSpPr/>
          <p:nvPr/>
        </p:nvSpPr>
        <p:spPr>
          <a:xfrm>
            <a:off x="3502152" y="2286000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4" name="Minus 43"/>
          <p:cNvSpPr/>
          <p:nvPr/>
        </p:nvSpPr>
        <p:spPr>
          <a:xfrm>
            <a:off x="1825752" y="2743200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19400" y="330200"/>
            <a:ext cx="64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6000" b="1" dirty="0">
                <a:solidFill>
                  <a:prstClr val="black"/>
                </a:solidFill>
                <a:latin typeface="Calibri"/>
              </a:rPr>
              <a:t>SPIRIT of GOD</a:t>
            </a:r>
          </a:p>
          <a:p>
            <a:pPr algn="ctr" defTabSz="914400"/>
            <a:r>
              <a:rPr lang="en-US" sz="6000" b="1" dirty="0">
                <a:solidFill>
                  <a:prstClr val="black"/>
                </a:solidFill>
                <a:latin typeface="Calibri"/>
              </a:rPr>
              <a:t>“</a:t>
            </a:r>
            <a:r>
              <a:rPr lang="en-US" sz="6000" b="1" dirty="0">
                <a:solidFill>
                  <a:srgbClr val="FF0000"/>
                </a:solidFill>
                <a:latin typeface="Calibri"/>
              </a:rPr>
              <a:t>comparing</a:t>
            </a:r>
            <a:r>
              <a:rPr lang="en-US" sz="6000" b="1" dirty="0">
                <a:solidFill>
                  <a:prstClr val="black"/>
                </a:solidFill>
                <a:latin typeface="Calibri"/>
              </a:rPr>
              <a:t>”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572000" y="2971800"/>
            <a:ext cx="2819400" cy="1588"/>
          </a:xfrm>
          <a:prstGeom prst="straightConnector1">
            <a:avLst/>
          </a:prstGeom>
          <a:ln w="15875" cmpd="sng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629400" y="21336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0800000" flipV="1">
            <a:off x="4419600" y="2209800"/>
            <a:ext cx="914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Heart 31"/>
          <p:cNvSpPr/>
          <p:nvPr/>
        </p:nvSpPr>
        <p:spPr>
          <a:xfrm>
            <a:off x="2761130" y="4773706"/>
            <a:ext cx="591670" cy="560294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8229600" y="4038600"/>
            <a:ext cx="1536192" cy="107899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6240" y="1644396"/>
            <a:ext cx="198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4800" b="1" dirty="0">
                <a:solidFill>
                  <a:prstClr val="black"/>
                </a:solidFill>
                <a:latin typeface="Calibri"/>
              </a:rPr>
              <a:t>things of GOD</a:t>
            </a:r>
          </a:p>
        </p:txBody>
      </p:sp>
      <p:sp>
        <p:nvSpPr>
          <p:cNvPr id="6" name="Oval 5"/>
          <p:cNvSpPr/>
          <p:nvPr/>
        </p:nvSpPr>
        <p:spPr>
          <a:xfrm>
            <a:off x="2667000" y="3810000"/>
            <a:ext cx="762000" cy="609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8" name="Straight Connector 7"/>
          <p:cNvCxnSpPr>
            <a:stCxn id="6" idx="4"/>
          </p:cNvCxnSpPr>
          <p:nvPr/>
        </p:nvCxnSpPr>
        <p:spPr>
          <a:xfrm rot="5400000">
            <a:off x="2476500" y="49911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0" y="4648200"/>
            <a:ext cx="762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2362200" y="4648200"/>
            <a:ext cx="685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514600" y="5867400"/>
            <a:ext cx="838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2781300" y="5829300"/>
            <a:ext cx="838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18360" y="1508760"/>
            <a:ext cx="182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4800" b="1" dirty="0">
                <a:solidFill>
                  <a:prstClr val="black"/>
                </a:solidFill>
                <a:latin typeface="Calibri"/>
              </a:rPr>
              <a:t>things of MAN</a:t>
            </a:r>
          </a:p>
        </p:txBody>
      </p:sp>
      <p:sp>
        <p:nvSpPr>
          <p:cNvPr id="27" name="Plus 26"/>
          <p:cNvSpPr/>
          <p:nvPr/>
        </p:nvSpPr>
        <p:spPr>
          <a:xfrm>
            <a:off x="9384792" y="2825496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Multiply 27"/>
          <p:cNvSpPr/>
          <p:nvPr/>
        </p:nvSpPr>
        <p:spPr>
          <a:xfrm>
            <a:off x="8851392" y="2215896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Minus 28"/>
          <p:cNvSpPr/>
          <p:nvPr/>
        </p:nvSpPr>
        <p:spPr>
          <a:xfrm>
            <a:off x="9384792" y="2520696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" name="Minus 29"/>
          <p:cNvSpPr/>
          <p:nvPr/>
        </p:nvSpPr>
        <p:spPr>
          <a:xfrm>
            <a:off x="8470392" y="2977896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3" name="Plus 32"/>
          <p:cNvSpPr/>
          <p:nvPr/>
        </p:nvSpPr>
        <p:spPr>
          <a:xfrm>
            <a:off x="8241792" y="2292096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29200" y="4343400"/>
            <a:ext cx="685800" cy="838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2130552" y="2209800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9" name="Plus 38"/>
          <p:cNvSpPr/>
          <p:nvPr/>
        </p:nvSpPr>
        <p:spPr>
          <a:xfrm>
            <a:off x="2740152" y="2133600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1" name="Plus 40"/>
          <p:cNvSpPr/>
          <p:nvPr/>
        </p:nvSpPr>
        <p:spPr>
          <a:xfrm>
            <a:off x="2359152" y="2743200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3" name="Minus 42"/>
          <p:cNvSpPr/>
          <p:nvPr/>
        </p:nvSpPr>
        <p:spPr>
          <a:xfrm>
            <a:off x="3502152" y="2286000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4" name="Minus 43"/>
          <p:cNvSpPr/>
          <p:nvPr/>
        </p:nvSpPr>
        <p:spPr>
          <a:xfrm>
            <a:off x="1825752" y="2743200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19400" y="330200"/>
            <a:ext cx="64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6000" b="1" dirty="0">
                <a:solidFill>
                  <a:prstClr val="black"/>
                </a:solidFill>
                <a:latin typeface="Calibri"/>
              </a:rPr>
              <a:t>SPIRIT of GOD</a:t>
            </a:r>
          </a:p>
          <a:p>
            <a:pPr algn="ctr" defTabSz="914400"/>
            <a:r>
              <a:rPr lang="en-US" sz="6000" b="1" dirty="0">
                <a:solidFill>
                  <a:prstClr val="black"/>
                </a:solidFill>
                <a:latin typeface="Calibri"/>
              </a:rPr>
              <a:t>“</a:t>
            </a:r>
            <a:r>
              <a:rPr lang="en-US" sz="6000" b="1" dirty="0">
                <a:solidFill>
                  <a:srgbClr val="FF0000"/>
                </a:solidFill>
                <a:latin typeface="Calibri"/>
              </a:rPr>
              <a:t>comparing</a:t>
            </a:r>
            <a:r>
              <a:rPr lang="en-US" sz="6000" b="1" dirty="0">
                <a:solidFill>
                  <a:prstClr val="black"/>
                </a:solidFill>
                <a:latin typeface="Calibri"/>
              </a:rPr>
              <a:t>”</a:t>
            </a:r>
          </a:p>
        </p:txBody>
      </p:sp>
      <p:sp>
        <p:nvSpPr>
          <p:cNvPr id="24" name="Horizontal Scroll 23"/>
          <p:cNvSpPr/>
          <p:nvPr/>
        </p:nvSpPr>
        <p:spPr>
          <a:xfrm>
            <a:off x="4191000" y="3505200"/>
            <a:ext cx="3657600" cy="26670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16200000" flipH="1">
            <a:off x="3810000" y="3124200"/>
            <a:ext cx="1219200" cy="1219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 flipV="1">
            <a:off x="5791200" y="3048000"/>
            <a:ext cx="1676400" cy="1295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Heart 35"/>
          <p:cNvSpPr/>
          <p:nvPr/>
        </p:nvSpPr>
        <p:spPr>
          <a:xfrm>
            <a:off x="2761130" y="4773706"/>
            <a:ext cx="591670" cy="560294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667" y="482600"/>
            <a:ext cx="110236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0000"/>
                </a:solidFill>
              </a:rPr>
              <a:t>Matt 4:4  </a:t>
            </a:r>
            <a:r>
              <a:rPr lang="en-US" sz="4800" dirty="0"/>
              <a:t>It is written, “Man shall not live by bread alone, but by </a:t>
            </a:r>
            <a:r>
              <a:rPr lang="en-US" sz="4800" b="1" dirty="0"/>
              <a:t>every </a:t>
            </a:r>
            <a:r>
              <a:rPr lang="en-US" sz="4800" b="1" dirty="0">
                <a:solidFill>
                  <a:srgbClr val="FF0000"/>
                </a:solidFill>
              </a:rPr>
              <a:t>word</a:t>
            </a:r>
            <a:r>
              <a:rPr lang="en-US" sz="4800" b="1" dirty="0"/>
              <a:t> </a:t>
            </a:r>
            <a:r>
              <a:rPr lang="en-US" sz="4800" dirty="0"/>
              <a:t>that comes </a:t>
            </a:r>
            <a:r>
              <a:rPr lang="en-US" sz="4800" b="1" dirty="0"/>
              <a:t>from the mouth of God</a:t>
            </a:r>
            <a:r>
              <a:rPr lang="en-US" sz="4800" dirty="0"/>
              <a:t>." </a:t>
            </a:r>
          </a:p>
          <a:p>
            <a:pPr>
              <a:buFont typeface="Wingdings" panose="05000000000000000000" pitchFamily="2" charset="2"/>
              <a:buChar char="o"/>
            </a:pPr>
            <a:r>
              <a:rPr lang="en-US" sz="4800" i="1" dirty="0"/>
              <a:t> logos</a:t>
            </a:r>
            <a:r>
              <a:rPr lang="en-US" sz="4800" dirty="0"/>
              <a:t> = communication, logic, larger 	body of information </a:t>
            </a:r>
          </a:p>
          <a:p>
            <a:pPr>
              <a:buFont typeface="Wingdings" panose="05000000000000000000" pitchFamily="2" charset="2"/>
              <a:buChar char="o"/>
            </a:pPr>
            <a:r>
              <a:rPr lang="en-US" sz="4800" dirty="0"/>
              <a:t> </a:t>
            </a:r>
            <a:r>
              <a:rPr lang="en-US" sz="4800" i="1" dirty="0"/>
              <a:t>rhema</a:t>
            </a:r>
            <a:r>
              <a:rPr lang="en-US" sz="4800" dirty="0"/>
              <a:t> = specific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E2A6D7-5959-6437-BA23-A7E60E0C0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22031"/>
            <a:ext cx="10972800" cy="601393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800" b="1" dirty="0">
                <a:solidFill>
                  <a:srgbClr val="FF0000"/>
                </a:solidFill>
              </a:rPr>
              <a:t>GENERAL</a:t>
            </a:r>
            <a:r>
              <a:rPr lang="en-US" sz="4800" b="1" dirty="0"/>
              <a:t> Revelation</a:t>
            </a:r>
          </a:p>
          <a:p>
            <a:pPr algn="l">
              <a:spcBef>
                <a:spcPts val="600"/>
              </a:spcBef>
            </a:pPr>
            <a:r>
              <a:rPr lang="en-US" sz="4800" b="1" dirty="0">
                <a:sym typeface="Wingdings" panose="05000000000000000000" pitchFamily="2" charset="2"/>
              </a:rPr>
              <a:t></a:t>
            </a:r>
            <a:r>
              <a:rPr lang="en-US" sz="4800" b="1" dirty="0"/>
              <a:t> Creation </a:t>
            </a:r>
            <a:r>
              <a:rPr lang="en-US" sz="4800" dirty="0"/>
              <a:t>(</a:t>
            </a:r>
            <a:r>
              <a:rPr lang="en-US" sz="4800" i="1" dirty="0"/>
              <a:t>telescopes &amp; microscopes</a:t>
            </a:r>
            <a:r>
              <a:rPr lang="en-US" sz="4800" dirty="0"/>
              <a:t>)</a:t>
            </a:r>
          </a:p>
          <a:p>
            <a:pPr algn="l">
              <a:spcBef>
                <a:spcPts val="600"/>
              </a:spcBef>
            </a:pPr>
            <a:r>
              <a:rPr lang="en-US" sz="4800" b="1" dirty="0">
                <a:solidFill>
                  <a:srgbClr val="FF0000"/>
                </a:solidFill>
              </a:rPr>
              <a:t>Ps 1:1  </a:t>
            </a:r>
            <a:r>
              <a:rPr lang="en-US" sz="4800" dirty="0"/>
              <a:t>The </a:t>
            </a:r>
            <a:r>
              <a:rPr lang="en-US" sz="4800" b="1" dirty="0"/>
              <a:t>heavens</a:t>
            </a:r>
            <a:r>
              <a:rPr lang="en-US" sz="4800" dirty="0"/>
              <a:t> declare God’s glory.</a:t>
            </a:r>
          </a:p>
          <a:p>
            <a:pPr algn="l">
              <a:spcBef>
                <a:spcPts val="600"/>
              </a:spcBef>
            </a:pPr>
            <a:r>
              <a:rPr lang="en-US" sz="4800" b="1" dirty="0">
                <a:solidFill>
                  <a:srgbClr val="FF0000"/>
                </a:solidFill>
              </a:rPr>
              <a:t>Isa 6:3  </a:t>
            </a:r>
            <a:r>
              <a:rPr lang="en-US" sz="4800" dirty="0"/>
              <a:t>The whole </a:t>
            </a:r>
            <a:r>
              <a:rPr lang="en-US" sz="4800" b="1" dirty="0"/>
              <a:t>earth</a:t>
            </a:r>
            <a:r>
              <a:rPr lang="en-US" sz="4800" dirty="0"/>
              <a:t> is full of His glory.</a:t>
            </a:r>
          </a:p>
          <a:p>
            <a:pPr algn="l">
              <a:spcBef>
                <a:spcPts val="600"/>
              </a:spcBef>
            </a:pPr>
            <a:r>
              <a:rPr lang="en-US" sz="4800" b="1" dirty="0">
                <a:solidFill>
                  <a:srgbClr val="00B050"/>
                </a:solidFill>
              </a:rPr>
              <a:t>Rom 1:20  </a:t>
            </a:r>
            <a:r>
              <a:rPr lang="en-US" sz="4800" dirty="0"/>
              <a:t>God’s </a:t>
            </a:r>
            <a:r>
              <a:rPr lang="en-US" sz="4800" b="1" dirty="0"/>
              <a:t>invisible attributes </a:t>
            </a:r>
            <a:r>
              <a:rPr lang="en-US" sz="4800" dirty="0"/>
              <a:t>… have been </a:t>
            </a:r>
            <a:r>
              <a:rPr lang="en-US" sz="4800" b="1" dirty="0"/>
              <a:t>clearly seen </a:t>
            </a:r>
            <a:r>
              <a:rPr lang="en-US" sz="4800" dirty="0"/>
              <a:t>… in the </a:t>
            </a:r>
            <a:r>
              <a:rPr lang="en-US" sz="4800" b="1" dirty="0"/>
              <a:t>things made</a:t>
            </a:r>
            <a:r>
              <a:rPr lang="en-US" sz="4800" dirty="0"/>
              <a:t>. </a:t>
            </a:r>
          </a:p>
          <a:p>
            <a:pPr algn="l">
              <a:spcBef>
                <a:spcPts val="600"/>
              </a:spcBef>
              <a:tabLst>
                <a:tab pos="457200" algn="l"/>
              </a:tabLst>
            </a:pPr>
            <a:r>
              <a:rPr lang="en-US" sz="4800" dirty="0"/>
              <a:t>	- His eternal power (</a:t>
            </a:r>
            <a:r>
              <a:rPr lang="en-US" sz="4800" i="1" dirty="0"/>
              <a:t>uncreated might</a:t>
            </a:r>
            <a:r>
              <a:rPr lang="en-US" sz="4800" dirty="0"/>
              <a:t>)</a:t>
            </a:r>
          </a:p>
          <a:p>
            <a:pPr algn="l">
              <a:spcBef>
                <a:spcPts val="600"/>
              </a:spcBef>
              <a:tabLst>
                <a:tab pos="457200" algn="l"/>
              </a:tabLst>
            </a:pPr>
            <a:r>
              <a:rPr lang="en-US" sz="4800" dirty="0"/>
              <a:t>	- and Godhead (</a:t>
            </a:r>
            <a:r>
              <a:rPr lang="en-US" sz="4800" i="1" dirty="0"/>
              <a:t>Deity</a:t>
            </a:r>
            <a:r>
              <a:rPr lang="en-US" sz="4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4928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667" y="482600"/>
            <a:ext cx="11006665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0000"/>
                </a:solidFill>
              </a:rPr>
              <a:t>Matt 4:4  </a:t>
            </a:r>
            <a:r>
              <a:rPr lang="en-US" sz="4800" dirty="0"/>
              <a:t>It is written, “Man shall not live by bread alone, but by </a:t>
            </a:r>
            <a:r>
              <a:rPr lang="en-US" sz="4800" b="1" dirty="0"/>
              <a:t>every </a:t>
            </a:r>
            <a:r>
              <a:rPr lang="en-US" sz="4800" b="1" dirty="0">
                <a:solidFill>
                  <a:srgbClr val="FF0000"/>
                </a:solidFill>
              </a:rPr>
              <a:t>word</a:t>
            </a:r>
            <a:r>
              <a:rPr lang="en-US" sz="4800" b="1" dirty="0"/>
              <a:t> </a:t>
            </a:r>
            <a:r>
              <a:rPr lang="en-US" sz="4800" dirty="0"/>
              <a:t>that comes </a:t>
            </a:r>
            <a:r>
              <a:rPr lang="en-US" sz="4800" b="1" dirty="0"/>
              <a:t>from the mouth of God</a:t>
            </a:r>
            <a:r>
              <a:rPr lang="en-US" sz="4800" dirty="0"/>
              <a:t>." </a:t>
            </a:r>
          </a:p>
          <a:p>
            <a:pPr>
              <a:buFont typeface="Wingdings" panose="05000000000000000000" pitchFamily="2" charset="2"/>
              <a:buChar char="o"/>
            </a:pPr>
            <a:r>
              <a:rPr lang="en-US" sz="4800" i="1" dirty="0"/>
              <a:t> logos</a:t>
            </a:r>
            <a:r>
              <a:rPr lang="en-US" sz="4800" dirty="0"/>
              <a:t> = communication, logic, larger 	body of information 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0000"/>
                </a:solidFill>
                <a:sym typeface="Wingdings" panose="05000000000000000000" pitchFamily="2" charset="2"/>
              </a:rPr>
              <a:t></a:t>
            </a:r>
            <a:r>
              <a:rPr lang="en-US" sz="4800" dirty="0"/>
              <a:t> </a:t>
            </a:r>
            <a:r>
              <a:rPr lang="en-US" sz="4800" i="1" dirty="0"/>
              <a:t>rhema</a:t>
            </a:r>
            <a:r>
              <a:rPr lang="en-US" sz="4800" dirty="0"/>
              <a:t> = specific statement</a:t>
            </a:r>
          </a:p>
        </p:txBody>
      </p:sp>
    </p:spTree>
    <p:extLst>
      <p:ext uri="{BB962C8B-B14F-4D97-AF65-F5344CB8AC3E}">
        <p14:creationId xmlns:p14="http://schemas.microsoft.com/office/powerpoint/2010/main" val="19005961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8229600" y="4038600"/>
            <a:ext cx="1536192" cy="107899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6240" y="1644396"/>
            <a:ext cx="198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4800" b="1" dirty="0">
                <a:solidFill>
                  <a:prstClr val="black"/>
                </a:solidFill>
                <a:latin typeface="Calibri"/>
              </a:rPr>
              <a:t>things of GOD</a:t>
            </a:r>
          </a:p>
        </p:txBody>
      </p:sp>
      <p:sp>
        <p:nvSpPr>
          <p:cNvPr id="6" name="Oval 5"/>
          <p:cNvSpPr/>
          <p:nvPr/>
        </p:nvSpPr>
        <p:spPr>
          <a:xfrm>
            <a:off x="2667000" y="3810000"/>
            <a:ext cx="762000" cy="609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8" name="Straight Connector 7"/>
          <p:cNvCxnSpPr>
            <a:stCxn id="6" idx="4"/>
          </p:cNvCxnSpPr>
          <p:nvPr/>
        </p:nvCxnSpPr>
        <p:spPr>
          <a:xfrm rot="5400000">
            <a:off x="2476500" y="49911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0" y="4648200"/>
            <a:ext cx="762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2362200" y="4648200"/>
            <a:ext cx="685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514600" y="5867400"/>
            <a:ext cx="838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2781300" y="5829300"/>
            <a:ext cx="838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18360" y="1508760"/>
            <a:ext cx="182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4800" b="1" dirty="0">
                <a:solidFill>
                  <a:prstClr val="black"/>
                </a:solidFill>
                <a:latin typeface="Calibri"/>
              </a:rPr>
              <a:t>things of MAN</a:t>
            </a:r>
          </a:p>
        </p:txBody>
      </p:sp>
      <p:sp>
        <p:nvSpPr>
          <p:cNvPr id="27" name="Plus 26"/>
          <p:cNvSpPr/>
          <p:nvPr/>
        </p:nvSpPr>
        <p:spPr>
          <a:xfrm>
            <a:off x="9384792" y="2825496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Multiply 27"/>
          <p:cNvSpPr/>
          <p:nvPr/>
        </p:nvSpPr>
        <p:spPr>
          <a:xfrm>
            <a:off x="8851392" y="2215896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Minus 28"/>
          <p:cNvSpPr/>
          <p:nvPr/>
        </p:nvSpPr>
        <p:spPr>
          <a:xfrm>
            <a:off x="9384792" y="2520696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" name="Minus 29"/>
          <p:cNvSpPr/>
          <p:nvPr/>
        </p:nvSpPr>
        <p:spPr>
          <a:xfrm>
            <a:off x="7620000" y="2514600"/>
            <a:ext cx="381000" cy="22860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3" name="Plus 32"/>
          <p:cNvSpPr/>
          <p:nvPr/>
        </p:nvSpPr>
        <p:spPr>
          <a:xfrm>
            <a:off x="8241792" y="2292096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2130552" y="2209800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9" name="Plus 38"/>
          <p:cNvSpPr/>
          <p:nvPr/>
        </p:nvSpPr>
        <p:spPr>
          <a:xfrm>
            <a:off x="2740152" y="2133600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1" name="Plus 40"/>
          <p:cNvSpPr/>
          <p:nvPr/>
        </p:nvSpPr>
        <p:spPr>
          <a:xfrm>
            <a:off x="2359152" y="2743200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3" name="Minus 42"/>
          <p:cNvSpPr/>
          <p:nvPr/>
        </p:nvSpPr>
        <p:spPr>
          <a:xfrm>
            <a:off x="3705352" y="2489200"/>
            <a:ext cx="381000" cy="22860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44" name="Minus 43"/>
          <p:cNvSpPr/>
          <p:nvPr/>
        </p:nvSpPr>
        <p:spPr>
          <a:xfrm>
            <a:off x="1825752" y="2743200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19400" y="330200"/>
            <a:ext cx="64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6000" b="1" dirty="0">
                <a:solidFill>
                  <a:prstClr val="black"/>
                </a:solidFill>
                <a:latin typeface="Calibri"/>
              </a:rPr>
              <a:t>SPIRIT of GOD</a:t>
            </a:r>
          </a:p>
          <a:p>
            <a:pPr algn="ctr" defTabSz="914400"/>
            <a:r>
              <a:rPr lang="en-US" sz="6000" b="1" dirty="0">
                <a:solidFill>
                  <a:prstClr val="black"/>
                </a:solidFill>
                <a:latin typeface="Calibri"/>
              </a:rPr>
              <a:t>“</a:t>
            </a:r>
            <a:r>
              <a:rPr lang="en-US" sz="6000" b="1" dirty="0">
                <a:solidFill>
                  <a:srgbClr val="FF0000"/>
                </a:solidFill>
                <a:latin typeface="Calibri"/>
              </a:rPr>
              <a:t>comparing</a:t>
            </a:r>
            <a:r>
              <a:rPr lang="en-US" sz="6000" b="1" dirty="0">
                <a:solidFill>
                  <a:prstClr val="black"/>
                </a:solidFill>
                <a:latin typeface="Calibri"/>
              </a:rPr>
              <a:t>”</a:t>
            </a:r>
          </a:p>
        </p:txBody>
      </p:sp>
      <p:sp>
        <p:nvSpPr>
          <p:cNvPr id="24" name="Horizontal Scroll 23"/>
          <p:cNvSpPr/>
          <p:nvPr/>
        </p:nvSpPr>
        <p:spPr>
          <a:xfrm>
            <a:off x="4191000" y="3505200"/>
            <a:ext cx="3657600" cy="26670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445000" y="2844800"/>
            <a:ext cx="2819400" cy="1588"/>
          </a:xfrm>
          <a:prstGeom prst="straightConnector1">
            <a:avLst/>
          </a:prstGeom>
          <a:ln w="15875" cmpd="sng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Multiply 30"/>
          <p:cNvSpPr/>
          <p:nvPr/>
        </p:nvSpPr>
        <p:spPr>
          <a:xfrm>
            <a:off x="5029200" y="4343400"/>
            <a:ext cx="685800" cy="838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00B050"/>
              </a:solidFill>
              <a:latin typeface="Calibri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0800000" flipV="1">
            <a:off x="4343400" y="2209800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629400" y="21336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Heart 41"/>
          <p:cNvSpPr/>
          <p:nvPr/>
        </p:nvSpPr>
        <p:spPr>
          <a:xfrm>
            <a:off x="2761130" y="4773706"/>
            <a:ext cx="591670" cy="560294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8229600" y="4038600"/>
            <a:ext cx="1536192" cy="107899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6240" y="1644396"/>
            <a:ext cx="198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4800" b="1" dirty="0">
                <a:solidFill>
                  <a:prstClr val="black"/>
                </a:solidFill>
                <a:latin typeface="Calibri"/>
              </a:rPr>
              <a:t>things of GOD</a:t>
            </a:r>
          </a:p>
        </p:txBody>
      </p:sp>
      <p:sp>
        <p:nvSpPr>
          <p:cNvPr id="6" name="Oval 5"/>
          <p:cNvSpPr/>
          <p:nvPr/>
        </p:nvSpPr>
        <p:spPr>
          <a:xfrm>
            <a:off x="2667000" y="3810000"/>
            <a:ext cx="762000" cy="609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8" name="Straight Connector 7"/>
          <p:cNvCxnSpPr>
            <a:stCxn id="6" idx="4"/>
          </p:cNvCxnSpPr>
          <p:nvPr/>
        </p:nvCxnSpPr>
        <p:spPr>
          <a:xfrm rot="5400000">
            <a:off x="2476500" y="49911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0" y="4648200"/>
            <a:ext cx="762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2362200" y="4648200"/>
            <a:ext cx="685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514600" y="5867400"/>
            <a:ext cx="838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2781300" y="5829300"/>
            <a:ext cx="838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18360" y="1508760"/>
            <a:ext cx="182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4800" b="1" dirty="0">
                <a:solidFill>
                  <a:prstClr val="black"/>
                </a:solidFill>
                <a:latin typeface="Calibri"/>
              </a:rPr>
              <a:t>things of MAN</a:t>
            </a:r>
          </a:p>
        </p:txBody>
      </p:sp>
      <p:sp>
        <p:nvSpPr>
          <p:cNvPr id="27" name="Plus 26"/>
          <p:cNvSpPr/>
          <p:nvPr/>
        </p:nvSpPr>
        <p:spPr>
          <a:xfrm>
            <a:off x="9384792" y="2825496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Multiply 27"/>
          <p:cNvSpPr/>
          <p:nvPr/>
        </p:nvSpPr>
        <p:spPr>
          <a:xfrm>
            <a:off x="8851392" y="2215896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Minus 28"/>
          <p:cNvSpPr/>
          <p:nvPr/>
        </p:nvSpPr>
        <p:spPr>
          <a:xfrm>
            <a:off x="9384792" y="2520696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" name="Minus 29"/>
          <p:cNvSpPr/>
          <p:nvPr/>
        </p:nvSpPr>
        <p:spPr>
          <a:xfrm>
            <a:off x="5842000" y="4572000"/>
            <a:ext cx="762000" cy="38100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3" name="Plus 32"/>
          <p:cNvSpPr/>
          <p:nvPr/>
        </p:nvSpPr>
        <p:spPr>
          <a:xfrm>
            <a:off x="8241792" y="2292096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2130552" y="2209800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9" name="Plus 38"/>
          <p:cNvSpPr/>
          <p:nvPr/>
        </p:nvSpPr>
        <p:spPr>
          <a:xfrm>
            <a:off x="2740152" y="2133600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1" name="Plus 40"/>
          <p:cNvSpPr/>
          <p:nvPr/>
        </p:nvSpPr>
        <p:spPr>
          <a:xfrm>
            <a:off x="2359152" y="2743200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4" name="Minus 43"/>
          <p:cNvSpPr/>
          <p:nvPr/>
        </p:nvSpPr>
        <p:spPr>
          <a:xfrm>
            <a:off x="1825752" y="2743200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19400" y="330200"/>
            <a:ext cx="64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6000" b="1" dirty="0">
                <a:solidFill>
                  <a:prstClr val="black"/>
                </a:solidFill>
                <a:latin typeface="Calibri"/>
              </a:rPr>
              <a:t>SPIRIT of GOD</a:t>
            </a:r>
          </a:p>
          <a:p>
            <a:pPr algn="ctr" defTabSz="914400"/>
            <a:r>
              <a:rPr lang="en-US" sz="6000" b="1" dirty="0">
                <a:solidFill>
                  <a:prstClr val="black"/>
                </a:solidFill>
                <a:latin typeface="Calibri"/>
              </a:rPr>
              <a:t>“</a:t>
            </a:r>
            <a:r>
              <a:rPr lang="en-US" sz="6000" b="1" dirty="0">
                <a:solidFill>
                  <a:srgbClr val="FF0000"/>
                </a:solidFill>
                <a:latin typeface="Calibri"/>
              </a:rPr>
              <a:t>comparing</a:t>
            </a:r>
            <a:r>
              <a:rPr lang="en-US" sz="6000" b="1" dirty="0">
                <a:solidFill>
                  <a:prstClr val="black"/>
                </a:solidFill>
                <a:latin typeface="Calibri"/>
              </a:rPr>
              <a:t>”</a:t>
            </a:r>
          </a:p>
        </p:txBody>
      </p:sp>
      <p:sp>
        <p:nvSpPr>
          <p:cNvPr id="24" name="Horizontal Scroll 23"/>
          <p:cNvSpPr/>
          <p:nvPr/>
        </p:nvSpPr>
        <p:spPr>
          <a:xfrm>
            <a:off x="4191000" y="3505200"/>
            <a:ext cx="3657600" cy="26670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029200" y="4343400"/>
            <a:ext cx="685800" cy="838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00B050"/>
              </a:solidFill>
              <a:latin typeface="Calibri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038600" y="2819400"/>
            <a:ext cx="1905000" cy="1676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6172200" y="2971800"/>
            <a:ext cx="1752600" cy="1295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Heart 36"/>
          <p:cNvSpPr/>
          <p:nvPr/>
        </p:nvSpPr>
        <p:spPr>
          <a:xfrm>
            <a:off x="2761130" y="4773706"/>
            <a:ext cx="591670" cy="560294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667" y="482600"/>
            <a:ext cx="10938933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FF0000"/>
                </a:solidFill>
              </a:rPr>
              <a:t>2Peter 1:20  </a:t>
            </a:r>
            <a:r>
              <a:rPr lang="en-US" sz="4800" dirty="0"/>
              <a:t>No prophecy of Scripture comes from someone's own interpretation.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0000"/>
                </a:solidFill>
              </a:rPr>
              <a:t>2Pet 1:21  </a:t>
            </a:r>
            <a:r>
              <a:rPr lang="en-US" sz="4800" dirty="0"/>
              <a:t>For no prophecy was ever produced by the </a:t>
            </a:r>
            <a:r>
              <a:rPr lang="en-US" sz="4800" b="1" dirty="0"/>
              <a:t>will of man</a:t>
            </a:r>
            <a:r>
              <a:rPr lang="en-US" sz="4800" dirty="0"/>
              <a:t>,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733" y="482600"/>
            <a:ext cx="110744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/>
              <a:t>but men spoke </a:t>
            </a:r>
            <a:r>
              <a:rPr lang="en-US" sz="4800" b="1" dirty="0"/>
              <a:t>from God </a:t>
            </a:r>
            <a:r>
              <a:rPr lang="en-US" sz="4800" dirty="0"/>
              <a:t>as they were </a:t>
            </a:r>
            <a:r>
              <a:rPr lang="en-US" sz="4800" b="1" dirty="0">
                <a:solidFill>
                  <a:srgbClr val="FF0000"/>
                </a:solidFill>
              </a:rPr>
              <a:t>carried along </a:t>
            </a:r>
            <a:r>
              <a:rPr lang="en-US" sz="4800" dirty="0"/>
              <a:t>by the </a:t>
            </a:r>
            <a:r>
              <a:rPr lang="en-US" sz="4800" b="1" dirty="0"/>
              <a:t>Holy Spirit</a:t>
            </a:r>
            <a:r>
              <a:rPr lang="en-US" sz="4800" dirty="0"/>
              <a:t>. </a:t>
            </a:r>
          </a:p>
          <a:p>
            <a:pPr marL="0" indent="0">
              <a:buNone/>
            </a:pPr>
            <a:r>
              <a:rPr lang="en-US" sz="4800" i="1" dirty="0"/>
              <a:t>	carried along </a:t>
            </a:r>
            <a:r>
              <a:rPr lang="en-US" sz="4800" dirty="0"/>
              <a:t>= nautical term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0000"/>
                </a:solidFill>
              </a:rPr>
              <a:t>Acts 27:15  </a:t>
            </a:r>
            <a:r>
              <a:rPr lang="en-US" sz="4800" dirty="0"/>
              <a:t>When the </a:t>
            </a:r>
            <a:r>
              <a:rPr lang="en-US" sz="4800" b="1" dirty="0"/>
              <a:t>ship</a:t>
            </a:r>
            <a:r>
              <a:rPr lang="en-US" sz="4800" dirty="0"/>
              <a:t> was caught, and could not head into the wind, we let her </a:t>
            </a:r>
            <a:r>
              <a:rPr lang="en-US" sz="4800" b="1" dirty="0"/>
              <a:t>drive </a:t>
            </a:r>
            <a:r>
              <a:rPr lang="en-US" sz="4800" dirty="0"/>
              <a:t>(</a:t>
            </a:r>
            <a:r>
              <a:rPr lang="en-US" sz="4800" i="1" dirty="0"/>
              <a:t>be carried along</a:t>
            </a:r>
            <a:r>
              <a:rPr lang="en-US" sz="4800" dirty="0"/>
              <a:t>).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8229600" y="4038600"/>
            <a:ext cx="1536192" cy="107899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6240" y="1644396"/>
            <a:ext cx="198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4800" b="1" dirty="0">
                <a:solidFill>
                  <a:prstClr val="black"/>
                </a:solidFill>
                <a:latin typeface="Calibri"/>
              </a:rPr>
              <a:t>things of GOD</a:t>
            </a:r>
          </a:p>
        </p:txBody>
      </p:sp>
      <p:sp>
        <p:nvSpPr>
          <p:cNvPr id="6" name="Oval 5"/>
          <p:cNvSpPr/>
          <p:nvPr/>
        </p:nvSpPr>
        <p:spPr>
          <a:xfrm>
            <a:off x="2667000" y="3810000"/>
            <a:ext cx="762000" cy="609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8" name="Straight Connector 7"/>
          <p:cNvCxnSpPr>
            <a:stCxn id="6" idx="4"/>
          </p:cNvCxnSpPr>
          <p:nvPr/>
        </p:nvCxnSpPr>
        <p:spPr>
          <a:xfrm rot="5400000">
            <a:off x="2476500" y="49911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0" y="4648200"/>
            <a:ext cx="762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2362200" y="4648200"/>
            <a:ext cx="685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514600" y="5867400"/>
            <a:ext cx="838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2781300" y="5829300"/>
            <a:ext cx="838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18360" y="1508760"/>
            <a:ext cx="182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4800" b="1" dirty="0">
                <a:solidFill>
                  <a:prstClr val="black"/>
                </a:solidFill>
                <a:latin typeface="Calibri"/>
              </a:rPr>
              <a:t>things of MAN</a:t>
            </a:r>
          </a:p>
        </p:txBody>
      </p:sp>
      <p:sp>
        <p:nvSpPr>
          <p:cNvPr id="27" name="Plus 26"/>
          <p:cNvSpPr/>
          <p:nvPr/>
        </p:nvSpPr>
        <p:spPr>
          <a:xfrm>
            <a:off x="9384792" y="2825496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Multiply 27"/>
          <p:cNvSpPr/>
          <p:nvPr/>
        </p:nvSpPr>
        <p:spPr>
          <a:xfrm>
            <a:off x="8851392" y="2215896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Minus 28"/>
          <p:cNvSpPr/>
          <p:nvPr/>
        </p:nvSpPr>
        <p:spPr>
          <a:xfrm>
            <a:off x="9384792" y="2520696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3" name="Plus 32"/>
          <p:cNvSpPr/>
          <p:nvPr/>
        </p:nvSpPr>
        <p:spPr>
          <a:xfrm>
            <a:off x="7543800" y="2362200"/>
            <a:ext cx="304800" cy="30480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2130552" y="2209800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9" name="Plus 38"/>
          <p:cNvSpPr/>
          <p:nvPr/>
        </p:nvSpPr>
        <p:spPr>
          <a:xfrm>
            <a:off x="3810000" y="2438400"/>
            <a:ext cx="304800" cy="30480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41" name="Plus 40"/>
          <p:cNvSpPr/>
          <p:nvPr/>
        </p:nvSpPr>
        <p:spPr>
          <a:xfrm>
            <a:off x="2359152" y="2743200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4" name="Minus 43"/>
          <p:cNvSpPr/>
          <p:nvPr/>
        </p:nvSpPr>
        <p:spPr>
          <a:xfrm>
            <a:off x="1825752" y="2743200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19400" y="330200"/>
            <a:ext cx="64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6000" b="1" dirty="0">
                <a:solidFill>
                  <a:prstClr val="black"/>
                </a:solidFill>
                <a:latin typeface="Calibri"/>
              </a:rPr>
              <a:t>SPIRIT of GOD</a:t>
            </a:r>
          </a:p>
          <a:p>
            <a:pPr algn="ctr" defTabSz="914400"/>
            <a:r>
              <a:rPr lang="en-US" sz="6000" b="1" dirty="0">
                <a:solidFill>
                  <a:prstClr val="black"/>
                </a:solidFill>
                <a:latin typeface="Calibri"/>
              </a:rPr>
              <a:t>“</a:t>
            </a:r>
            <a:r>
              <a:rPr lang="en-US" sz="6000" b="1" dirty="0">
                <a:solidFill>
                  <a:srgbClr val="FF0000"/>
                </a:solidFill>
                <a:latin typeface="Calibri"/>
              </a:rPr>
              <a:t>comparing</a:t>
            </a:r>
            <a:r>
              <a:rPr lang="en-US" sz="6000" b="1" dirty="0">
                <a:solidFill>
                  <a:prstClr val="black"/>
                </a:solidFill>
                <a:latin typeface="Calibri"/>
              </a:rPr>
              <a:t>”</a:t>
            </a:r>
          </a:p>
        </p:txBody>
      </p:sp>
      <p:sp>
        <p:nvSpPr>
          <p:cNvPr id="24" name="Horizontal Scroll 23"/>
          <p:cNvSpPr/>
          <p:nvPr/>
        </p:nvSpPr>
        <p:spPr>
          <a:xfrm>
            <a:off x="4191000" y="3505200"/>
            <a:ext cx="3657600" cy="26670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029200" y="4343400"/>
            <a:ext cx="685800" cy="838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26" name="Minus 25"/>
          <p:cNvSpPr/>
          <p:nvPr/>
        </p:nvSpPr>
        <p:spPr>
          <a:xfrm>
            <a:off x="5842000" y="4572000"/>
            <a:ext cx="762000" cy="38100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445000" y="2616200"/>
            <a:ext cx="2819400" cy="1588"/>
          </a:xfrm>
          <a:prstGeom prst="straightConnector1">
            <a:avLst/>
          </a:prstGeom>
          <a:ln w="15875" cmpd="sng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Heart 29"/>
          <p:cNvSpPr/>
          <p:nvPr/>
        </p:nvSpPr>
        <p:spPr>
          <a:xfrm>
            <a:off x="2761130" y="4773706"/>
            <a:ext cx="591670" cy="560294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8229600" y="4038600"/>
            <a:ext cx="1536192" cy="107899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6240" y="1644396"/>
            <a:ext cx="198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4800" b="1" dirty="0">
                <a:solidFill>
                  <a:prstClr val="black"/>
                </a:solidFill>
                <a:latin typeface="Calibri"/>
              </a:rPr>
              <a:t>things of GOD</a:t>
            </a:r>
          </a:p>
        </p:txBody>
      </p:sp>
      <p:sp>
        <p:nvSpPr>
          <p:cNvPr id="6" name="Oval 5"/>
          <p:cNvSpPr/>
          <p:nvPr/>
        </p:nvSpPr>
        <p:spPr>
          <a:xfrm>
            <a:off x="2667000" y="3810000"/>
            <a:ext cx="762000" cy="609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8" name="Straight Connector 7"/>
          <p:cNvCxnSpPr>
            <a:stCxn id="6" idx="4"/>
          </p:cNvCxnSpPr>
          <p:nvPr/>
        </p:nvCxnSpPr>
        <p:spPr>
          <a:xfrm rot="5400000">
            <a:off x="2476500" y="49911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0" y="4648200"/>
            <a:ext cx="762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2362200" y="4648200"/>
            <a:ext cx="685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2514600" y="5867400"/>
            <a:ext cx="838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2781300" y="5829300"/>
            <a:ext cx="838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18360" y="1508760"/>
            <a:ext cx="182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4800" b="1" dirty="0">
                <a:solidFill>
                  <a:prstClr val="black"/>
                </a:solidFill>
                <a:latin typeface="Calibri"/>
              </a:rPr>
              <a:t>things of MAN</a:t>
            </a:r>
          </a:p>
        </p:txBody>
      </p:sp>
      <p:sp>
        <p:nvSpPr>
          <p:cNvPr id="27" name="Plus 26"/>
          <p:cNvSpPr/>
          <p:nvPr/>
        </p:nvSpPr>
        <p:spPr>
          <a:xfrm>
            <a:off x="9384792" y="2825496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Multiply 27"/>
          <p:cNvSpPr/>
          <p:nvPr/>
        </p:nvSpPr>
        <p:spPr>
          <a:xfrm>
            <a:off x="8851392" y="2215896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Minus 28"/>
          <p:cNvSpPr/>
          <p:nvPr/>
        </p:nvSpPr>
        <p:spPr>
          <a:xfrm>
            <a:off x="9384792" y="2520696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" name="Minus 29"/>
          <p:cNvSpPr/>
          <p:nvPr/>
        </p:nvSpPr>
        <p:spPr>
          <a:xfrm>
            <a:off x="5842000" y="4572000"/>
            <a:ext cx="762000" cy="38100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2130552" y="2209800"/>
            <a:ext cx="381000" cy="381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1" name="Plus 40"/>
          <p:cNvSpPr/>
          <p:nvPr/>
        </p:nvSpPr>
        <p:spPr>
          <a:xfrm>
            <a:off x="2359152" y="2743200"/>
            <a:ext cx="3048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4" name="Minus 43"/>
          <p:cNvSpPr/>
          <p:nvPr/>
        </p:nvSpPr>
        <p:spPr>
          <a:xfrm>
            <a:off x="1825752" y="2743200"/>
            <a:ext cx="381000" cy="2286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19400" y="330200"/>
            <a:ext cx="64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6000" b="1" dirty="0">
                <a:solidFill>
                  <a:prstClr val="black"/>
                </a:solidFill>
                <a:latin typeface="Calibri"/>
              </a:rPr>
              <a:t>SPIRIT of GOD</a:t>
            </a:r>
          </a:p>
          <a:p>
            <a:pPr algn="ctr" defTabSz="914400"/>
            <a:r>
              <a:rPr lang="en-US" sz="6000" b="1" dirty="0">
                <a:solidFill>
                  <a:prstClr val="black"/>
                </a:solidFill>
                <a:latin typeface="Calibri"/>
              </a:rPr>
              <a:t>“</a:t>
            </a:r>
            <a:r>
              <a:rPr lang="en-US" sz="6000" b="1" dirty="0">
                <a:solidFill>
                  <a:srgbClr val="FF0000"/>
                </a:solidFill>
                <a:latin typeface="Calibri"/>
              </a:rPr>
              <a:t>comparing</a:t>
            </a:r>
            <a:r>
              <a:rPr lang="en-US" sz="6000" b="1" dirty="0">
                <a:solidFill>
                  <a:prstClr val="black"/>
                </a:solidFill>
                <a:latin typeface="Calibri"/>
              </a:rPr>
              <a:t>”</a:t>
            </a:r>
          </a:p>
        </p:txBody>
      </p:sp>
      <p:sp>
        <p:nvSpPr>
          <p:cNvPr id="24" name="Horizontal Scroll 23"/>
          <p:cNvSpPr/>
          <p:nvPr/>
        </p:nvSpPr>
        <p:spPr>
          <a:xfrm>
            <a:off x="4191000" y="3505200"/>
            <a:ext cx="3657600" cy="266700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029200" y="4343400"/>
            <a:ext cx="685800" cy="838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00B050"/>
              </a:solidFill>
              <a:latin typeface="Calibri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038600" y="2819400"/>
            <a:ext cx="2819400" cy="1524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6781800" y="3276600"/>
            <a:ext cx="14478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lus 24"/>
          <p:cNvSpPr/>
          <p:nvPr/>
        </p:nvSpPr>
        <p:spPr>
          <a:xfrm>
            <a:off x="6858000" y="4394200"/>
            <a:ext cx="685800" cy="68580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6" name="Heart 35"/>
          <p:cNvSpPr/>
          <p:nvPr/>
        </p:nvSpPr>
        <p:spPr>
          <a:xfrm>
            <a:off x="2761130" y="4773706"/>
            <a:ext cx="591670" cy="560294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Horizontal Scroll 23"/>
          <p:cNvSpPr/>
          <p:nvPr/>
        </p:nvSpPr>
        <p:spPr>
          <a:xfrm>
            <a:off x="2743201" y="990600"/>
            <a:ext cx="6479177" cy="4724400"/>
          </a:xfrm>
          <a:prstGeom prst="horizontalScroll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581400" y="1950719"/>
            <a:ext cx="502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8000" b="1" dirty="0">
                <a:solidFill>
                  <a:prstClr val="black"/>
                </a:solidFill>
                <a:latin typeface="Calibri"/>
              </a:rPr>
              <a:t>Thus </a:t>
            </a:r>
            <a:r>
              <a:rPr lang="en-US" sz="8000" b="1" dirty="0" err="1">
                <a:solidFill>
                  <a:prstClr val="black"/>
                </a:solidFill>
                <a:latin typeface="Calibri"/>
              </a:rPr>
              <a:t>saith</a:t>
            </a:r>
            <a:r>
              <a:rPr lang="en-US" sz="8000" b="1" dirty="0">
                <a:solidFill>
                  <a:prstClr val="black"/>
                </a:solidFill>
                <a:latin typeface="Calibri"/>
              </a:rPr>
              <a:t> the Lord ...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667" y="482600"/>
            <a:ext cx="109728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/>
              <a:t>God </a:t>
            </a:r>
            <a:r>
              <a:rPr lang="en-US" sz="4800" b="1" dirty="0"/>
              <a:t>prepared</a:t>
            </a:r>
            <a:r>
              <a:rPr lang="en-US" sz="4800" dirty="0"/>
              <a:t> the writers (</a:t>
            </a:r>
            <a:r>
              <a:rPr lang="en-US" sz="4800" i="1" dirty="0"/>
              <a:t>their</a:t>
            </a:r>
            <a:r>
              <a:rPr lang="en-US" sz="4800" dirty="0"/>
              <a:t> </a:t>
            </a:r>
            <a:r>
              <a:rPr lang="en-US" sz="4800" i="1" dirty="0"/>
              <a:t>education, occupation, vocabulary, experiences, etc</a:t>
            </a:r>
            <a:r>
              <a:rPr lang="en-US" sz="4800" dirty="0"/>
              <a:t>.) </a:t>
            </a:r>
          </a:p>
          <a:p>
            <a:pPr marL="0" indent="0">
              <a:buNone/>
            </a:pPr>
            <a:r>
              <a:rPr lang="en-US" sz="4800" dirty="0"/>
              <a:t>so that when they wrote, they used the </a:t>
            </a:r>
            <a:r>
              <a:rPr lang="en-US" sz="4800" b="1" dirty="0"/>
              <a:t>exact words </a:t>
            </a:r>
            <a:r>
              <a:rPr lang="en-US" sz="4800" dirty="0"/>
              <a:t>(</a:t>
            </a:r>
            <a:r>
              <a:rPr lang="en-US" sz="4800" i="1" dirty="0"/>
              <a:t>rhema</a:t>
            </a:r>
            <a:r>
              <a:rPr lang="en-US" sz="4800" dirty="0"/>
              <a:t>) God intended </a:t>
            </a:r>
          </a:p>
          <a:p>
            <a:pPr marL="0" indent="0">
              <a:buNone/>
            </a:pPr>
            <a:r>
              <a:rPr lang="en-US" sz="4800" dirty="0"/>
              <a:t>for the communication of </a:t>
            </a:r>
            <a:r>
              <a:rPr lang="en-US" sz="4800" b="1" dirty="0"/>
              <a:t>His written Word </a:t>
            </a:r>
            <a:r>
              <a:rPr lang="en-US" sz="4800" dirty="0"/>
              <a:t>(</a:t>
            </a:r>
            <a:r>
              <a:rPr lang="en-US" sz="4800" i="1" dirty="0"/>
              <a:t>logos</a:t>
            </a:r>
            <a:r>
              <a:rPr lang="en-US" sz="4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399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482600"/>
            <a:ext cx="10871200" cy="5715000"/>
          </a:xfrm>
        </p:spPr>
        <p:txBody>
          <a:bodyPr>
            <a:noAutofit/>
          </a:bodyPr>
          <a:lstStyle/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4400" dirty="0"/>
              <a:t>Written in Hebrew &amp; Aramaic (</a:t>
            </a:r>
            <a:r>
              <a:rPr lang="en-US" sz="4400" b="1" dirty="0"/>
              <a:t>OT</a:t>
            </a:r>
            <a:r>
              <a:rPr lang="en-US" sz="4400" dirty="0"/>
              <a:t>), Greek (</a:t>
            </a:r>
            <a:r>
              <a:rPr lang="en-US" sz="4400" b="1" dirty="0"/>
              <a:t>NT</a:t>
            </a:r>
            <a:r>
              <a:rPr lang="en-US" sz="4400" dirty="0"/>
              <a:t>)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4400" dirty="0"/>
              <a:t>over a period of 1500+ years 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4400" dirty="0"/>
              <a:t>on 3 continents (</a:t>
            </a:r>
            <a:r>
              <a:rPr lang="en-US" sz="4400" i="1" dirty="0"/>
              <a:t>Asia, Africa, Europe</a:t>
            </a:r>
            <a:r>
              <a:rPr lang="en-US" sz="4400" dirty="0"/>
              <a:t>) 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4400" dirty="0"/>
              <a:t>totaling 66 Books (</a:t>
            </a:r>
            <a:r>
              <a:rPr lang="en-US" sz="4400" i="1" dirty="0"/>
              <a:t>39 </a:t>
            </a:r>
            <a:r>
              <a:rPr lang="en-US" sz="4400" b="1" i="1" dirty="0"/>
              <a:t>OT</a:t>
            </a:r>
            <a:r>
              <a:rPr lang="en-US" sz="4400" i="1" dirty="0"/>
              <a:t> &amp; 27 </a:t>
            </a:r>
            <a:r>
              <a:rPr lang="en-US" sz="4400" b="1" i="1" dirty="0"/>
              <a:t>NT</a:t>
            </a:r>
            <a:r>
              <a:rPr lang="en-US" sz="4400" dirty="0"/>
              <a:t>)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4400" dirty="0"/>
              <a:t>by 40+ Spirit-guided men like …</a:t>
            </a:r>
            <a:endParaRPr lang="en-US" sz="4400" b="1" dirty="0"/>
          </a:p>
          <a:p>
            <a:pPr marL="571500" indent="-342900">
              <a:lnSpc>
                <a:spcPct val="95000"/>
              </a:lnSpc>
              <a:spcBef>
                <a:spcPts val="0"/>
              </a:spcBef>
            </a:pPr>
            <a:r>
              <a:rPr lang="en-US" sz="4400" b="1" dirty="0"/>
              <a:t>Matthew</a:t>
            </a:r>
            <a:r>
              <a:rPr lang="en-US" sz="4400" dirty="0"/>
              <a:t> (</a:t>
            </a:r>
            <a:r>
              <a:rPr lang="en-US" sz="4400" i="1" dirty="0"/>
              <a:t>tax collector</a:t>
            </a:r>
            <a:r>
              <a:rPr lang="en-US" sz="4400" dirty="0"/>
              <a:t>) - </a:t>
            </a:r>
            <a:r>
              <a:rPr lang="en-US" sz="4400" b="1" dirty="0">
                <a:solidFill>
                  <a:srgbClr val="FF0000"/>
                </a:solidFill>
              </a:rPr>
              <a:t>financial</a:t>
            </a:r>
            <a:r>
              <a:rPr lang="en-US" sz="4400" dirty="0"/>
              <a:t> words</a:t>
            </a:r>
          </a:p>
          <a:p>
            <a:pPr marL="571500" indent="-342900">
              <a:lnSpc>
                <a:spcPct val="95000"/>
              </a:lnSpc>
              <a:spcBef>
                <a:spcPts val="0"/>
              </a:spcBef>
            </a:pPr>
            <a:r>
              <a:rPr lang="en-US" sz="4400" b="1" dirty="0"/>
              <a:t>Luke</a:t>
            </a:r>
            <a:r>
              <a:rPr lang="en-US" sz="4400" dirty="0"/>
              <a:t> (</a:t>
            </a:r>
            <a:r>
              <a:rPr lang="en-US" sz="4400" i="1" dirty="0"/>
              <a:t>physician</a:t>
            </a:r>
            <a:r>
              <a:rPr lang="en-US" sz="4400" dirty="0"/>
              <a:t>) - </a:t>
            </a:r>
            <a:r>
              <a:rPr lang="en-US" sz="4400" b="1" dirty="0">
                <a:solidFill>
                  <a:srgbClr val="FF0000"/>
                </a:solidFill>
              </a:rPr>
              <a:t>medical</a:t>
            </a:r>
            <a:r>
              <a:rPr lang="en-US" sz="4400" dirty="0"/>
              <a:t> words</a:t>
            </a:r>
          </a:p>
          <a:p>
            <a:pPr marL="571500" indent="-342900">
              <a:lnSpc>
                <a:spcPct val="95000"/>
              </a:lnSpc>
              <a:spcBef>
                <a:spcPts val="0"/>
              </a:spcBef>
            </a:pPr>
            <a:r>
              <a:rPr lang="en-US" sz="4400" b="1" dirty="0"/>
              <a:t>Peter</a:t>
            </a:r>
            <a:r>
              <a:rPr lang="en-US" sz="4400" dirty="0"/>
              <a:t> (</a:t>
            </a:r>
            <a:r>
              <a:rPr lang="en-US" sz="4400" i="1" dirty="0"/>
              <a:t>fisherman</a:t>
            </a:r>
            <a:r>
              <a:rPr lang="en-US" sz="4400" dirty="0"/>
              <a:t>) - </a:t>
            </a:r>
            <a:r>
              <a:rPr lang="en-US" sz="4400" b="1" dirty="0">
                <a:solidFill>
                  <a:srgbClr val="FF0000"/>
                </a:solidFill>
              </a:rPr>
              <a:t>nautical</a:t>
            </a:r>
            <a:r>
              <a:rPr lang="en-US" sz="4400" dirty="0"/>
              <a:t> words</a:t>
            </a:r>
          </a:p>
          <a:p>
            <a:pPr marL="571500" indent="-342900">
              <a:lnSpc>
                <a:spcPct val="95000"/>
              </a:lnSpc>
              <a:spcBef>
                <a:spcPts val="0"/>
              </a:spcBef>
            </a:pPr>
            <a:r>
              <a:rPr lang="en-US" sz="4400" b="1" dirty="0"/>
              <a:t>Paul</a:t>
            </a:r>
            <a:r>
              <a:rPr lang="en-US" sz="4400" dirty="0"/>
              <a:t> (</a:t>
            </a:r>
            <a:r>
              <a:rPr lang="en-US" sz="4400" i="1" dirty="0"/>
              <a:t>Pharisee</a:t>
            </a:r>
            <a:r>
              <a:rPr lang="en-US" sz="4400" dirty="0"/>
              <a:t>) - </a:t>
            </a:r>
            <a:r>
              <a:rPr lang="en-US" sz="4400" b="1" dirty="0">
                <a:solidFill>
                  <a:srgbClr val="FF0000"/>
                </a:solidFill>
              </a:rPr>
              <a:t>theological</a:t>
            </a:r>
            <a:r>
              <a:rPr lang="en-US" sz="4400" dirty="0"/>
              <a:t> words</a:t>
            </a:r>
          </a:p>
        </p:txBody>
      </p:sp>
    </p:spTree>
    <p:extLst>
      <p:ext uri="{BB962C8B-B14F-4D97-AF65-F5344CB8AC3E}">
        <p14:creationId xmlns:p14="http://schemas.microsoft.com/office/powerpoint/2010/main" val="338839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E2A6D7-5959-6437-BA23-A7E60E0C0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22031"/>
            <a:ext cx="10972800" cy="601393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800" b="1" dirty="0">
                <a:solidFill>
                  <a:srgbClr val="FF0000"/>
                </a:solidFill>
              </a:rPr>
              <a:t>3-in-1</a:t>
            </a:r>
            <a:r>
              <a:rPr lang="en-US" sz="4800" b="1" dirty="0"/>
              <a:t> Godhead reflected in His </a:t>
            </a:r>
            <a:r>
              <a:rPr lang="en-US" sz="4800" b="1" dirty="0">
                <a:solidFill>
                  <a:srgbClr val="FF0000"/>
                </a:solidFill>
              </a:rPr>
              <a:t>CREATION</a:t>
            </a:r>
          </a:p>
          <a:p>
            <a:pPr marL="407988" indent="-407988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800" b="1" dirty="0"/>
              <a:t>time</a:t>
            </a:r>
            <a:r>
              <a:rPr lang="en-US" sz="4800" dirty="0"/>
              <a:t> </a:t>
            </a:r>
            <a:r>
              <a:rPr lang="en-US" sz="3600" dirty="0"/>
              <a:t>(</a:t>
            </a:r>
            <a:r>
              <a:rPr lang="en-US" sz="3600" b="1" dirty="0">
                <a:solidFill>
                  <a:srgbClr val="00B050"/>
                </a:solidFill>
              </a:rPr>
              <a:t>in the beginning</a:t>
            </a:r>
            <a:r>
              <a:rPr lang="en-US" sz="3600" dirty="0"/>
              <a:t>) </a:t>
            </a:r>
            <a:r>
              <a:rPr lang="en-US" sz="4800" dirty="0"/>
              <a:t>- </a:t>
            </a:r>
            <a:r>
              <a:rPr lang="en-US" sz="4800" i="1" dirty="0"/>
              <a:t>past, present, future</a:t>
            </a:r>
          </a:p>
          <a:p>
            <a:pPr marL="407988" indent="-407988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800" b="1" dirty="0"/>
              <a:t>space</a:t>
            </a:r>
            <a:r>
              <a:rPr lang="en-US" sz="4800" dirty="0"/>
              <a:t> </a:t>
            </a:r>
            <a:r>
              <a:rPr lang="en-US" sz="3600" dirty="0"/>
              <a:t>(</a:t>
            </a:r>
            <a:r>
              <a:rPr lang="en-US" sz="3600" b="1" dirty="0">
                <a:solidFill>
                  <a:srgbClr val="00B050"/>
                </a:solidFill>
              </a:rPr>
              <a:t>the heavens</a:t>
            </a:r>
            <a:r>
              <a:rPr lang="en-US" sz="3600" dirty="0"/>
              <a:t>) </a:t>
            </a:r>
            <a:r>
              <a:rPr lang="en-US" sz="4800" dirty="0"/>
              <a:t>- </a:t>
            </a:r>
            <a:r>
              <a:rPr lang="en-US" sz="4800" i="1" dirty="0"/>
              <a:t>height, width, depth</a:t>
            </a:r>
          </a:p>
          <a:p>
            <a:pPr marL="407988" indent="-407988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800" b="1" dirty="0"/>
              <a:t>matter</a:t>
            </a:r>
            <a:r>
              <a:rPr lang="en-US" sz="4800" dirty="0"/>
              <a:t> </a:t>
            </a:r>
            <a:r>
              <a:rPr lang="en-US" sz="3600" dirty="0"/>
              <a:t>(</a:t>
            </a:r>
            <a:r>
              <a:rPr lang="en-US" sz="3600" b="1" dirty="0">
                <a:solidFill>
                  <a:srgbClr val="00B050"/>
                </a:solidFill>
              </a:rPr>
              <a:t>the earth</a:t>
            </a:r>
            <a:r>
              <a:rPr lang="en-US" sz="3600" dirty="0"/>
              <a:t>) </a:t>
            </a:r>
            <a:r>
              <a:rPr lang="en-US" sz="4800" dirty="0"/>
              <a:t>- </a:t>
            </a:r>
            <a:r>
              <a:rPr lang="en-US" sz="4800" i="1" dirty="0"/>
              <a:t>solid, liquid, gas</a:t>
            </a:r>
          </a:p>
          <a:p>
            <a:pPr algn="l">
              <a:spcBef>
                <a:spcPts val="600"/>
              </a:spcBef>
              <a:tabLst>
                <a:tab pos="457200" algn="l"/>
              </a:tabLst>
            </a:pPr>
            <a:r>
              <a:rPr lang="en-US" sz="4800" i="1" dirty="0"/>
              <a:t>	  </a:t>
            </a:r>
            <a:r>
              <a:rPr lang="en-US" sz="4800" b="1" dirty="0"/>
              <a:t>man</a:t>
            </a:r>
            <a:r>
              <a:rPr lang="en-US" sz="4800" dirty="0"/>
              <a:t> created in the </a:t>
            </a:r>
            <a:r>
              <a:rPr lang="en-US" sz="4800" b="1" dirty="0">
                <a:solidFill>
                  <a:srgbClr val="FF0000"/>
                </a:solidFill>
              </a:rPr>
              <a:t>triune</a:t>
            </a:r>
            <a:r>
              <a:rPr lang="en-US" sz="4800" dirty="0"/>
              <a:t> </a:t>
            </a:r>
            <a:r>
              <a:rPr lang="en-US" sz="4800" b="1" dirty="0"/>
              <a:t>God’s image </a:t>
            </a:r>
          </a:p>
          <a:p>
            <a:pPr algn="l">
              <a:spcBef>
                <a:spcPts val="600"/>
              </a:spcBef>
              <a:tabLst>
                <a:tab pos="457200" algn="l"/>
              </a:tabLst>
            </a:pPr>
            <a:r>
              <a:rPr lang="en-US" sz="4800" dirty="0"/>
              <a:t>		-</a:t>
            </a:r>
            <a:r>
              <a:rPr lang="en-US" sz="4800" i="1" dirty="0"/>
              <a:t> spirit, soul, body </a:t>
            </a:r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I </a:t>
            </a:r>
            <a:r>
              <a:rPr lang="en-US" sz="4800" b="1" dirty="0" err="1">
                <a:solidFill>
                  <a:srgbClr val="FF0000"/>
                </a:solidFill>
              </a:rPr>
              <a:t>Thess</a:t>
            </a:r>
            <a:r>
              <a:rPr lang="en-US" sz="4800" b="1" dirty="0">
                <a:solidFill>
                  <a:srgbClr val="FF0000"/>
                </a:solidFill>
              </a:rPr>
              <a:t> 5:23</a:t>
            </a:r>
            <a:r>
              <a:rPr lang="en-US" sz="4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5424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E2A6D7-5959-6437-BA23-A7E60E0C0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22031"/>
            <a:ext cx="10972800" cy="60139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4400" b="1" dirty="0">
                <a:solidFill>
                  <a:srgbClr val="FF0000"/>
                </a:solidFill>
              </a:rPr>
              <a:t>Jesus</a:t>
            </a:r>
            <a:r>
              <a:rPr lang="en-US" sz="4400" b="1" dirty="0"/>
              <a:t> is the main character in the Bible</a:t>
            </a:r>
          </a:p>
          <a:p>
            <a:pPr algn="l">
              <a:spcBef>
                <a:spcPts val="0"/>
              </a:spcBef>
            </a:pPr>
            <a:r>
              <a:rPr lang="en-US" sz="4400" dirty="0"/>
              <a:t>The </a:t>
            </a:r>
            <a:r>
              <a:rPr lang="en-US" sz="4400" b="1" dirty="0">
                <a:solidFill>
                  <a:srgbClr val="FF0000"/>
                </a:solidFill>
              </a:rPr>
              <a:t>OT</a:t>
            </a:r>
            <a:r>
              <a:rPr lang="en-US" sz="4400" dirty="0"/>
              <a:t> reveals Him through …</a:t>
            </a:r>
          </a:p>
          <a:p>
            <a:pPr marL="571500" indent="-392113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400" dirty="0"/>
              <a:t>100’s of prophetic promises</a:t>
            </a:r>
          </a:p>
          <a:p>
            <a:pPr marL="571500" indent="-392113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400" dirty="0"/>
              <a:t>several pre-birth appearances</a:t>
            </a:r>
          </a:p>
          <a:p>
            <a:pPr marL="571500" indent="-392113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400" dirty="0"/>
              <a:t>types (</a:t>
            </a:r>
            <a:r>
              <a:rPr lang="en-US" sz="4400" i="1" dirty="0"/>
              <a:t>figures, institutions, events</a:t>
            </a:r>
            <a:r>
              <a:rPr lang="en-US" sz="4400" dirty="0"/>
              <a:t>)</a:t>
            </a:r>
          </a:p>
          <a:p>
            <a:pPr marL="571500" indent="-392113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400" dirty="0"/>
              <a:t>titles (</a:t>
            </a:r>
            <a:r>
              <a:rPr lang="en-US" sz="4400" i="1" dirty="0"/>
              <a:t>Son of man, Servant, Shepherd</a:t>
            </a:r>
            <a:r>
              <a:rPr lang="en-US" sz="4400" dirty="0"/>
              <a:t>)</a:t>
            </a:r>
          </a:p>
          <a:p>
            <a:pPr algn="l">
              <a:spcBef>
                <a:spcPts val="0"/>
              </a:spcBef>
            </a:pPr>
            <a:r>
              <a:rPr lang="en-US" sz="4400" b="1" dirty="0">
                <a:solidFill>
                  <a:srgbClr val="FF0000"/>
                </a:solidFill>
              </a:rPr>
              <a:t>NT</a:t>
            </a:r>
            <a:r>
              <a:rPr lang="en-US" sz="4400" b="1" dirty="0"/>
              <a:t> Gospels </a:t>
            </a:r>
            <a:r>
              <a:rPr lang="en-US" sz="4400" dirty="0"/>
              <a:t>reveals His earthly life &amp; ministry.</a:t>
            </a:r>
          </a:p>
          <a:p>
            <a:pPr algn="l">
              <a:spcBef>
                <a:spcPts val="0"/>
              </a:spcBef>
            </a:pPr>
            <a:r>
              <a:rPr lang="en-US" sz="4400" b="1" spc="-100" dirty="0">
                <a:solidFill>
                  <a:srgbClr val="FF0000"/>
                </a:solidFill>
              </a:rPr>
              <a:t>NT</a:t>
            </a:r>
            <a:r>
              <a:rPr lang="en-US" sz="4400" b="1" spc="-100" dirty="0"/>
              <a:t> Acts &amp; Epistles </a:t>
            </a:r>
            <a:r>
              <a:rPr lang="en-US" sz="4400" spc="-100" dirty="0"/>
              <a:t>apply His example &amp; teachings</a:t>
            </a:r>
            <a:r>
              <a:rPr lang="en-US" sz="4400" dirty="0"/>
              <a:t>.</a:t>
            </a:r>
          </a:p>
          <a:p>
            <a:pPr algn="l">
              <a:spcBef>
                <a:spcPts val="0"/>
              </a:spcBef>
            </a:pPr>
            <a:r>
              <a:rPr lang="en-US" sz="4400" dirty="0"/>
              <a:t>The </a:t>
            </a:r>
            <a:r>
              <a:rPr lang="en-US" sz="4400" b="1" dirty="0">
                <a:solidFill>
                  <a:srgbClr val="FF0000"/>
                </a:solidFill>
              </a:rPr>
              <a:t>NT</a:t>
            </a:r>
            <a:r>
              <a:rPr lang="en-US" sz="4400" dirty="0"/>
              <a:t> book of </a:t>
            </a:r>
            <a:r>
              <a:rPr lang="en-US" sz="4400" b="1" dirty="0"/>
              <a:t>Revelation</a:t>
            </a:r>
            <a:r>
              <a:rPr lang="en-US" sz="4400" dirty="0"/>
              <a:t> predicts His second 	coming &amp; eternal Kingdom.</a:t>
            </a:r>
          </a:p>
        </p:txBody>
      </p:sp>
    </p:spTree>
    <p:extLst>
      <p:ext uri="{BB962C8B-B14F-4D97-AF65-F5344CB8AC3E}">
        <p14:creationId xmlns:p14="http://schemas.microsoft.com/office/powerpoint/2010/main" val="396074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E2A6D7-5959-6437-BA23-A7E60E0C0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22031"/>
            <a:ext cx="10972800" cy="6013938"/>
          </a:xfrm>
        </p:spPr>
        <p:txBody>
          <a:bodyPr>
            <a:noAutofit/>
          </a:bodyPr>
          <a:lstStyle/>
          <a:p>
            <a:pPr marL="407988" indent="-407988">
              <a:spcBef>
                <a:spcPts val="600"/>
              </a:spcBef>
            </a:pPr>
            <a:r>
              <a:rPr lang="en-US" sz="4800" b="1" dirty="0"/>
              <a:t>Evidence of Intelligent Design/</a:t>
            </a:r>
            <a:r>
              <a:rPr lang="en-US" sz="4800" b="1" dirty="0">
                <a:solidFill>
                  <a:srgbClr val="FF0000"/>
                </a:solidFill>
              </a:rPr>
              <a:t>Designer</a:t>
            </a:r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800" dirty="0"/>
              <a:t>Fine-tuned Universe (</a:t>
            </a:r>
            <a:r>
              <a:rPr lang="en-US" sz="4800" i="1" dirty="0"/>
              <a:t>gravity, distances, 	balance of elements, sizes, </a:t>
            </a:r>
            <a:r>
              <a:rPr lang="en-US" sz="4800" dirty="0"/>
              <a:t>etc.)</a:t>
            </a:r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800" dirty="0"/>
              <a:t>Embedded Genetic Information (</a:t>
            </a:r>
            <a:r>
              <a:rPr lang="en-US" sz="4800" i="1" dirty="0"/>
              <a:t>DNA</a:t>
            </a:r>
            <a:r>
              <a:rPr lang="en-US" sz="4800" dirty="0"/>
              <a:t>)</a:t>
            </a:r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800" spc="-240" dirty="0"/>
              <a:t>Molecular “Machines” (</a:t>
            </a:r>
            <a:r>
              <a:rPr lang="en-US" sz="4800" i="1" spc="-240" dirty="0"/>
              <a:t>irreducible complexity</a:t>
            </a:r>
            <a:r>
              <a:rPr lang="en-US" sz="4800" spc="-240" dirty="0"/>
              <a:t>)</a:t>
            </a:r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4800" dirty="0"/>
              <a:t>Human moral, mental, creative abilities </a:t>
            </a:r>
            <a:r>
              <a:rPr lang="en-US" sz="4400" dirty="0"/>
              <a:t>(</a:t>
            </a:r>
            <a:r>
              <a:rPr lang="en-US" sz="4400" b="1" i="1" dirty="0"/>
              <a:t>unbridgeable</a:t>
            </a:r>
            <a:r>
              <a:rPr lang="en-US" sz="4400" b="1" dirty="0"/>
              <a:t> </a:t>
            </a:r>
            <a:r>
              <a:rPr lang="en-US" sz="4400" b="1" i="1" dirty="0"/>
              <a:t>gaps </a:t>
            </a:r>
            <a:r>
              <a:rPr lang="en-US" sz="4400" i="1" dirty="0"/>
              <a:t>between animals &amp; men</a:t>
            </a:r>
            <a:r>
              <a:rPr lang="en-US" sz="4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0653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E2A6D7-5959-6437-BA23-A7E60E0C0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22031"/>
            <a:ext cx="10972800" cy="601393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800" b="1" dirty="0">
                <a:solidFill>
                  <a:srgbClr val="FF0000"/>
                </a:solidFill>
              </a:rPr>
              <a:t>GENERAL</a:t>
            </a:r>
            <a:r>
              <a:rPr lang="en-US" sz="4800" b="1" dirty="0"/>
              <a:t> Revelation</a:t>
            </a:r>
          </a:p>
          <a:p>
            <a:pPr marL="685800" indent="-6858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3200" b="1" dirty="0"/>
              <a:t>Creation</a:t>
            </a:r>
          </a:p>
          <a:p>
            <a:pPr marL="685800" indent="-685800" algn="l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4800" b="1" dirty="0"/>
              <a:t>Common Grace </a:t>
            </a:r>
            <a:r>
              <a:rPr lang="en-US" sz="4800" dirty="0"/>
              <a:t>- Undeserved blessings </a:t>
            </a:r>
            <a:r>
              <a:rPr lang="en-US" sz="4800" spc="-250" dirty="0"/>
              <a:t>(</a:t>
            </a:r>
            <a:r>
              <a:rPr lang="en-US" sz="4800" b="1" i="1" spc="-250" dirty="0"/>
              <a:t>grace</a:t>
            </a:r>
            <a:r>
              <a:rPr lang="en-US" sz="4800" spc="-250" dirty="0"/>
              <a:t>) given both sinners &amp; saints (</a:t>
            </a:r>
            <a:r>
              <a:rPr lang="en-US" sz="4800" b="1" i="1" spc="-250" dirty="0"/>
              <a:t>common</a:t>
            </a:r>
            <a:r>
              <a:rPr lang="en-US" sz="4800" spc="-250" dirty="0"/>
              <a:t>),</a:t>
            </a:r>
          </a:p>
          <a:p>
            <a:pPr algn="l">
              <a:spcBef>
                <a:spcPts val="600"/>
              </a:spcBef>
              <a:tabLst>
                <a:tab pos="636588" algn="l"/>
              </a:tabLst>
            </a:pPr>
            <a:r>
              <a:rPr lang="en-US" sz="4800" dirty="0"/>
              <a:t>	displaying God’s character (</a:t>
            </a:r>
            <a:r>
              <a:rPr lang="en-US" sz="4800" b="1" i="1" dirty="0"/>
              <a:t>revelation</a:t>
            </a:r>
            <a:r>
              <a:rPr lang="en-US" sz="4800" dirty="0"/>
              <a:t>),</a:t>
            </a:r>
          </a:p>
          <a:p>
            <a:pPr algn="l">
              <a:spcBef>
                <a:spcPts val="600"/>
              </a:spcBef>
              <a:tabLst>
                <a:tab pos="685800" algn="l"/>
              </a:tabLst>
            </a:pPr>
            <a:r>
              <a:rPr lang="en-US" sz="4800" dirty="0"/>
              <a:t>	</a:t>
            </a:r>
            <a:r>
              <a:rPr lang="en-US" sz="4800" spc="-150" dirty="0"/>
              <a:t>resulting in </a:t>
            </a:r>
            <a:r>
              <a:rPr lang="en-US" sz="4800" b="1" spc="-150" dirty="0"/>
              <a:t>gains for all </a:t>
            </a:r>
            <a:r>
              <a:rPr lang="en-US" sz="4800" spc="-150" dirty="0"/>
              <a:t>in science, medicine 	education, philosophy, art, technology, etc.</a:t>
            </a:r>
          </a:p>
          <a:p>
            <a:pPr algn="l">
              <a:spcBef>
                <a:spcPts val="600"/>
              </a:spcBef>
              <a:tabLst>
                <a:tab pos="685800" algn="l"/>
              </a:tabLst>
            </a:pPr>
            <a:r>
              <a:rPr lang="en-US" sz="4800" b="1" spc="-150" dirty="0">
                <a:solidFill>
                  <a:srgbClr val="FF0000"/>
                </a:solidFill>
              </a:rPr>
              <a:t>Mt 5:45  </a:t>
            </a:r>
            <a:r>
              <a:rPr lang="en-US" sz="4800" spc="-150" dirty="0"/>
              <a:t>He </a:t>
            </a:r>
            <a:r>
              <a:rPr lang="en-US" sz="4800" b="1" spc="-150" dirty="0"/>
              <a:t>makes</a:t>
            </a:r>
            <a:r>
              <a:rPr lang="en-US" sz="4800" spc="-150" dirty="0"/>
              <a:t> His sun rise on the evil and good and </a:t>
            </a:r>
            <a:r>
              <a:rPr lang="en-US" sz="4800" b="1" spc="-150" dirty="0"/>
              <a:t>sends</a:t>
            </a:r>
            <a:r>
              <a:rPr lang="en-US" sz="4800" spc="-150" dirty="0"/>
              <a:t> rain on the just and unjust. </a:t>
            </a:r>
          </a:p>
          <a:p>
            <a:pPr algn="l">
              <a:spcBef>
                <a:spcPts val="600"/>
              </a:spcBef>
            </a:pPr>
            <a:endParaRPr lang="en-US" sz="4800" dirty="0"/>
          </a:p>
          <a:p>
            <a:pPr algn="l">
              <a:spcBef>
                <a:spcPts val="600"/>
              </a:spcBef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1468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E2A6D7-5959-6437-BA23-A7E60E0C0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22031"/>
            <a:ext cx="10972800" cy="6013938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en-US" sz="4800" b="1" dirty="0">
                <a:solidFill>
                  <a:srgbClr val="FF0000"/>
                </a:solidFill>
              </a:rPr>
              <a:t>Acts 14:15  </a:t>
            </a:r>
            <a:r>
              <a:rPr lang="en-US" sz="4800" dirty="0"/>
              <a:t>We preach to you that you should turn to the </a:t>
            </a:r>
            <a:r>
              <a:rPr lang="en-US" sz="4800" b="1" dirty="0"/>
              <a:t>living God, who made the heaven, the earth, the sea, and all things</a:t>
            </a:r>
            <a:r>
              <a:rPr lang="en-US" sz="4800" dirty="0"/>
              <a:t> that are in them. </a:t>
            </a:r>
          </a:p>
          <a:p>
            <a:pPr algn="l">
              <a:spcBef>
                <a:spcPts val="600"/>
              </a:spcBef>
            </a:pPr>
            <a:r>
              <a:rPr lang="en-US" sz="4800" b="1" dirty="0">
                <a:solidFill>
                  <a:srgbClr val="FF0000"/>
                </a:solidFill>
              </a:rPr>
              <a:t>17</a:t>
            </a:r>
            <a:r>
              <a:rPr lang="en-US" sz="4800" dirty="0"/>
              <a:t>  Nevertheless He </a:t>
            </a:r>
            <a:r>
              <a:rPr lang="en-US" sz="4800" b="1" dirty="0"/>
              <a:t>did not leave Himself without witness</a:t>
            </a:r>
            <a:r>
              <a:rPr lang="en-US" sz="4800" dirty="0"/>
              <a:t>, in that He did </a:t>
            </a:r>
            <a:r>
              <a:rPr lang="en-US" sz="4800" b="1" dirty="0"/>
              <a:t>good</a:t>
            </a:r>
            <a:r>
              <a:rPr lang="en-US" sz="4800" dirty="0"/>
              <a:t>, gave us </a:t>
            </a:r>
            <a:r>
              <a:rPr lang="en-US" sz="4800" b="1" dirty="0"/>
              <a:t>rain</a:t>
            </a:r>
            <a:r>
              <a:rPr lang="en-US" sz="4800" dirty="0"/>
              <a:t> from heaven and </a:t>
            </a:r>
            <a:r>
              <a:rPr lang="en-US" sz="4800" b="1" dirty="0"/>
              <a:t>fruitful</a:t>
            </a:r>
            <a:r>
              <a:rPr lang="en-US" sz="4800" dirty="0"/>
              <a:t> seasons, </a:t>
            </a:r>
            <a:r>
              <a:rPr lang="en-US" sz="4800" b="1" dirty="0"/>
              <a:t>filling our hearts with food and gladness</a:t>
            </a:r>
            <a:r>
              <a:rPr lang="en-US" sz="4800" dirty="0"/>
              <a:t>. </a:t>
            </a:r>
          </a:p>
          <a:p>
            <a:pPr algn="l">
              <a:spcBef>
                <a:spcPts val="600"/>
              </a:spcBef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28507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E2A6D7-5959-6437-BA23-A7E60E0C0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22031"/>
            <a:ext cx="10972800" cy="60139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4800" b="1" dirty="0">
                <a:solidFill>
                  <a:srgbClr val="FF0000"/>
                </a:solidFill>
              </a:rPr>
              <a:t>GENERAL</a:t>
            </a:r>
            <a:r>
              <a:rPr lang="en-US" sz="4800" b="1" dirty="0"/>
              <a:t> Revelation</a:t>
            </a: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b="1" dirty="0"/>
              <a:t>Creation</a:t>
            </a: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b="1" dirty="0"/>
              <a:t>Common Grace</a:t>
            </a:r>
          </a:p>
          <a:p>
            <a:pPr marL="685800" indent="-685800" algn="l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4800" b="1" dirty="0"/>
              <a:t>Conscience</a:t>
            </a:r>
          </a:p>
          <a:p>
            <a:pPr algn="l">
              <a:spcBef>
                <a:spcPts val="0"/>
              </a:spcBef>
            </a:pPr>
            <a:r>
              <a:rPr lang="en-US" sz="4800" b="1" dirty="0">
                <a:solidFill>
                  <a:srgbClr val="FF0000"/>
                </a:solidFill>
              </a:rPr>
              <a:t>Rom 2:14,15  </a:t>
            </a:r>
            <a:r>
              <a:rPr lang="en-US" sz="4800" dirty="0"/>
              <a:t>When Gentiles, who do not have </a:t>
            </a:r>
            <a:r>
              <a:rPr lang="en-US" sz="4800" b="1" dirty="0"/>
              <a:t>the law</a:t>
            </a:r>
            <a:r>
              <a:rPr lang="en-US" sz="4800" dirty="0"/>
              <a:t>, by nature do the things in the law, they show </a:t>
            </a:r>
            <a:r>
              <a:rPr lang="en-US" sz="4800" b="1" dirty="0"/>
              <a:t>the law written in their hearts</a:t>
            </a:r>
            <a:r>
              <a:rPr lang="en-US" sz="4800" dirty="0"/>
              <a:t>, their </a:t>
            </a:r>
            <a:r>
              <a:rPr lang="en-US" sz="4800" b="1" dirty="0"/>
              <a:t>conscience</a:t>
            </a:r>
            <a:r>
              <a:rPr lang="en-US" sz="4800" dirty="0"/>
              <a:t> bearing witness, their thoughts </a:t>
            </a:r>
            <a:r>
              <a:rPr lang="en-US" sz="4800" b="1" dirty="0"/>
              <a:t>accusing</a:t>
            </a:r>
            <a:r>
              <a:rPr lang="en-US" sz="4800" dirty="0"/>
              <a:t> or </a:t>
            </a:r>
            <a:r>
              <a:rPr lang="en-US" sz="4800" b="1" dirty="0"/>
              <a:t>excusing</a:t>
            </a:r>
            <a:r>
              <a:rPr lang="en-US" sz="4800" dirty="0"/>
              <a:t>.</a:t>
            </a:r>
          </a:p>
          <a:p>
            <a:pPr algn="l">
              <a:spcBef>
                <a:spcPts val="600"/>
              </a:spcBef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8706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E2A6D7-5959-6437-BA23-A7E60E0C0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22031"/>
            <a:ext cx="10972800" cy="60139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4800" b="1" dirty="0">
                <a:solidFill>
                  <a:srgbClr val="FF0000"/>
                </a:solidFill>
              </a:rPr>
              <a:t>GENERAL</a:t>
            </a:r>
            <a:r>
              <a:rPr lang="en-US" sz="4800" b="1" dirty="0"/>
              <a:t> Revelation</a:t>
            </a:r>
          </a:p>
          <a:p>
            <a:pPr algn="l">
              <a:spcBef>
                <a:spcPts val="0"/>
              </a:spcBef>
            </a:pPr>
            <a:r>
              <a:rPr lang="en-US" sz="4400" spc="-100" dirty="0"/>
              <a:t>Provides internal and external glimpses of God’s </a:t>
            </a:r>
            <a:r>
              <a:rPr lang="en-US" sz="4400" b="1" spc="-100" dirty="0"/>
              <a:t>existence</a:t>
            </a:r>
            <a:r>
              <a:rPr lang="en-US" sz="4400" spc="-100" dirty="0"/>
              <a:t> &amp; </a:t>
            </a:r>
            <a:r>
              <a:rPr lang="en-US" sz="4400" b="1" spc="-100" dirty="0"/>
              <a:t>character</a:t>
            </a:r>
            <a:r>
              <a:rPr lang="en-US" sz="4400" spc="-100" dirty="0"/>
              <a:t> </a:t>
            </a:r>
            <a:r>
              <a:rPr lang="en-US" sz="4400" dirty="0"/>
              <a:t>so that every observant person on earth is without excuse before Him (</a:t>
            </a:r>
            <a:r>
              <a:rPr lang="en-US" sz="4400" b="1" dirty="0">
                <a:solidFill>
                  <a:srgbClr val="FF0000"/>
                </a:solidFill>
              </a:rPr>
              <a:t>Rom 1:18-32</a:t>
            </a:r>
            <a:r>
              <a:rPr lang="en-US" sz="4400" dirty="0"/>
              <a:t>).</a:t>
            </a:r>
          </a:p>
          <a:p>
            <a:pPr algn="l">
              <a:spcBef>
                <a:spcPts val="0"/>
              </a:spcBef>
            </a:pPr>
            <a:endParaRPr lang="en-US" sz="1400" dirty="0"/>
          </a:p>
          <a:p>
            <a:pPr algn="l">
              <a:spcBef>
                <a:spcPts val="0"/>
              </a:spcBef>
            </a:pPr>
            <a:r>
              <a:rPr lang="en-US" sz="4400" dirty="0"/>
              <a:t>When anyone seeks to know the </a:t>
            </a:r>
            <a:r>
              <a:rPr lang="en-US" sz="4400" b="1" dirty="0">
                <a:solidFill>
                  <a:srgbClr val="FF0000"/>
                </a:solidFill>
              </a:rPr>
              <a:t>Creator</a:t>
            </a:r>
            <a:r>
              <a:rPr lang="en-US" sz="4400" b="1" dirty="0"/>
              <a:t> God </a:t>
            </a:r>
            <a:r>
              <a:rPr lang="en-US" sz="4400" dirty="0"/>
              <a:t>thru </a:t>
            </a:r>
            <a:r>
              <a:rPr lang="en-US" sz="4400" b="1" dirty="0">
                <a:solidFill>
                  <a:srgbClr val="FF0000"/>
                </a:solidFill>
              </a:rPr>
              <a:t>General</a:t>
            </a:r>
            <a:r>
              <a:rPr lang="en-US" sz="4400" b="1" dirty="0"/>
              <a:t> Revelation</a:t>
            </a:r>
            <a:r>
              <a:rPr lang="en-US" sz="4400" dirty="0"/>
              <a:t>, God will lead him to </a:t>
            </a:r>
            <a:r>
              <a:rPr lang="en-US" sz="4400" spc="-100" dirty="0"/>
              <a:t>know the </a:t>
            </a:r>
            <a:r>
              <a:rPr lang="en-US" sz="4400" b="1" spc="-100" dirty="0">
                <a:solidFill>
                  <a:srgbClr val="FF0000"/>
                </a:solidFill>
              </a:rPr>
              <a:t>Redeemer</a:t>
            </a:r>
            <a:r>
              <a:rPr lang="en-US" sz="4400" b="1" spc="-100" dirty="0"/>
              <a:t> God </a:t>
            </a:r>
            <a:r>
              <a:rPr lang="en-US" sz="4400" spc="-100" dirty="0"/>
              <a:t>thru </a:t>
            </a:r>
            <a:r>
              <a:rPr lang="en-US" sz="4400" b="1" spc="-100" dirty="0">
                <a:solidFill>
                  <a:srgbClr val="FF0000"/>
                </a:solidFill>
              </a:rPr>
              <a:t>Special </a:t>
            </a:r>
            <a:r>
              <a:rPr lang="en-US" sz="4400" b="1" spc="-100" dirty="0"/>
              <a:t>Revelation</a:t>
            </a:r>
            <a:r>
              <a:rPr lang="en-US" sz="4400" spc="-100" dirty="0"/>
              <a:t>.</a:t>
            </a:r>
          </a:p>
          <a:p>
            <a:pPr algn="l">
              <a:spcBef>
                <a:spcPts val="0"/>
              </a:spcBef>
            </a:pPr>
            <a:endParaRPr lang="en-US" sz="4800" spc="-100" dirty="0"/>
          </a:p>
        </p:txBody>
      </p:sp>
    </p:spTree>
    <p:extLst>
      <p:ext uri="{BB962C8B-B14F-4D97-AF65-F5344CB8AC3E}">
        <p14:creationId xmlns:p14="http://schemas.microsoft.com/office/powerpoint/2010/main" val="281665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1814</TotalTime>
  <Words>1408</Words>
  <Application>Microsoft Office PowerPoint</Application>
  <PresentationFormat>Widescreen</PresentationFormat>
  <Paragraphs>159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Depue</dc:creator>
  <cp:lastModifiedBy>Anne Depue</cp:lastModifiedBy>
  <cp:revision>62</cp:revision>
  <dcterms:created xsi:type="dcterms:W3CDTF">2023-11-03T14:14:11Z</dcterms:created>
  <dcterms:modified xsi:type="dcterms:W3CDTF">2023-11-06T13:40:01Z</dcterms:modified>
</cp:coreProperties>
</file>