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327" r:id="rId4"/>
    <p:sldId id="328" r:id="rId5"/>
    <p:sldId id="270" r:id="rId6"/>
    <p:sldId id="330" r:id="rId7"/>
    <p:sldId id="331" r:id="rId8"/>
    <p:sldId id="332" r:id="rId9"/>
    <p:sldId id="344" r:id="rId10"/>
    <p:sldId id="342" r:id="rId11"/>
    <p:sldId id="345" r:id="rId12"/>
    <p:sldId id="282" r:id="rId13"/>
    <p:sldId id="286" r:id="rId14"/>
    <p:sldId id="288" r:id="rId15"/>
    <p:sldId id="289" r:id="rId16"/>
    <p:sldId id="293" r:id="rId17"/>
    <p:sldId id="295" r:id="rId18"/>
    <p:sldId id="336" r:id="rId19"/>
    <p:sldId id="339" r:id="rId20"/>
    <p:sldId id="346" r:id="rId21"/>
    <p:sldId id="347" r:id="rId22"/>
    <p:sldId id="348" r:id="rId23"/>
    <p:sldId id="305" r:id="rId24"/>
    <p:sldId id="300" r:id="rId25"/>
    <p:sldId id="340" r:id="rId26"/>
    <p:sldId id="343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1BDB-4DC3-C83C-AC9D-CEA0B2D8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0C0D4-9DDD-90F7-F5A9-8E883D30F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735F5-B37B-B4E8-00A8-AFC84B94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5A79F-62CC-0398-0401-CD913C57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6D37-81CE-F094-5ADE-7B6F8F64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4506-6550-1637-57EC-173AC800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F4E3A-A72B-ED21-02FD-05A49C02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B53B-42E1-0AE3-F9DB-84391FD9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8314-D497-3D07-05B2-4576F4CC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A3E82-DB53-CDF6-EC92-429E51D6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326FC-22D4-9BCB-4AF4-4855583E9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FCBF4-C3E3-CBEA-DB80-112E622A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E80B-A94E-0FBF-BC81-77BC3DF6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C6451-409C-6558-A628-C0F5BE15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0F0F-022C-B07E-F5F9-F03706BF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68FB-F531-683B-0F98-5D68B0B2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EFDF-B405-67B1-E3D1-842A31C3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76D53-06DA-A0A4-6CED-8573CB66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E7CF-91AD-BE16-23A5-23599EDB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17A7-7478-9E75-61C1-EB608CCB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6DEA-71DC-EF8C-8B51-6D913867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0921-FF3F-B31B-1BB1-FA0B53EF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FCE5-E39D-C1EA-DDC6-08E657BA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8662-0C6E-E0DA-382A-E656B4FA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406DE-0518-5557-65C5-FDBE5046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1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BAF9-400A-FC2A-8957-3A296C00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DA05-E40A-0DE9-48D8-575762A2E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19985-F58D-7A5F-FF0F-AF8CAC25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FC19C-D0F9-361D-64F7-766210AF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A0DAB-181D-B3FA-FAEA-A70EEA82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2C14-7D74-CDE5-AF6A-6E4C73BD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9BDE-71F8-F776-5786-392ABE66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674B-E5DA-3AB5-C81A-67C75B5F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9CB45-05C8-5042-D166-D718ADEA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0CB7F-925A-84F4-6C4E-7E7184F7D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243BF-532E-4DD7-490A-8889DD030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E67D7-D572-26EB-E4C8-2B4C9024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C3504-257E-0A97-8053-3D3FC2D8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398FE-AB4A-E517-6809-8AAD4B44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150D-8C49-76F6-141D-5189E54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3FF3-E62D-1606-EA8C-BC44CAD8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EB60B-C427-3FA8-0235-4465D5EF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3BC6C-5BA9-1410-1E3C-DAC9487C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2B092-E9FF-D989-2E4C-190987CA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57813-2561-8912-C728-F1D11267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9E90-DFFF-B8B8-0042-11AB9EC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5DB6-4C4A-4FA9-435F-B373E4DC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B7F3-EB1E-964C-74A6-F8155EA6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08537-1B18-2B15-5C35-CBC38AE7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D5FFC-333E-9FF9-549F-BFED331B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EFDA0-450C-00D5-1E62-D9E86734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1D333-4C34-5F08-1323-98B75B5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6E15-0480-8C09-B62A-ED2FCFA7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175D9-4F31-4707-B9EB-6CCE34DBA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DA6DA-20B5-684D-C496-9CB1FA7A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49258-663B-40C0-A190-BBB80C75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57E9F-33C0-941D-7747-80CE1112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41C63-EFF0-C025-A922-21DE9D2D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5351E-EDE7-997F-CD65-7A6E7B67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F7C3D-3E93-64D3-4566-24971DEBC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2251-79E0-312E-D436-5DFF6514C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A278-9662-4766-A42F-43C7C21EB8F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6322B-9435-81BB-0977-A344FAC8F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33CB-4B32-D031-9115-0CA775486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4C4E-7842-4122-9E7D-642F91FD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/>
              <a:t>Basic Biblical Doctrines</a:t>
            </a:r>
          </a:p>
          <a:p>
            <a:pPr algn="l">
              <a:spcBef>
                <a:spcPts val="0"/>
              </a:spcBef>
            </a:pPr>
            <a:r>
              <a:rPr lang="en-US" sz="4800" b="1" dirty="0"/>
              <a:t>TRINITY</a:t>
            </a:r>
            <a:r>
              <a:rPr lang="en-US" sz="4800" dirty="0"/>
              <a:t> (</a:t>
            </a:r>
            <a:r>
              <a:rPr lang="en-US" sz="4800" i="1" dirty="0"/>
              <a:t>GOD IS</a:t>
            </a:r>
            <a:r>
              <a:rPr lang="en-US" sz="4800" dirty="0"/>
              <a:t>) </a:t>
            </a:r>
          </a:p>
          <a:p>
            <a:pPr algn="l">
              <a:spcBef>
                <a:spcPts val="0"/>
              </a:spcBef>
            </a:pPr>
            <a:r>
              <a:rPr lang="en-US" sz="4800" b="1" dirty="0"/>
              <a:t>REVELATION</a:t>
            </a:r>
            <a:r>
              <a:rPr lang="en-US" sz="4800" dirty="0"/>
              <a:t> (</a:t>
            </a:r>
            <a:r>
              <a:rPr lang="en-US" sz="4800" i="1" dirty="0"/>
              <a:t>GOD SPEAKS</a:t>
            </a:r>
            <a:r>
              <a:rPr lang="en-US" sz="4800" dirty="0"/>
              <a:t>) through …</a:t>
            </a:r>
          </a:p>
          <a:p>
            <a:pPr algn="l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GENERAL</a:t>
            </a:r>
            <a:r>
              <a:rPr lang="en-US" sz="4400" b="1" dirty="0"/>
              <a:t> Revelation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Creation (</a:t>
            </a:r>
            <a:r>
              <a:rPr lang="en-US" sz="3600" i="1" dirty="0"/>
              <a:t>telescopes &amp; microscopes</a:t>
            </a:r>
            <a:r>
              <a:rPr lang="en-US" sz="3600" dirty="0"/>
              <a:t>)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Common Grace/God’s Providence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Conscience</a:t>
            </a:r>
          </a:p>
          <a:p>
            <a:pPr>
              <a:spcBef>
                <a:spcPts val="0"/>
              </a:spcBef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SPECIAL </a:t>
            </a:r>
            <a:r>
              <a:rPr lang="en-US" sz="4400" b="1" dirty="0"/>
              <a:t>Revelation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Living Word </a:t>
            </a:r>
            <a:r>
              <a:rPr lang="en-US" sz="3600" dirty="0"/>
              <a:t>of God - </a:t>
            </a:r>
            <a:r>
              <a:rPr lang="en-US" sz="3600" b="1" dirty="0">
                <a:solidFill>
                  <a:srgbClr val="FF0000"/>
                </a:solidFill>
              </a:rPr>
              <a:t>Jesus</a:t>
            </a:r>
          </a:p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Written Word </a:t>
            </a:r>
            <a:r>
              <a:rPr lang="en-US" sz="3600" dirty="0"/>
              <a:t>of God - </a:t>
            </a:r>
            <a:r>
              <a:rPr lang="en-US" sz="3600" b="1" dirty="0">
                <a:solidFill>
                  <a:srgbClr val="FF0000"/>
                </a:solidFill>
              </a:rPr>
              <a:t>Bible</a:t>
            </a:r>
          </a:p>
          <a:p>
            <a:pPr algn="l">
              <a:spcBef>
                <a:spcPts val="0"/>
              </a:spcBef>
            </a:pPr>
            <a:endParaRPr lang="en-US" sz="3600" dirty="0"/>
          </a:p>
          <a:p>
            <a:pPr algn="l">
              <a:spcBef>
                <a:spcPts val="0"/>
              </a:spcBef>
            </a:pP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5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Common </a:t>
            </a:r>
            <a:r>
              <a:rPr lang="en-US" sz="4800" b="1" dirty="0">
                <a:solidFill>
                  <a:srgbClr val="FF0000"/>
                </a:solidFill>
              </a:rPr>
              <a:t>OBJECTIONS</a:t>
            </a:r>
            <a:r>
              <a:rPr lang="en-US" sz="4800" b="1" dirty="0"/>
              <a:t> to the Bible</a:t>
            </a:r>
          </a:p>
          <a:p>
            <a:pPr algn="l"/>
            <a:r>
              <a:rPr lang="en-US" sz="4400" dirty="0"/>
              <a:t>“</a:t>
            </a:r>
            <a:r>
              <a:rPr lang="en-US" sz="4400" i="1" dirty="0"/>
              <a:t>It was written long after the actual events.</a:t>
            </a:r>
            <a:r>
              <a:rPr lang="en-US" sz="4400" dirty="0"/>
              <a:t>”</a:t>
            </a:r>
          </a:p>
          <a:p>
            <a:pPr algn="l"/>
            <a:r>
              <a:rPr lang="en-US" sz="4400" dirty="0"/>
              <a:t>- Tremendous value of </a:t>
            </a:r>
            <a:r>
              <a:rPr lang="en-US" sz="4400" b="1" dirty="0"/>
              <a:t>archeology</a:t>
            </a:r>
            <a:r>
              <a:rPr lang="en-US" sz="4400" dirty="0"/>
              <a:t> for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.</a:t>
            </a:r>
          </a:p>
          <a:p>
            <a:pPr algn="l"/>
            <a:r>
              <a:rPr lang="en-US" sz="4400" dirty="0"/>
              <a:t>- Minimal gaps between </a:t>
            </a:r>
            <a:r>
              <a:rPr lang="en-US" sz="4400" b="1" dirty="0">
                <a:solidFill>
                  <a:srgbClr val="FF0000"/>
                </a:solidFill>
              </a:rPr>
              <a:t>NT</a:t>
            </a:r>
            <a:r>
              <a:rPr lang="en-US" sz="4400" dirty="0"/>
              <a:t> eyewitnesses &amp; 	their writings.</a:t>
            </a:r>
          </a:p>
          <a:p>
            <a:pPr algn="l">
              <a:tabLst>
                <a:tab pos="457200" algn="l"/>
              </a:tabLst>
            </a:pPr>
            <a:r>
              <a:rPr lang="en-US" sz="4000" dirty="0">
                <a:sym typeface="Wingdings" panose="05000000000000000000" pitchFamily="2" charset="2"/>
              </a:rPr>
              <a:t>	</a:t>
            </a:r>
            <a:r>
              <a:rPr lang="en-US" sz="4000" dirty="0"/>
              <a:t> Earliest books (</a:t>
            </a:r>
            <a:r>
              <a:rPr lang="en-US" sz="4000" b="1" dirty="0">
                <a:solidFill>
                  <a:srgbClr val="FF0000"/>
                </a:solidFill>
              </a:rPr>
              <a:t>James/Galatians</a:t>
            </a:r>
            <a:r>
              <a:rPr lang="en-US" sz="4000" dirty="0"/>
              <a:t>) within </a:t>
            </a:r>
            <a:r>
              <a:rPr lang="en-US" sz="4000" b="1" dirty="0"/>
              <a:t>20</a:t>
            </a:r>
            <a:r>
              <a:rPr lang="en-US" sz="4000" dirty="0"/>
              <a:t> yrs.</a:t>
            </a:r>
          </a:p>
          <a:p>
            <a:pPr algn="l">
              <a:tabLst>
                <a:tab pos="457200" algn="l"/>
              </a:tabLst>
            </a:pPr>
            <a:r>
              <a:rPr lang="en-US" sz="4000" dirty="0">
                <a:sym typeface="Wingdings" panose="05000000000000000000" pitchFamily="2" charset="2"/>
              </a:rPr>
              <a:t>	</a:t>
            </a:r>
            <a:r>
              <a:rPr lang="en-US" sz="4000" dirty="0"/>
              <a:t> Earliest gospel (</a:t>
            </a:r>
            <a:r>
              <a:rPr lang="en-US" sz="4000" b="1" dirty="0">
                <a:solidFill>
                  <a:srgbClr val="FF0000"/>
                </a:solidFill>
              </a:rPr>
              <a:t>Mark</a:t>
            </a:r>
            <a:r>
              <a:rPr lang="en-US" sz="4000" dirty="0"/>
              <a:t>) within </a:t>
            </a:r>
            <a:r>
              <a:rPr lang="en-US" sz="4000" b="1" dirty="0"/>
              <a:t>25</a:t>
            </a:r>
            <a:r>
              <a:rPr lang="en-US" sz="4000" dirty="0"/>
              <a:t> yrs.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Final book (</a:t>
            </a:r>
            <a:r>
              <a:rPr lang="en-US" sz="4000" b="1" dirty="0">
                <a:solidFill>
                  <a:srgbClr val="FF0000"/>
                </a:solidFill>
              </a:rPr>
              <a:t>Revelation</a:t>
            </a:r>
            <a:r>
              <a:rPr lang="en-US" sz="4000" dirty="0"/>
              <a:t>) within </a:t>
            </a:r>
            <a:r>
              <a:rPr lang="en-US" sz="4000" b="1" dirty="0"/>
              <a:t>60</a:t>
            </a:r>
            <a:r>
              <a:rPr lang="en-US" sz="4000" dirty="0"/>
              <a:t> yrs.</a:t>
            </a:r>
          </a:p>
        </p:txBody>
      </p:sp>
    </p:spTree>
    <p:extLst>
      <p:ext uri="{BB962C8B-B14F-4D97-AF65-F5344CB8AC3E}">
        <p14:creationId xmlns:p14="http://schemas.microsoft.com/office/powerpoint/2010/main" val="15589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Common </a:t>
            </a:r>
            <a:r>
              <a:rPr lang="en-US" sz="4800" b="1" dirty="0">
                <a:solidFill>
                  <a:srgbClr val="FF0000"/>
                </a:solidFill>
              </a:rPr>
              <a:t>OBJECTIONS</a:t>
            </a:r>
            <a:r>
              <a:rPr lang="en-US" sz="4800" b="1" dirty="0"/>
              <a:t> to the Bible</a:t>
            </a:r>
          </a:p>
          <a:p>
            <a:pPr algn="l"/>
            <a:r>
              <a:rPr lang="en-US" sz="4400" dirty="0"/>
              <a:t>“</a:t>
            </a:r>
            <a:r>
              <a:rPr lang="en-US" sz="4400" i="1" dirty="0"/>
              <a:t>Copying the Bible has produced errors”.</a:t>
            </a:r>
          </a:p>
          <a:p>
            <a:pPr algn="l">
              <a:tabLst>
                <a:tab pos="457200" algn="l"/>
              </a:tabLst>
            </a:pPr>
            <a:r>
              <a:rPr lang="en-US" sz="4400" dirty="0"/>
              <a:t>- Can we have </a:t>
            </a:r>
            <a:r>
              <a:rPr lang="en-US" sz="4400" b="1" dirty="0"/>
              <a:t>confidence</a:t>
            </a:r>
            <a:r>
              <a:rPr lang="en-US" sz="4400" dirty="0"/>
              <a:t> that we still have 	God’s Word?</a:t>
            </a:r>
          </a:p>
          <a:p>
            <a:pPr algn="l">
              <a:tabLst>
                <a:tab pos="457200" algn="l"/>
              </a:tabLst>
            </a:pPr>
            <a:r>
              <a:rPr lang="en-US" sz="4400" dirty="0">
                <a:sym typeface="Wingdings" panose="05000000000000000000" pitchFamily="2" charset="2"/>
              </a:rPr>
              <a:t>	</a:t>
            </a:r>
            <a:r>
              <a:rPr lang="en-US" sz="4400" dirty="0"/>
              <a:t> Oldest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 copies </a:t>
            </a:r>
            <a:r>
              <a:rPr lang="en-US" sz="4400" b="1" dirty="0"/>
              <a:t>pre</a:t>
            </a:r>
            <a:r>
              <a:rPr lang="en-US" sz="4400" dirty="0"/>
              <a:t>-1946 dated @ 	</a:t>
            </a:r>
            <a:r>
              <a:rPr lang="en-US" sz="4400" b="1" dirty="0">
                <a:solidFill>
                  <a:srgbClr val="FF0000"/>
                </a:solidFill>
              </a:rPr>
              <a:t>800 AD </a:t>
            </a:r>
            <a:r>
              <a:rPr lang="en-US" sz="4400" spc="-150" dirty="0"/>
              <a:t>(</a:t>
            </a:r>
            <a:r>
              <a:rPr lang="en-US" sz="4400" i="1" spc="-150" dirty="0"/>
              <a:t>writing style, ink, parchment, </a:t>
            </a:r>
            <a:r>
              <a:rPr lang="en-US" sz="4400" spc="-150" dirty="0"/>
              <a:t>etc.)</a:t>
            </a:r>
          </a:p>
          <a:p>
            <a:pPr algn="l">
              <a:tabLst>
                <a:tab pos="457200" algn="l"/>
              </a:tabLst>
            </a:pPr>
            <a:r>
              <a:rPr lang="en-US" sz="4400" dirty="0">
                <a:sym typeface="Wingdings" panose="05000000000000000000" pitchFamily="2" charset="2"/>
              </a:rPr>
              <a:t>	</a:t>
            </a:r>
            <a:r>
              <a:rPr lang="en-US" sz="4400" dirty="0"/>
              <a:t> 1946-1956 “</a:t>
            </a:r>
            <a:r>
              <a:rPr lang="en-US" sz="4400" b="1" dirty="0"/>
              <a:t>Dead Sea Scrolls</a:t>
            </a:r>
            <a:r>
              <a:rPr lang="en-US" sz="4400" dirty="0"/>
              <a:t>” discovered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4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10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upload.wikimedia.org/wikipedia/commons/c/cb/Qumra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631"/>
            <a:ext cx="9144000" cy="6863645"/>
          </a:xfrm>
          <a:prstGeom prst="rect">
            <a:avLst/>
          </a:prstGeom>
          <a:noFill/>
        </p:spPr>
      </p:pic>
      <p:pic>
        <p:nvPicPr>
          <p:cNvPr id="2" name="Picture 4" descr="http://upload.wikimedia.org/wikipedia/commons/f/ff/View_of_the_Dead_Sea_from_a_Cave_at_Qumran.jpg">
            <a:extLst>
              <a:ext uri="{FF2B5EF4-FFF2-40B4-BE49-F238E27FC236}">
                <a16:creationId xmlns:a16="http://schemas.microsoft.com/office/drawing/2014/main" id="{299A7F0B-2A67-7CC5-089E-30542C1F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61" y="573852"/>
            <a:ext cx="3990975" cy="5791201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b/bf/Qumran_pottery.jpg">
            <a:extLst>
              <a:ext uri="{FF2B5EF4-FFF2-40B4-BE49-F238E27FC236}">
                <a16:creationId xmlns:a16="http://schemas.microsoft.com/office/drawing/2014/main" id="{4828965C-4110-6416-6F89-061CB02F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914" y="573852"/>
            <a:ext cx="4048125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865" y="362692"/>
            <a:ext cx="3860982" cy="46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upload.wikimedia.org/wikipedia/commons/2/25/7Q4.gif">
            <a:extLst>
              <a:ext uri="{FF2B5EF4-FFF2-40B4-BE49-F238E27FC236}">
                <a16:creationId xmlns:a16="http://schemas.microsoft.com/office/drawing/2014/main" id="{2E60ACC5-2003-F62A-1BA8-A971E37C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42" y="362692"/>
            <a:ext cx="4101193" cy="423522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6/67/Psalms_Scroll.jpg">
            <a:extLst>
              <a:ext uri="{FF2B5EF4-FFF2-40B4-BE49-F238E27FC236}">
                <a16:creationId xmlns:a16="http://schemas.microsoft.com/office/drawing/2014/main" id="{65C5E7FA-ABA3-0553-C638-4D2C9D9B3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51120"/>
          <a:stretch/>
        </p:blipFill>
        <p:spPr bwMode="auto">
          <a:xfrm>
            <a:off x="1981200" y="4740728"/>
            <a:ext cx="8250830" cy="1899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10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upload.wikimedia.org/wikipedia/commons/5/59/Dead_Sea_Scroll_Scholar_Exa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764" y="-1"/>
            <a:ext cx="9137236" cy="6863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57" y="381000"/>
            <a:ext cx="10874829" cy="60960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Oldest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 copies </a:t>
            </a:r>
            <a:r>
              <a:rPr lang="en-US" sz="4400" b="1" dirty="0"/>
              <a:t>pre</a:t>
            </a:r>
            <a:r>
              <a:rPr lang="en-US" sz="4400" dirty="0"/>
              <a:t>-1946 dated @ </a:t>
            </a:r>
            <a:r>
              <a:rPr lang="en-US" sz="4400" b="1" dirty="0">
                <a:solidFill>
                  <a:srgbClr val="FF0000"/>
                </a:solidFill>
              </a:rPr>
              <a:t>800 AD 	</a:t>
            </a:r>
            <a:r>
              <a:rPr lang="en-US" sz="4400" spc="-150" dirty="0"/>
              <a:t>(</a:t>
            </a:r>
            <a:r>
              <a:rPr lang="en-US" sz="4400" i="1" spc="-150" dirty="0"/>
              <a:t>writing style, ink, parchment, </a:t>
            </a:r>
            <a:r>
              <a:rPr lang="en-US" sz="4400" spc="-150" dirty="0"/>
              <a:t>etc.)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1946-1956 “Dead Sea Scrolls” found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Oldest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 copies </a:t>
            </a:r>
            <a:r>
              <a:rPr lang="en-US" sz="4400" b="1" dirty="0"/>
              <a:t>AFTER</a:t>
            </a:r>
            <a:r>
              <a:rPr lang="en-US" sz="4400" dirty="0"/>
              <a:t> ‘56 dated approx. 	</a:t>
            </a:r>
            <a:r>
              <a:rPr lang="en-US" sz="4400" b="1" dirty="0">
                <a:solidFill>
                  <a:srgbClr val="FF0000"/>
                </a:solidFill>
              </a:rPr>
              <a:t>150 BC </a:t>
            </a:r>
            <a:r>
              <a:rPr lang="en-US" sz="4400" dirty="0"/>
              <a:t>(</a:t>
            </a:r>
            <a:r>
              <a:rPr lang="en-US" sz="4400" i="1" dirty="0"/>
              <a:t>closed the “gap” by </a:t>
            </a:r>
            <a:r>
              <a:rPr lang="en-US" sz="4400" b="1" i="1" dirty="0">
                <a:solidFill>
                  <a:srgbClr val="FF0000"/>
                </a:solidFill>
              </a:rPr>
              <a:t>950-years</a:t>
            </a:r>
            <a:r>
              <a:rPr lang="en-US" sz="4400" dirty="0"/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400" dirty="0"/>
              <a:t>amount of change &lt; 5%</a:t>
            </a:r>
          </a:p>
          <a:p>
            <a:pPr algn="l">
              <a:tabLst>
                <a:tab pos="457200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Ps 12:6,7 Ps 12:6  </a:t>
            </a:r>
            <a:r>
              <a:rPr lang="en-US" sz="4400" dirty="0"/>
              <a:t>The </a:t>
            </a:r>
            <a:r>
              <a:rPr lang="en-US" sz="4400" b="1" dirty="0"/>
              <a:t>words</a:t>
            </a:r>
            <a:r>
              <a:rPr lang="en-US" sz="4400" dirty="0"/>
              <a:t> of the LORD are pure </a:t>
            </a:r>
            <a:r>
              <a:rPr lang="en-US" sz="4400" b="1" dirty="0"/>
              <a:t>words</a:t>
            </a:r>
            <a:r>
              <a:rPr lang="en-US" sz="4400" dirty="0"/>
              <a:t>. You, O LORD, will </a:t>
            </a:r>
            <a:r>
              <a:rPr lang="en-US" sz="4400" b="1" dirty="0"/>
              <a:t>keep</a:t>
            </a:r>
            <a:r>
              <a:rPr lang="en-US" sz="4400" dirty="0"/>
              <a:t> </a:t>
            </a:r>
            <a:r>
              <a:rPr lang="en-US" sz="4400" b="1" dirty="0"/>
              <a:t>them</a:t>
            </a:r>
            <a:r>
              <a:rPr lang="en-US" sz="4400" dirty="0"/>
              <a:t>; you will </a:t>
            </a:r>
            <a:r>
              <a:rPr lang="en-US" sz="4400" b="1" dirty="0"/>
              <a:t>guard</a:t>
            </a:r>
            <a:r>
              <a:rPr lang="en-US" sz="4400" dirty="0"/>
              <a:t> </a:t>
            </a:r>
            <a:r>
              <a:rPr lang="en-US" sz="4400" b="1" dirty="0"/>
              <a:t>us</a:t>
            </a:r>
            <a:r>
              <a:rPr lang="en-US" sz="4400" dirty="0"/>
              <a:t> from this generation </a:t>
            </a:r>
            <a:r>
              <a:rPr lang="en-US" sz="4400" b="1" dirty="0"/>
              <a:t>forever</a:t>
            </a:r>
            <a:r>
              <a:rPr lang="en-US" sz="4400" dirty="0"/>
              <a:t>.</a:t>
            </a:r>
          </a:p>
          <a:p>
            <a:pPr algn="l">
              <a:tabLst>
                <a:tab pos="457200" algn="l"/>
              </a:tabLst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381000"/>
            <a:ext cx="11038114" cy="6096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Matt 5:17  </a:t>
            </a:r>
            <a:r>
              <a:rPr lang="en-US" sz="4800" dirty="0"/>
              <a:t>Do not think that I (</a:t>
            </a:r>
            <a:r>
              <a:rPr lang="en-US" sz="4800" i="1" dirty="0"/>
              <a:t>Jesus</a:t>
            </a:r>
            <a:r>
              <a:rPr lang="en-US" sz="4800" dirty="0"/>
              <a:t>) have come to abolish the </a:t>
            </a:r>
            <a:r>
              <a:rPr lang="en-US" sz="4800" b="1" dirty="0"/>
              <a:t>Law</a:t>
            </a:r>
            <a:r>
              <a:rPr lang="en-US" sz="4800" dirty="0"/>
              <a:t> or the </a:t>
            </a:r>
            <a:r>
              <a:rPr lang="en-US" sz="4800" b="1" dirty="0"/>
              <a:t>Prophets</a:t>
            </a:r>
            <a:r>
              <a:rPr lang="en-US" sz="4800" dirty="0"/>
              <a:t>; I have not come to abolish them but to fulfill them. 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Matt 5:18  </a:t>
            </a:r>
            <a:r>
              <a:rPr lang="en-US" sz="4800" dirty="0"/>
              <a:t>For truly, I say to you, until </a:t>
            </a:r>
            <a:r>
              <a:rPr lang="en-US" sz="4800" b="1" dirty="0"/>
              <a:t>heaven and earth pass away</a:t>
            </a:r>
            <a:r>
              <a:rPr lang="en-US" sz="4800" dirty="0"/>
              <a:t>, not one </a:t>
            </a:r>
            <a:r>
              <a:rPr lang="en-US" sz="4800" b="1" dirty="0"/>
              <a:t>jot</a:t>
            </a:r>
            <a:r>
              <a:rPr lang="en-US" sz="4800" dirty="0"/>
              <a:t> (</a:t>
            </a:r>
            <a:r>
              <a:rPr lang="en-US" sz="4800" i="1" dirty="0"/>
              <a:t>iota</a:t>
            </a:r>
            <a:r>
              <a:rPr lang="en-US" sz="4800" dirty="0"/>
              <a:t>), not a </a:t>
            </a:r>
            <a:r>
              <a:rPr lang="en-US" sz="4800" b="1" dirty="0"/>
              <a:t>tittle</a:t>
            </a:r>
            <a:r>
              <a:rPr lang="en-US" sz="4800" dirty="0"/>
              <a:t> (</a:t>
            </a:r>
            <a:r>
              <a:rPr lang="en-US" sz="4800" i="1" dirty="0"/>
              <a:t>tail</a:t>
            </a:r>
            <a:r>
              <a:rPr lang="en-US" sz="4800" dirty="0"/>
              <a:t>), will pass from the Law until all is accomplished.</a:t>
            </a:r>
          </a:p>
          <a:p>
            <a:pPr algn="l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1000"/>
            <a:ext cx="8229600" cy="6096000"/>
          </a:xfrm>
        </p:spPr>
        <p:txBody>
          <a:bodyPr>
            <a:normAutofit/>
          </a:bodyPr>
          <a:lstStyle/>
          <a:p>
            <a:pPr algn="l"/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38987"/>
            <a:ext cx="7620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760822" y="1323704"/>
            <a:ext cx="9906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4356" y="434122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Tittle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57" y="381000"/>
            <a:ext cx="10874829" cy="6096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As we compare </a:t>
            </a:r>
            <a:r>
              <a:rPr lang="en-US" sz="4400" b="1" dirty="0"/>
              <a:t>copies</a:t>
            </a:r>
            <a:r>
              <a:rPr lang="en-US" sz="4400" dirty="0"/>
              <a:t> of both </a:t>
            </a:r>
            <a:r>
              <a:rPr lang="en-US" sz="4400" b="1" dirty="0">
                <a:solidFill>
                  <a:srgbClr val="FF0000"/>
                </a:solidFill>
              </a:rPr>
              <a:t>Old</a:t>
            </a:r>
            <a:r>
              <a:rPr lang="en-US" sz="4400" dirty="0"/>
              <a:t> and </a:t>
            </a:r>
            <a:r>
              <a:rPr lang="en-US" sz="4400" b="1" dirty="0">
                <a:solidFill>
                  <a:srgbClr val="FF0000"/>
                </a:solidFill>
              </a:rPr>
              <a:t>New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Testaments</a:t>
            </a:r>
            <a:r>
              <a:rPr lang="en-US" sz="4400" dirty="0"/>
              <a:t>, we do find variations, but most of the variations in the many handwritten copies involve easily recognized and correctable examples of spelling, word order, or style . </a:t>
            </a:r>
          </a:p>
          <a:p>
            <a:pPr algn="l"/>
            <a:r>
              <a:rPr lang="en-US" sz="4400" dirty="0"/>
              <a:t>Less than 1 percent of all the variations have anything to do with doctrine, and no doctrine is affected by any variation. </a:t>
            </a:r>
          </a:p>
        </p:txBody>
      </p:sp>
    </p:spTree>
    <p:extLst>
      <p:ext uri="{BB962C8B-B14F-4D97-AF65-F5344CB8AC3E}">
        <p14:creationId xmlns:p14="http://schemas.microsoft.com/office/powerpoint/2010/main" val="36768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57" y="381000"/>
            <a:ext cx="10874829" cy="6096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dirty="0"/>
              <a:t>Because we have so many manuscripts to check and compare, we are virtually certain that the text of the New Testament is 99.5% textually pure.</a:t>
            </a:r>
          </a:p>
          <a:p>
            <a:pPr algn="l"/>
            <a:r>
              <a:rPr lang="en-US" sz="4400" dirty="0"/>
              <a:t>Jesus used copies and translations (</a:t>
            </a:r>
            <a:r>
              <a:rPr lang="en-US" sz="4400" i="1" dirty="0"/>
              <a:t>in </a:t>
            </a:r>
            <a:r>
              <a:rPr lang="en-US" sz="4400" b="1" dirty="0">
                <a:solidFill>
                  <a:srgbClr val="FF0000"/>
                </a:solidFill>
              </a:rPr>
              <a:t>Mark 7:6–7</a:t>
            </a:r>
            <a:r>
              <a:rPr lang="en-US" sz="4400" dirty="0">
                <a:solidFill>
                  <a:srgbClr val="002856"/>
                </a:solidFill>
              </a:rPr>
              <a:t>, </a:t>
            </a:r>
            <a:r>
              <a:rPr lang="en-US" sz="4400" i="1" dirty="0">
                <a:solidFill>
                  <a:srgbClr val="002856"/>
                </a:solidFill>
              </a:rPr>
              <a:t>Jesus apparently quotes the Greek </a:t>
            </a:r>
            <a:r>
              <a:rPr lang="en-US" sz="4400" b="1" i="1" dirty="0">
                <a:solidFill>
                  <a:srgbClr val="002856"/>
                </a:solidFill>
              </a:rPr>
              <a:t>Septuagint</a:t>
            </a:r>
            <a:r>
              <a:rPr lang="en-US" sz="4400" i="1" dirty="0">
                <a:solidFill>
                  <a:srgbClr val="002856"/>
                </a:solidFill>
              </a:rPr>
              <a:t> of</a:t>
            </a:r>
            <a:r>
              <a:rPr lang="en-US" sz="4400" dirty="0">
                <a:solidFill>
                  <a:srgbClr val="002856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Isa 29:13</a:t>
            </a:r>
            <a:r>
              <a:rPr lang="en-US" sz="4400" dirty="0">
                <a:solidFill>
                  <a:srgbClr val="002856"/>
                </a:solidFill>
              </a:rPr>
              <a:t>).</a:t>
            </a:r>
            <a:endParaRPr lang="en-US" sz="4400" dirty="0"/>
          </a:p>
          <a:p>
            <a:pPr algn="l"/>
            <a:r>
              <a:rPr lang="en-US" sz="4400" dirty="0"/>
              <a:t>He trusted them, so we can too, especially when the science of textual criticism has confirmed that our text is accurate.</a:t>
            </a:r>
          </a:p>
        </p:txBody>
      </p:sp>
    </p:spTree>
    <p:extLst>
      <p:ext uri="{BB962C8B-B14F-4D97-AF65-F5344CB8AC3E}">
        <p14:creationId xmlns:p14="http://schemas.microsoft.com/office/powerpoint/2010/main" val="2064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229600" y="4038600"/>
            <a:ext cx="1536192" cy="107899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6240" y="15564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Calibri"/>
              </a:rPr>
              <a:t>things of GOD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810000"/>
            <a:ext cx="7620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 rot="5400000">
            <a:off x="2476500" y="49911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4648200"/>
            <a:ext cx="762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2362200" y="46482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14600" y="58674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781300" y="58293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18360" y="150876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Calibri"/>
              </a:rPr>
              <a:t>things of MAN</a:t>
            </a:r>
          </a:p>
        </p:txBody>
      </p:sp>
      <p:sp>
        <p:nvSpPr>
          <p:cNvPr id="27" name="Plus 26"/>
          <p:cNvSpPr/>
          <p:nvPr/>
        </p:nvSpPr>
        <p:spPr>
          <a:xfrm>
            <a:off x="9384792" y="2825496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8534869" y="2207104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Minus 28"/>
          <p:cNvSpPr/>
          <p:nvPr/>
        </p:nvSpPr>
        <p:spPr>
          <a:xfrm>
            <a:off x="9384792" y="2520696"/>
            <a:ext cx="381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Minus 29"/>
          <p:cNvSpPr/>
          <p:nvPr/>
        </p:nvSpPr>
        <p:spPr>
          <a:xfrm>
            <a:off x="5842000" y="4317032"/>
            <a:ext cx="762000" cy="3810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2130552" y="2209800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Plus 40"/>
          <p:cNvSpPr/>
          <p:nvPr/>
        </p:nvSpPr>
        <p:spPr>
          <a:xfrm>
            <a:off x="2359152" y="27432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Minus 43"/>
          <p:cNvSpPr/>
          <p:nvPr/>
        </p:nvSpPr>
        <p:spPr>
          <a:xfrm>
            <a:off x="1825752" y="2743200"/>
            <a:ext cx="381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838" y="330200"/>
            <a:ext cx="1094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>
                <a:solidFill>
                  <a:srgbClr val="FF0000"/>
                </a:solidFill>
                <a:latin typeface="Calibri"/>
              </a:rPr>
              <a:t>SPIRIT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of GOD 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alibri"/>
              </a:rPr>
              <a:t>I Cor 2:10-13</a:t>
            </a:r>
          </a:p>
          <a:p>
            <a:pPr algn="ctr" defTabSz="914400"/>
            <a:r>
              <a:rPr lang="en-US" sz="60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6000" b="1" i="1" dirty="0">
                <a:solidFill>
                  <a:srgbClr val="00B050"/>
                </a:solidFill>
                <a:latin typeface="Calibri"/>
              </a:rPr>
              <a:t>comparing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sp>
        <p:nvSpPr>
          <p:cNvPr id="24" name="Horizontal Scroll 23"/>
          <p:cNvSpPr/>
          <p:nvPr/>
        </p:nvSpPr>
        <p:spPr>
          <a:xfrm>
            <a:off x="4191000" y="3505200"/>
            <a:ext cx="3657600" cy="2667000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029200" y="4088432"/>
            <a:ext cx="685800" cy="838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038600" y="2819400"/>
            <a:ext cx="275844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7306408" y="2590800"/>
            <a:ext cx="923192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us 24"/>
          <p:cNvSpPr/>
          <p:nvPr/>
        </p:nvSpPr>
        <p:spPr>
          <a:xfrm>
            <a:off x="6858000" y="4139232"/>
            <a:ext cx="685800" cy="6858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Heart 35"/>
          <p:cNvSpPr/>
          <p:nvPr/>
        </p:nvSpPr>
        <p:spPr>
          <a:xfrm>
            <a:off x="2761130" y="4773706"/>
            <a:ext cx="591670" cy="5602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380FD-DC2A-30F7-6397-F8026ADEDEFE}"/>
              </a:ext>
            </a:extLst>
          </p:cNvPr>
          <p:cNvSpPr txBox="1"/>
          <p:nvPr/>
        </p:nvSpPr>
        <p:spPr>
          <a:xfrm>
            <a:off x="4709160" y="5093672"/>
            <a:ext cx="289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Thus saith the Lord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Common </a:t>
            </a:r>
            <a:r>
              <a:rPr lang="en-US" sz="4800" b="1" dirty="0">
                <a:solidFill>
                  <a:srgbClr val="FF0000"/>
                </a:solidFill>
              </a:rPr>
              <a:t>OBJECTIONS</a:t>
            </a:r>
            <a:r>
              <a:rPr lang="en-US" sz="4800" b="1" dirty="0"/>
              <a:t> to the Bible</a:t>
            </a:r>
          </a:p>
          <a:p>
            <a:pPr algn="l"/>
            <a:r>
              <a:rPr lang="en-US" sz="4400" dirty="0"/>
              <a:t>“</a:t>
            </a:r>
            <a:r>
              <a:rPr lang="en-US" sz="4400" i="1" dirty="0"/>
              <a:t>The Bible is a mixture of other older religions.”</a:t>
            </a:r>
          </a:p>
          <a:p>
            <a:pPr algn="l"/>
            <a:r>
              <a:rPr lang="en-US" sz="4400" spc="-100" dirty="0"/>
              <a:t>- Moses’ law from Hammurabi’s </a:t>
            </a:r>
            <a:r>
              <a:rPr lang="en-US" sz="4400" b="1" spc="-100" dirty="0"/>
              <a:t>Babylonian</a:t>
            </a:r>
            <a:r>
              <a:rPr lang="en-US" sz="4400" spc="-100" dirty="0"/>
              <a:t> code.</a:t>
            </a:r>
          </a:p>
          <a:p>
            <a:pPr algn="l"/>
            <a:r>
              <a:rPr lang="en-US" sz="4400" spc="-150" dirty="0"/>
              <a:t>- Virgin birth from </a:t>
            </a:r>
            <a:r>
              <a:rPr lang="en-US" sz="4400" b="1" spc="-150" dirty="0"/>
              <a:t>Egyptian</a:t>
            </a:r>
            <a:r>
              <a:rPr lang="en-US" sz="4400" spc="-150" dirty="0"/>
              <a:t> Osiris/Isis/Horus myth.</a:t>
            </a:r>
          </a:p>
          <a:p>
            <a:pPr algn="l"/>
            <a:r>
              <a:rPr lang="en-US" sz="4400" dirty="0"/>
              <a:t>- Resurrection from </a:t>
            </a:r>
            <a:r>
              <a:rPr lang="en-US" sz="4400" b="1" dirty="0"/>
              <a:t>Persian</a:t>
            </a:r>
            <a:r>
              <a:rPr lang="en-US" sz="4400" dirty="0"/>
              <a:t> myths.</a:t>
            </a:r>
          </a:p>
          <a:p>
            <a:pPr algn="l"/>
            <a:r>
              <a:rPr lang="en-US" sz="4400" i="1" dirty="0"/>
              <a:t>If there are similarities, Biblical scholars believe it is more likely that other pagan religions borrowed from the Bible than vice-versa.</a:t>
            </a:r>
          </a:p>
          <a:p>
            <a:pPr algn="l"/>
            <a:r>
              <a:rPr lang="en-US" sz="4400" i="1" dirty="0"/>
              <a:t>The Quran and Book of Mormon also “borrow”.</a:t>
            </a:r>
          </a:p>
          <a:p>
            <a:pPr algn="l"/>
            <a:endParaRPr lang="en-US" sz="4400" dirty="0"/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51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Common </a:t>
            </a:r>
            <a:r>
              <a:rPr lang="en-US" sz="4800" b="1" dirty="0">
                <a:solidFill>
                  <a:srgbClr val="FF0000"/>
                </a:solidFill>
              </a:rPr>
              <a:t>OBJECTIONS</a:t>
            </a:r>
            <a:r>
              <a:rPr lang="en-US" sz="4800" b="1" dirty="0"/>
              <a:t> to the Bible</a:t>
            </a:r>
          </a:p>
          <a:p>
            <a:pPr algn="l"/>
            <a:r>
              <a:rPr lang="en-US" sz="4400" dirty="0"/>
              <a:t>“</a:t>
            </a:r>
            <a:r>
              <a:rPr lang="en-US" sz="4400" i="1" dirty="0"/>
              <a:t>Important parts of the Bible are lost/missing.”</a:t>
            </a:r>
          </a:p>
          <a:p>
            <a:pPr algn="l"/>
            <a:r>
              <a:rPr lang="en-US" sz="4400" spc="-100" dirty="0"/>
              <a:t>- “The Da Vinci Code” by Dan Brown (2003)</a:t>
            </a:r>
          </a:p>
          <a:p>
            <a:pPr algn="l"/>
            <a:r>
              <a:rPr lang="en-US" sz="4400" spc="-150" dirty="0"/>
              <a:t>- Gospel of Thomas; Shepherd of </a:t>
            </a:r>
            <a:r>
              <a:rPr lang="en-US" sz="4400" spc="-150" dirty="0" err="1"/>
              <a:t>Hermas</a:t>
            </a:r>
            <a:r>
              <a:rPr lang="en-US" sz="4400" spc="-150" dirty="0"/>
              <a:t>; Didache</a:t>
            </a:r>
            <a:endParaRPr lang="en-US" sz="900" spc="-150" dirty="0"/>
          </a:p>
          <a:p>
            <a:pPr marL="571500" indent="-571500" algn="l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800" dirty="0"/>
              <a:t>Less than 30 other “gospels”, all referenced </a:t>
            </a:r>
          </a:p>
          <a:p>
            <a:pPr algn="l">
              <a:tabLst>
                <a:tab pos="457200" algn="l"/>
              </a:tabLst>
            </a:pPr>
            <a:r>
              <a:rPr lang="en-US" sz="4800" spc="-150" dirty="0"/>
              <a:t>	</a:t>
            </a:r>
            <a:r>
              <a:rPr lang="en-US" sz="4800" spc="-200" dirty="0"/>
              <a:t>by Church Father’s, but none considered inspired.</a:t>
            </a:r>
          </a:p>
          <a:p>
            <a:pPr algn="l">
              <a:tabLst>
                <a:tab pos="457200" algn="l"/>
              </a:tabLst>
            </a:pPr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Oldest “other gospels” dated 100 </a:t>
            </a:r>
            <a:r>
              <a:rPr lang="en-US" sz="4400" dirty="0" err="1"/>
              <a:t>yrs</a:t>
            </a:r>
            <a:r>
              <a:rPr lang="en-US" sz="4400" dirty="0"/>
              <a:t> </a:t>
            </a:r>
            <a:r>
              <a:rPr lang="en-US" sz="4400" b="1" dirty="0"/>
              <a:t>after</a:t>
            </a:r>
            <a:r>
              <a:rPr lang="en-US" sz="4400" dirty="0"/>
              <a:t> 	Christ, while most dated 200+ </a:t>
            </a:r>
            <a:r>
              <a:rPr lang="en-US" sz="4400" dirty="0" err="1"/>
              <a:t>yrs</a:t>
            </a:r>
            <a:r>
              <a:rPr lang="en-US" sz="4400" dirty="0"/>
              <a:t> </a:t>
            </a:r>
            <a:r>
              <a:rPr lang="en-US" sz="4400" b="1" dirty="0"/>
              <a:t>after</a:t>
            </a:r>
            <a:r>
              <a:rPr lang="en-US" sz="4400" dirty="0"/>
              <a:t> Jesus.</a:t>
            </a:r>
          </a:p>
          <a:p>
            <a:pPr algn="l"/>
            <a:r>
              <a:rPr lang="en-US" sz="4800" spc="-150" dirty="0">
                <a:sym typeface="Wingdings" panose="05000000000000000000" pitchFamily="2" charset="2"/>
              </a:rPr>
              <a:t></a:t>
            </a:r>
            <a:r>
              <a:rPr lang="en-US" sz="4800" spc="-150" dirty="0"/>
              <a:t> 4 Inspired gospels dated </a:t>
            </a:r>
            <a:r>
              <a:rPr lang="en-US" sz="4800" b="1" spc="-150" dirty="0"/>
              <a:t>within 50 </a:t>
            </a:r>
            <a:r>
              <a:rPr lang="en-US" sz="4800" b="1" spc="-150" dirty="0" err="1"/>
              <a:t>yrs</a:t>
            </a:r>
            <a:r>
              <a:rPr lang="en-US" sz="4800" spc="-150" dirty="0"/>
              <a:t> of Christ.</a:t>
            </a:r>
          </a:p>
        </p:txBody>
      </p:sp>
    </p:spTree>
    <p:extLst>
      <p:ext uri="{BB962C8B-B14F-4D97-AF65-F5344CB8AC3E}">
        <p14:creationId xmlns:p14="http://schemas.microsoft.com/office/powerpoint/2010/main" val="17230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Reminder - </a:t>
            </a:r>
            <a:r>
              <a:rPr lang="en-US" sz="4800" b="1" dirty="0">
                <a:solidFill>
                  <a:srgbClr val="FF0000"/>
                </a:solidFill>
              </a:rPr>
              <a:t>Canonicity</a:t>
            </a:r>
            <a:r>
              <a:rPr lang="en-US" sz="4800" b="1" dirty="0"/>
              <a:t> is seen in …</a:t>
            </a:r>
          </a:p>
          <a:p>
            <a:pPr algn="l"/>
            <a:r>
              <a:rPr lang="en-US" sz="4400" dirty="0"/>
              <a:t>- </a:t>
            </a:r>
            <a:r>
              <a:rPr lang="en-US" sz="4400" b="1" dirty="0"/>
              <a:t>Apostolicity</a:t>
            </a:r>
            <a:r>
              <a:rPr lang="en-US" sz="4400" dirty="0"/>
              <a:t> (</a:t>
            </a:r>
            <a:r>
              <a:rPr lang="en-US" sz="4400" i="1" dirty="0"/>
              <a:t>a book was written by an 	apostle or a close associate of an apostle</a:t>
            </a:r>
            <a:r>
              <a:rPr lang="en-US" sz="4400" dirty="0"/>
              <a:t>), </a:t>
            </a:r>
          </a:p>
          <a:p>
            <a:pPr algn="l"/>
            <a:r>
              <a:rPr lang="en-US" sz="4400" dirty="0"/>
              <a:t>- </a:t>
            </a:r>
            <a:r>
              <a:rPr lang="en-US" sz="4400" b="1" dirty="0"/>
              <a:t>Coherence</a:t>
            </a:r>
            <a:r>
              <a:rPr lang="en-US" sz="4400" dirty="0"/>
              <a:t> (</a:t>
            </a:r>
            <a:r>
              <a:rPr lang="en-US" sz="4400" i="1" dirty="0"/>
              <a:t>a book does not contradict 	previously accepted Scripture</a:t>
            </a:r>
            <a:r>
              <a:rPr lang="en-US" sz="4400" dirty="0"/>
              <a:t>), </a:t>
            </a:r>
          </a:p>
          <a:p>
            <a:pPr algn="l"/>
            <a:r>
              <a:rPr lang="en-US" sz="4400" dirty="0"/>
              <a:t>- </a:t>
            </a:r>
            <a:r>
              <a:rPr lang="en-US" sz="4400" b="1" dirty="0"/>
              <a:t>Catholicity</a:t>
            </a:r>
            <a:r>
              <a:rPr lang="en-US" sz="4400" dirty="0"/>
              <a:t> (</a:t>
            </a:r>
            <a:r>
              <a:rPr lang="en-US" sz="4400" i="1" dirty="0"/>
              <a:t>widespread acceptance as 		particularly relevant and normative within 	all major segments of the early Christian 	community</a:t>
            </a:r>
            <a:r>
              <a:rPr lang="en-US" sz="4400" dirty="0"/>
              <a:t>).</a:t>
            </a:r>
            <a:endParaRPr lang="en-US" sz="4400" spc="-180" dirty="0"/>
          </a:p>
        </p:txBody>
      </p:sp>
    </p:spTree>
    <p:extLst>
      <p:ext uri="{BB962C8B-B14F-4D97-AF65-F5344CB8AC3E}">
        <p14:creationId xmlns:p14="http://schemas.microsoft.com/office/powerpoint/2010/main" val="31629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81000"/>
            <a:ext cx="10989129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spc="-150" dirty="0"/>
              <a:t>Supernatural power of the Bible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1Peter 1:23  </a:t>
            </a:r>
            <a:r>
              <a:rPr lang="en-US" sz="4800" dirty="0"/>
              <a:t>We have been </a:t>
            </a:r>
            <a:r>
              <a:rPr lang="en-US" sz="4800" b="1" dirty="0"/>
              <a:t>born again</a:t>
            </a:r>
            <a:r>
              <a:rPr lang="en-US" sz="4800" dirty="0"/>
              <a:t>, not of corruptible seed but incorruptible, through the </a:t>
            </a:r>
            <a:r>
              <a:rPr lang="en-US" sz="4800" b="1" dirty="0"/>
              <a:t>word of God </a:t>
            </a:r>
            <a:r>
              <a:rPr lang="en-US" sz="4800" dirty="0"/>
              <a:t>which lives and abides forever.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Ps 19:7  </a:t>
            </a:r>
            <a:r>
              <a:rPr lang="en-US" sz="4800" dirty="0"/>
              <a:t>The </a:t>
            </a:r>
            <a:r>
              <a:rPr lang="en-US" sz="4800" b="1" dirty="0"/>
              <a:t>law</a:t>
            </a:r>
            <a:r>
              <a:rPr lang="en-US" sz="4800" dirty="0"/>
              <a:t> of the LORD is perfect, </a:t>
            </a:r>
            <a:r>
              <a:rPr lang="en-US" sz="4800" b="1" dirty="0"/>
              <a:t>converting</a:t>
            </a:r>
            <a:r>
              <a:rPr lang="en-US" sz="4800" dirty="0"/>
              <a:t> the soul; ... the </a:t>
            </a:r>
            <a:r>
              <a:rPr lang="en-US" sz="4800" b="1" dirty="0"/>
              <a:t>testimony</a:t>
            </a:r>
            <a:r>
              <a:rPr lang="en-US" sz="4800" dirty="0"/>
              <a:t> of the LORD is sure, </a:t>
            </a:r>
            <a:r>
              <a:rPr lang="en-US" sz="4800" b="1" dirty="0"/>
              <a:t>making wise </a:t>
            </a:r>
            <a:r>
              <a:rPr lang="en-US" sz="4800" dirty="0"/>
              <a:t>the simple;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Ps 19:8  </a:t>
            </a:r>
            <a:r>
              <a:rPr lang="en-US" sz="4800" dirty="0"/>
              <a:t>the </a:t>
            </a:r>
            <a:r>
              <a:rPr lang="en-US" sz="4800" b="1" dirty="0"/>
              <a:t>statutes</a:t>
            </a:r>
            <a:r>
              <a:rPr lang="en-US" sz="4800" dirty="0"/>
              <a:t> of the LORD are right, </a:t>
            </a:r>
            <a:r>
              <a:rPr lang="en-US" sz="4800" b="1" dirty="0"/>
              <a:t>rejoicing</a:t>
            </a:r>
            <a:r>
              <a:rPr lang="en-US" sz="4800" dirty="0"/>
              <a:t> the heart; ... the </a:t>
            </a:r>
            <a:r>
              <a:rPr lang="en-US" sz="4800" b="1" dirty="0"/>
              <a:t>commandment</a:t>
            </a:r>
            <a:r>
              <a:rPr lang="en-US" sz="4800" dirty="0"/>
              <a:t> of the LORD is pure, </a:t>
            </a:r>
            <a:r>
              <a:rPr lang="en-US" sz="4800" b="1" dirty="0"/>
              <a:t>enlightening</a:t>
            </a:r>
            <a:r>
              <a:rPr lang="en-US" sz="4800" dirty="0"/>
              <a:t> the eyes;</a:t>
            </a:r>
          </a:p>
        </p:txBody>
      </p:sp>
    </p:spTree>
    <p:extLst>
      <p:ext uri="{BB962C8B-B14F-4D97-AF65-F5344CB8AC3E}">
        <p14:creationId xmlns:p14="http://schemas.microsoft.com/office/powerpoint/2010/main" val="24343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Ps 19:9  </a:t>
            </a:r>
            <a:r>
              <a:rPr lang="en-US" sz="4800" dirty="0"/>
              <a:t>The </a:t>
            </a:r>
            <a:r>
              <a:rPr lang="en-US" sz="4800" b="1" dirty="0"/>
              <a:t>fear</a:t>
            </a:r>
            <a:r>
              <a:rPr lang="en-US" sz="4800" dirty="0"/>
              <a:t> of the LORD is clean, </a:t>
            </a:r>
            <a:r>
              <a:rPr lang="en-US" sz="4800" b="1" dirty="0"/>
              <a:t>enduring</a:t>
            </a:r>
            <a:r>
              <a:rPr lang="en-US" sz="4800" dirty="0"/>
              <a:t> for ever:</a:t>
            </a:r>
          </a:p>
          <a:p>
            <a:pPr algn="l"/>
            <a:r>
              <a:rPr lang="en-US" sz="4800" dirty="0"/>
              <a:t>... the </a:t>
            </a:r>
            <a:r>
              <a:rPr lang="en-US" sz="4800" b="1" dirty="0"/>
              <a:t>judgments</a:t>
            </a:r>
            <a:r>
              <a:rPr lang="en-US" sz="4800" dirty="0"/>
              <a:t> of the LORD are </a:t>
            </a:r>
            <a:r>
              <a:rPr lang="en-US" sz="4800" b="1" dirty="0"/>
              <a:t>true and righteous </a:t>
            </a:r>
            <a:r>
              <a:rPr lang="en-US" sz="4800" dirty="0"/>
              <a:t>altogether.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Ps 19:11 </a:t>
            </a:r>
            <a:r>
              <a:rPr lang="en-US" sz="4800" dirty="0"/>
              <a:t>Moreover, by them is thy servant </a:t>
            </a:r>
            <a:r>
              <a:rPr lang="en-US" sz="4800" b="1" dirty="0"/>
              <a:t>warned</a:t>
            </a:r>
            <a:r>
              <a:rPr lang="en-US" sz="4800" dirty="0"/>
              <a:t>; and in keeping of them there is great </a:t>
            </a:r>
            <a:r>
              <a:rPr lang="en-US" sz="4800" b="1" dirty="0"/>
              <a:t>reward</a:t>
            </a:r>
            <a:r>
              <a:rPr lang="en-US" sz="4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157" y="381000"/>
            <a:ext cx="10989129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Choosing an English Bible </a:t>
            </a:r>
            <a:r>
              <a:rPr lang="en-US" sz="4400" b="1" dirty="0">
                <a:solidFill>
                  <a:srgbClr val="FF0000"/>
                </a:solidFill>
              </a:rPr>
              <a:t>Translation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Word </a:t>
            </a:r>
            <a:r>
              <a:rPr lang="en-US" sz="4400" dirty="0"/>
              <a:t>for</a:t>
            </a:r>
            <a:r>
              <a:rPr lang="en-US" sz="4400" b="1" dirty="0"/>
              <a:t> Word </a:t>
            </a:r>
            <a:r>
              <a:rPr lang="en-US" sz="4400" dirty="0"/>
              <a:t>(</a:t>
            </a:r>
            <a:r>
              <a:rPr lang="en-US" sz="4400" i="1" dirty="0"/>
              <a:t>KJV, NKJV, ESV, NASB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closeness to the original, precision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con</a:t>
            </a:r>
            <a:r>
              <a:rPr lang="en-US" sz="4400" dirty="0"/>
              <a:t> - use dated rather than modern English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/>
              <a:t>Thought</a:t>
            </a:r>
            <a:r>
              <a:rPr lang="en-US" sz="4400" dirty="0"/>
              <a:t> for </a:t>
            </a:r>
            <a:r>
              <a:rPr lang="en-US" sz="4400" b="1" dirty="0"/>
              <a:t>Thought</a:t>
            </a:r>
            <a:r>
              <a:rPr lang="en-US" sz="4400" dirty="0"/>
              <a:t> (</a:t>
            </a:r>
            <a:r>
              <a:rPr lang="en-US" sz="4400" i="1" dirty="0"/>
              <a:t>NIV, NLT, CEV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clarifies meaning, reproduces effect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spc="-150" dirty="0"/>
              <a:t> con</a:t>
            </a:r>
            <a:r>
              <a:rPr lang="en-US" sz="4400" spc="-150" dirty="0"/>
              <a:t> - introduce foreign ideas, miss original point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/>
              <a:t>Paraphrase</a:t>
            </a:r>
            <a:r>
              <a:rPr lang="en-US" sz="4400" dirty="0"/>
              <a:t> (</a:t>
            </a:r>
            <a:r>
              <a:rPr lang="en-US" sz="4400" i="1" dirty="0"/>
              <a:t>Message, TLB, Amplified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readability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con</a:t>
            </a:r>
            <a:r>
              <a:rPr lang="en-US" sz="4400" dirty="0"/>
              <a:t> - loss of connection to original words</a:t>
            </a:r>
          </a:p>
        </p:txBody>
      </p:sp>
    </p:spTree>
    <p:extLst>
      <p:ext uri="{BB962C8B-B14F-4D97-AF65-F5344CB8AC3E}">
        <p14:creationId xmlns:p14="http://schemas.microsoft.com/office/powerpoint/2010/main" val="2303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157" y="381000"/>
            <a:ext cx="10989129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Choosing an English Bible </a:t>
            </a:r>
            <a:r>
              <a:rPr lang="en-US" sz="4400" b="1" dirty="0">
                <a:solidFill>
                  <a:srgbClr val="FF0000"/>
                </a:solidFill>
              </a:rPr>
              <a:t>Translation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Word </a:t>
            </a:r>
            <a:r>
              <a:rPr lang="en-US" sz="4400" dirty="0"/>
              <a:t>for</a:t>
            </a:r>
            <a:r>
              <a:rPr lang="en-US" sz="4400" b="1" dirty="0"/>
              <a:t> Word </a:t>
            </a:r>
            <a:r>
              <a:rPr lang="en-US" sz="4400" dirty="0"/>
              <a:t>(</a:t>
            </a:r>
            <a:r>
              <a:rPr lang="en-US" sz="4400" i="1" dirty="0"/>
              <a:t>KJV, </a:t>
            </a:r>
            <a:r>
              <a:rPr lang="en-US" sz="4400" b="1" i="1" dirty="0">
                <a:solidFill>
                  <a:srgbClr val="00B050"/>
                </a:solidFill>
              </a:rPr>
              <a:t>NKJV</a:t>
            </a:r>
            <a:r>
              <a:rPr lang="en-US" sz="4400" i="1" dirty="0"/>
              <a:t>, </a:t>
            </a:r>
            <a:r>
              <a:rPr lang="en-US" sz="4400" b="1" i="1" dirty="0">
                <a:solidFill>
                  <a:srgbClr val="00B050"/>
                </a:solidFill>
              </a:rPr>
              <a:t>ESV</a:t>
            </a:r>
            <a:r>
              <a:rPr lang="en-US" sz="4400" i="1" dirty="0"/>
              <a:t>, NASB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closeness to the original, precision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con</a:t>
            </a:r>
            <a:r>
              <a:rPr lang="en-US" sz="4400" dirty="0"/>
              <a:t> - use dated rather than modern English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/>
              <a:t>Thought</a:t>
            </a:r>
            <a:r>
              <a:rPr lang="en-US" sz="4400" dirty="0"/>
              <a:t> for </a:t>
            </a:r>
            <a:r>
              <a:rPr lang="en-US" sz="4400" b="1" dirty="0"/>
              <a:t>Thought</a:t>
            </a:r>
            <a:r>
              <a:rPr lang="en-US" sz="4400" dirty="0"/>
              <a:t> (</a:t>
            </a:r>
            <a:r>
              <a:rPr lang="en-US" sz="4400" i="1" dirty="0"/>
              <a:t>NIV, </a:t>
            </a:r>
            <a:r>
              <a:rPr lang="en-US" sz="4400" b="1" i="1" dirty="0">
                <a:solidFill>
                  <a:srgbClr val="00B050"/>
                </a:solidFill>
              </a:rPr>
              <a:t>NLT</a:t>
            </a:r>
            <a:r>
              <a:rPr lang="en-US" sz="4400" i="1" dirty="0"/>
              <a:t>, CEV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clarifies meaning, reproduces effect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spc="-150" dirty="0"/>
              <a:t> con</a:t>
            </a:r>
            <a:r>
              <a:rPr lang="en-US" sz="4400" spc="-150" dirty="0"/>
              <a:t> - introduce foreign ideas, miss original point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4400" b="1" dirty="0"/>
              <a:t>Paraphrase</a:t>
            </a:r>
            <a:r>
              <a:rPr lang="en-US" sz="4400" dirty="0"/>
              <a:t> (</a:t>
            </a:r>
            <a:r>
              <a:rPr lang="en-US" sz="4400" i="1" dirty="0"/>
              <a:t>Message, TLB, Amplified</a:t>
            </a:r>
            <a:r>
              <a:rPr lang="en-US" sz="4400" dirty="0"/>
              <a:t>)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pro</a:t>
            </a:r>
            <a:r>
              <a:rPr lang="en-US" sz="4400" dirty="0"/>
              <a:t> - readability</a:t>
            </a:r>
          </a:p>
          <a:p>
            <a:pPr marL="571500" indent="-277813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dirty="0"/>
              <a:t> con</a:t>
            </a:r>
            <a:r>
              <a:rPr lang="en-US" sz="4400" dirty="0"/>
              <a:t> - loss of connection to original words</a:t>
            </a:r>
          </a:p>
        </p:txBody>
      </p:sp>
    </p:spTree>
    <p:extLst>
      <p:ext uri="{BB962C8B-B14F-4D97-AF65-F5344CB8AC3E}">
        <p14:creationId xmlns:p14="http://schemas.microsoft.com/office/powerpoint/2010/main" val="1681516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/>
              <a:t>Basic Biblical Doctrines</a:t>
            </a:r>
          </a:p>
          <a:p>
            <a:pPr algn="l">
              <a:spcBef>
                <a:spcPts val="0"/>
              </a:spcBef>
            </a:pPr>
            <a:r>
              <a:rPr lang="en-US" sz="4800" b="1" dirty="0"/>
              <a:t>TRINITY</a:t>
            </a:r>
            <a:r>
              <a:rPr lang="en-US" sz="4800" dirty="0"/>
              <a:t> (</a:t>
            </a:r>
            <a:r>
              <a:rPr lang="en-US" sz="4800" i="1" dirty="0"/>
              <a:t>God Is</a:t>
            </a:r>
            <a:r>
              <a:rPr lang="en-US" sz="4800" dirty="0"/>
              <a:t>) </a:t>
            </a:r>
          </a:p>
          <a:p>
            <a:pPr algn="l">
              <a:spcBef>
                <a:spcPts val="0"/>
              </a:spcBef>
            </a:pPr>
            <a:r>
              <a:rPr lang="en-US" sz="4800" b="1" dirty="0"/>
              <a:t>REVELATION</a:t>
            </a:r>
            <a:r>
              <a:rPr lang="en-US" sz="4800" dirty="0"/>
              <a:t> (</a:t>
            </a:r>
            <a:r>
              <a:rPr lang="en-US" sz="4800" i="1" dirty="0"/>
              <a:t>God Speaks</a:t>
            </a:r>
            <a:r>
              <a:rPr lang="en-US" sz="4800" dirty="0"/>
              <a:t>)</a:t>
            </a:r>
          </a:p>
          <a:p>
            <a:pPr algn="l">
              <a:spcBef>
                <a:spcPts val="0"/>
              </a:spcBef>
            </a:pPr>
            <a:r>
              <a:rPr lang="en-US" sz="4800" dirty="0"/>
              <a:t>	</a:t>
            </a:r>
            <a:r>
              <a:rPr lang="en-US" sz="4800" b="1" dirty="0">
                <a:solidFill>
                  <a:srgbClr val="FF0000"/>
                </a:solidFill>
              </a:rPr>
              <a:t>next time </a:t>
            </a:r>
          </a:p>
          <a:p>
            <a:pPr algn="l">
              <a:spcBef>
                <a:spcPts val="0"/>
              </a:spcBef>
            </a:pPr>
            <a:r>
              <a:rPr lang="en-US" sz="4800" b="1" dirty="0"/>
              <a:t>CREATION</a:t>
            </a:r>
            <a:r>
              <a:rPr lang="en-US" sz="4800" dirty="0"/>
              <a:t> (</a:t>
            </a:r>
            <a:r>
              <a:rPr lang="en-US" sz="4800" i="1" dirty="0"/>
              <a:t>God Makes</a:t>
            </a:r>
            <a:r>
              <a:rPr lang="en-US" sz="4800" dirty="0"/>
              <a:t>)</a:t>
            </a:r>
            <a:endParaRPr lang="en-US" sz="3600" dirty="0"/>
          </a:p>
          <a:p>
            <a:pPr algn="l">
              <a:spcBef>
                <a:spcPts val="0"/>
              </a:spcBef>
            </a:pP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482600"/>
            <a:ext cx="10972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God </a:t>
            </a:r>
            <a:r>
              <a:rPr lang="en-US" sz="4800" b="1" dirty="0"/>
              <a:t>prepared</a:t>
            </a:r>
            <a:r>
              <a:rPr lang="en-US" sz="4800" dirty="0"/>
              <a:t> the writers (</a:t>
            </a:r>
            <a:r>
              <a:rPr lang="en-US" sz="4800" i="1" dirty="0"/>
              <a:t>their</a:t>
            </a:r>
            <a:r>
              <a:rPr lang="en-US" sz="4800" dirty="0"/>
              <a:t> </a:t>
            </a:r>
            <a:r>
              <a:rPr lang="en-US" sz="4800" i="1" dirty="0"/>
              <a:t>education, occupation, vocabulary, experiences, etc</a:t>
            </a:r>
            <a:r>
              <a:rPr lang="en-US" sz="4800" dirty="0"/>
              <a:t>.) </a:t>
            </a:r>
          </a:p>
          <a:p>
            <a:pPr marL="0" indent="0">
              <a:buNone/>
            </a:pPr>
            <a:r>
              <a:rPr lang="en-US" sz="4800" dirty="0"/>
              <a:t>so that when they wrote, they used the </a:t>
            </a:r>
            <a:r>
              <a:rPr lang="en-US" sz="4800" b="1" dirty="0"/>
              <a:t>exact words </a:t>
            </a:r>
            <a:r>
              <a:rPr lang="en-US" sz="4800" dirty="0"/>
              <a:t>(</a:t>
            </a:r>
            <a:r>
              <a:rPr lang="en-US" sz="4800" i="1" dirty="0"/>
              <a:t>rhema</a:t>
            </a:r>
            <a:r>
              <a:rPr lang="en-US" sz="4800" dirty="0"/>
              <a:t>) God intended </a:t>
            </a:r>
          </a:p>
          <a:p>
            <a:pPr marL="0" indent="0">
              <a:buNone/>
            </a:pPr>
            <a:r>
              <a:rPr lang="en-US" sz="4800" dirty="0"/>
              <a:t>for the communication of </a:t>
            </a:r>
            <a:r>
              <a:rPr lang="en-US" sz="4800" b="1" dirty="0"/>
              <a:t>His written Word </a:t>
            </a:r>
            <a:r>
              <a:rPr lang="en-US" sz="4800" dirty="0"/>
              <a:t>(</a:t>
            </a:r>
            <a:r>
              <a:rPr lang="en-US" sz="4800" i="1" dirty="0"/>
              <a:t>logos</a:t>
            </a:r>
            <a:r>
              <a:rPr lang="en-US" sz="4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482600"/>
            <a:ext cx="108712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400" dirty="0"/>
              <a:t>Written in Hebrew &amp; Aramaic (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), Greek (</a:t>
            </a:r>
            <a:r>
              <a:rPr lang="en-US" sz="4400" b="1" dirty="0">
                <a:solidFill>
                  <a:srgbClr val="FF0000"/>
                </a:solidFill>
              </a:rPr>
              <a:t>NT</a:t>
            </a:r>
            <a:r>
              <a:rPr lang="en-US" sz="4400" dirty="0"/>
              <a:t>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400" dirty="0"/>
              <a:t>over a period of 1500+ years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400" dirty="0"/>
              <a:t>on 3 continents (</a:t>
            </a:r>
            <a:r>
              <a:rPr lang="en-US" sz="4400" i="1" dirty="0"/>
              <a:t>Asia, Africa, Europe</a:t>
            </a:r>
            <a:r>
              <a:rPr lang="en-US" sz="4400" dirty="0"/>
              <a:t>)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400" dirty="0"/>
              <a:t>totaling 66 Books (</a:t>
            </a:r>
            <a:r>
              <a:rPr lang="en-US" sz="4400" i="1" dirty="0"/>
              <a:t>39 </a:t>
            </a:r>
            <a:r>
              <a:rPr lang="en-US" sz="4400" b="1" i="1" dirty="0"/>
              <a:t>OT</a:t>
            </a:r>
            <a:r>
              <a:rPr lang="en-US" sz="4400" i="1" dirty="0"/>
              <a:t> &amp; 27 </a:t>
            </a:r>
            <a:r>
              <a:rPr lang="en-US" sz="4400" b="1" i="1" dirty="0"/>
              <a:t>NT</a:t>
            </a:r>
            <a:r>
              <a:rPr lang="en-US" sz="4400" dirty="0"/>
              <a:t>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400" dirty="0"/>
              <a:t>by 40+ Spirit-guided men like …</a:t>
            </a:r>
            <a:endParaRPr lang="en-US" sz="4400" b="1" dirty="0"/>
          </a:p>
          <a:p>
            <a:pPr marL="571500" indent="-342900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Matthew</a:t>
            </a:r>
            <a:r>
              <a:rPr lang="en-US" sz="4400" dirty="0"/>
              <a:t> (</a:t>
            </a:r>
            <a:r>
              <a:rPr lang="en-US" sz="4400" i="1" dirty="0"/>
              <a:t>tax collector</a:t>
            </a:r>
            <a:r>
              <a:rPr lang="en-US" sz="4400" dirty="0"/>
              <a:t>) - </a:t>
            </a:r>
            <a:r>
              <a:rPr lang="en-US" sz="4400" b="1" dirty="0">
                <a:solidFill>
                  <a:srgbClr val="FF0000"/>
                </a:solidFill>
              </a:rPr>
              <a:t>financial</a:t>
            </a:r>
            <a:r>
              <a:rPr lang="en-US" sz="4400" dirty="0"/>
              <a:t> words</a:t>
            </a:r>
          </a:p>
          <a:p>
            <a:pPr marL="571500" indent="-342900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Luke</a:t>
            </a:r>
            <a:r>
              <a:rPr lang="en-US" sz="4400" dirty="0"/>
              <a:t> (</a:t>
            </a:r>
            <a:r>
              <a:rPr lang="en-US" sz="4400" i="1" dirty="0"/>
              <a:t>physician</a:t>
            </a:r>
            <a:r>
              <a:rPr lang="en-US" sz="4400" dirty="0"/>
              <a:t>) - </a:t>
            </a:r>
            <a:r>
              <a:rPr lang="en-US" sz="4400" b="1" dirty="0">
                <a:solidFill>
                  <a:srgbClr val="FF0000"/>
                </a:solidFill>
              </a:rPr>
              <a:t>medical</a:t>
            </a:r>
            <a:r>
              <a:rPr lang="en-US" sz="4400" dirty="0"/>
              <a:t> words</a:t>
            </a:r>
          </a:p>
          <a:p>
            <a:pPr marL="571500" indent="-342900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Peter</a:t>
            </a:r>
            <a:r>
              <a:rPr lang="en-US" sz="4400" dirty="0"/>
              <a:t> (</a:t>
            </a:r>
            <a:r>
              <a:rPr lang="en-US" sz="4400" i="1" dirty="0"/>
              <a:t>fisherman</a:t>
            </a:r>
            <a:r>
              <a:rPr lang="en-US" sz="4400" dirty="0"/>
              <a:t>) - </a:t>
            </a:r>
            <a:r>
              <a:rPr lang="en-US" sz="4400" b="1" dirty="0">
                <a:solidFill>
                  <a:srgbClr val="FF0000"/>
                </a:solidFill>
              </a:rPr>
              <a:t>nautical</a:t>
            </a:r>
            <a:r>
              <a:rPr lang="en-US" sz="4400" dirty="0"/>
              <a:t> words</a:t>
            </a:r>
          </a:p>
          <a:p>
            <a:pPr marL="571500" indent="-342900">
              <a:lnSpc>
                <a:spcPct val="95000"/>
              </a:lnSpc>
              <a:spcBef>
                <a:spcPts val="0"/>
              </a:spcBef>
            </a:pPr>
            <a:r>
              <a:rPr lang="en-US" sz="4400" b="1" dirty="0"/>
              <a:t>Paul</a:t>
            </a:r>
            <a:r>
              <a:rPr lang="en-US" sz="4400" dirty="0"/>
              <a:t> (</a:t>
            </a:r>
            <a:r>
              <a:rPr lang="en-US" sz="4400" i="1" dirty="0"/>
              <a:t>Pharisee</a:t>
            </a:r>
            <a:r>
              <a:rPr lang="en-US" sz="4400" dirty="0"/>
              <a:t>) - </a:t>
            </a:r>
            <a:r>
              <a:rPr lang="en-US" sz="4400" b="1" dirty="0">
                <a:solidFill>
                  <a:srgbClr val="FF0000"/>
                </a:solidFill>
              </a:rPr>
              <a:t>theological</a:t>
            </a:r>
            <a:r>
              <a:rPr lang="en-US" sz="4400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33883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dirty="0"/>
              <a:t>The </a:t>
            </a:r>
            <a:r>
              <a:rPr lang="en-US" sz="4400" b="1" dirty="0">
                <a:solidFill>
                  <a:srgbClr val="FF0000"/>
                </a:solidFill>
              </a:rPr>
              <a:t>Old</a:t>
            </a:r>
            <a:r>
              <a:rPr lang="en-US" sz="4400" b="1" dirty="0"/>
              <a:t> Testament </a:t>
            </a:r>
            <a:r>
              <a:rPr lang="en-US" sz="4400" dirty="0"/>
              <a:t>was originally written on </a:t>
            </a:r>
            <a:r>
              <a:rPr lang="en-US" sz="4400" b="1" dirty="0"/>
              <a:t>papyrus</a:t>
            </a:r>
            <a:r>
              <a:rPr lang="en-US" sz="4400" dirty="0"/>
              <a:t>—a form of paper made out of reeds. </a:t>
            </a:r>
          </a:p>
          <a:p>
            <a:pPr algn="l">
              <a:spcBef>
                <a:spcPts val="0"/>
              </a:spcBef>
            </a:pPr>
            <a:endParaRPr lang="en-US" sz="800" dirty="0"/>
          </a:p>
          <a:p>
            <a:pPr algn="l">
              <a:spcBef>
                <a:spcPts val="0"/>
              </a:spcBef>
            </a:pPr>
            <a:r>
              <a:rPr lang="en-US" sz="4400" dirty="0"/>
              <a:t>By the time the </a:t>
            </a:r>
            <a:r>
              <a:rPr lang="en-US" sz="4400" b="1" dirty="0">
                <a:solidFill>
                  <a:srgbClr val="FF0000"/>
                </a:solidFill>
              </a:rPr>
              <a:t>New</a:t>
            </a:r>
            <a:r>
              <a:rPr lang="en-US" sz="4400" b="1" dirty="0"/>
              <a:t> Testament </a:t>
            </a:r>
            <a:r>
              <a:rPr lang="en-US" sz="4400" dirty="0"/>
              <a:t>was written, </a:t>
            </a:r>
            <a:r>
              <a:rPr lang="en-US" sz="4400" b="1" dirty="0"/>
              <a:t>parchment</a:t>
            </a:r>
            <a:r>
              <a:rPr lang="en-US" sz="4400" dirty="0"/>
              <a:t> (</a:t>
            </a:r>
            <a:r>
              <a:rPr lang="en-US" sz="4400" i="1" dirty="0"/>
              <a:t>prepared animal skins</a:t>
            </a:r>
            <a:r>
              <a:rPr lang="en-US" sz="4400" dirty="0"/>
              <a:t>) was also used (</a:t>
            </a:r>
            <a:r>
              <a:rPr lang="en-US" sz="4400" b="1" dirty="0">
                <a:solidFill>
                  <a:srgbClr val="FF0000"/>
                </a:solidFill>
              </a:rPr>
              <a:t>II Tim 4:13</a:t>
            </a:r>
            <a:r>
              <a:rPr lang="en-US" sz="4400" dirty="0"/>
              <a:t>).</a:t>
            </a:r>
          </a:p>
          <a:p>
            <a:pPr algn="l">
              <a:spcBef>
                <a:spcPts val="0"/>
              </a:spcBef>
            </a:pPr>
            <a:endParaRPr lang="en-US" sz="800" dirty="0"/>
          </a:p>
          <a:p>
            <a:pPr algn="l">
              <a:spcBef>
                <a:spcPts val="0"/>
              </a:spcBef>
            </a:pPr>
            <a:r>
              <a:rPr lang="en-US" sz="4400" dirty="0"/>
              <a:t>Pages were stitched and glued together into </a:t>
            </a:r>
            <a:r>
              <a:rPr lang="en-US" sz="4400" b="1" dirty="0"/>
              <a:t>scrolls</a:t>
            </a:r>
            <a:r>
              <a:rPr lang="en-US" sz="4400" dirty="0"/>
              <a:t> (</a:t>
            </a:r>
            <a:r>
              <a:rPr lang="en-US" sz="4400" b="1" dirty="0" err="1">
                <a:solidFill>
                  <a:srgbClr val="FF0000"/>
                </a:solidFill>
              </a:rPr>
              <a:t>Jer</a:t>
            </a:r>
            <a:r>
              <a:rPr lang="en-US" sz="4400" b="1" dirty="0">
                <a:solidFill>
                  <a:srgbClr val="FF0000"/>
                </a:solidFill>
              </a:rPr>
              <a:t> 36:23</a:t>
            </a:r>
            <a:r>
              <a:rPr lang="en-US" sz="4400" dirty="0"/>
              <a:t>) &amp; </a:t>
            </a:r>
            <a:r>
              <a:rPr lang="en-US" sz="4400" b="1" dirty="0"/>
              <a:t>books</a:t>
            </a:r>
            <a:r>
              <a:rPr lang="en-US" sz="4400" dirty="0"/>
              <a:t> (</a:t>
            </a:r>
            <a:r>
              <a:rPr lang="en-US" sz="4400" i="1" dirty="0" err="1"/>
              <a:t>biblos</a:t>
            </a:r>
            <a:r>
              <a:rPr lang="en-US" sz="4400" i="1" dirty="0"/>
              <a:t> </a:t>
            </a:r>
            <a:r>
              <a:rPr lang="en-US" sz="4400" dirty="0"/>
              <a:t>- </a:t>
            </a:r>
            <a:r>
              <a:rPr lang="en-US" sz="4400" b="1" dirty="0">
                <a:solidFill>
                  <a:srgbClr val="FF0000"/>
                </a:solidFill>
              </a:rPr>
              <a:t>Acts 19:19</a:t>
            </a:r>
            <a:r>
              <a:rPr lang="en-US" sz="4400" dirty="0"/>
              <a:t>). </a:t>
            </a:r>
          </a:p>
          <a:p>
            <a:pPr algn="l">
              <a:spcBef>
                <a:spcPts val="0"/>
              </a:spcBef>
            </a:pPr>
            <a:endParaRPr lang="en-US" sz="800" dirty="0"/>
          </a:p>
          <a:p>
            <a:pPr algn="l">
              <a:spcBef>
                <a:spcPts val="0"/>
              </a:spcBef>
            </a:pPr>
            <a:r>
              <a:rPr lang="en-US" sz="4400" b="1" dirty="0"/>
              <a:t>Chapters</a:t>
            </a:r>
            <a:r>
              <a:rPr lang="en-US" sz="4400" dirty="0"/>
              <a:t> (1200 AD) and </a:t>
            </a:r>
            <a:r>
              <a:rPr lang="en-US" sz="4400" b="1" dirty="0"/>
              <a:t>verses</a:t>
            </a:r>
            <a:r>
              <a:rPr lang="en-US" sz="4400" dirty="0"/>
              <a:t> (1500 AD) were added to make reading &amp; study easier.</a:t>
            </a:r>
          </a:p>
        </p:txBody>
      </p:sp>
    </p:spTree>
    <p:extLst>
      <p:ext uri="{BB962C8B-B14F-4D97-AF65-F5344CB8AC3E}">
        <p14:creationId xmlns:p14="http://schemas.microsoft.com/office/powerpoint/2010/main" val="14680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What is the </a:t>
            </a:r>
            <a:r>
              <a:rPr lang="en-US" sz="4400" b="1" dirty="0">
                <a:solidFill>
                  <a:srgbClr val="FF0000"/>
                </a:solidFill>
              </a:rPr>
              <a:t>CANON</a:t>
            </a:r>
            <a:r>
              <a:rPr lang="en-US" sz="4400" b="1" dirty="0"/>
              <a:t> of Scripture?</a:t>
            </a:r>
          </a:p>
          <a:p>
            <a:pPr marL="571500" indent="-392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The word means “ruler” or “measuring rod”.</a:t>
            </a:r>
          </a:p>
          <a:p>
            <a:pPr marL="571500" indent="-392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Bible books recognized as inspired by God.</a:t>
            </a:r>
          </a:p>
          <a:p>
            <a:pPr algn="l">
              <a:spcBef>
                <a:spcPts val="0"/>
              </a:spcBef>
            </a:pPr>
            <a:r>
              <a:rPr lang="en-US" sz="4400" dirty="0"/>
              <a:t>All Jews and all Christians accept the </a:t>
            </a:r>
            <a:r>
              <a:rPr lang="en-US" sz="4400" b="1" dirty="0"/>
              <a:t>39 books </a:t>
            </a:r>
            <a:r>
              <a:rPr lang="en-US" sz="4400" dirty="0"/>
              <a:t>in our present-day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b="1" dirty="0"/>
              <a:t>. </a:t>
            </a:r>
          </a:p>
          <a:p>
            <a:pPr algn="l">
              <a:spcBef>
                <a:spcPts val="0"/>
              </a:spcBef>
            </a:pPr>
            <a:r>
              <a:rPr lang="en-US" sz="4400" dirty="0"/>
              <a:t>The </a:t>
            </a:r>
            <a:r>
              <a:rPr lang="en-US" sz="4400" b="1" dirty="0">
                <a:solidFill>
                  <a:srgbClr val="FF0000"/>
                </a:solidFill>
              </a:rPr>
              <a:t>OT</a:t>
            </a:r>
            <a:r>
              <a:rPr lang="en-US" sz="4400" dirty="0"/>
              <a:t> was translated into </a:t>
            </a:r>
            <a:r>
              <a:rPr lang="en-US" sz="4400" b="1" dirty="0"/>
              <a:t>Greek</a:t>
            </a:r>
            <a:r>
              <a:rPr lang="en-US" sz="4400" dirty="0"/>
              <a:t> as it became the common language in and around Israel. </a:t>
            </a:r>
          </a:p>
          <a:p>
            <a:pPr algn="l">
              <a:spcBef>
                <a:spcPts val="0"/>
              </a:spcBef>
            </a:pPr>
            <a:endParaRPr lang="en-US" sz="800" dirty="0"/>
          </a:p>
          <a:p>
            <a:pPr algn="l">
              <a:spcBef>
                <a:spcPts val="0"/>
              </a:spcBef>
            </a:pPr>
            <a:r>
              <a:rPr lang="en-US" sz="4400" dirty="0"/>
              <a:t>This Greek </a:t>
            </a:r>
            <a:r>
              <a:rPr lang="en-US" sz="4400" b="1" dirty="0"/>
              <a:t>Septuagint</a:t>
            </a:r>
            <a:r>
              <a:rPr lang="en-US" sz="4400" dirty="0"/>
              <a:t> (200 BC) “added” some </a:t>
            </a:r>
            <a:r>
              <a:rPr lang="en-US" sz="4400" spc="-200" dirty="0"/>
              <a:t>books (</a:t>
            </a:r>
            <a:r>
              <a:rPr lang="en-US" sz="4400" i="1" spc="-200" dirty="0"/>
              <a:t>Apocrypha</a:t>
            </a:r>
            <a:r>
              <a:rPr lang="en-US" sz="4400" spc="-200" dirty="0"/>
              <a:t>), but none were widely accepted.</a:t>
            </a:r>
          </a:p>
        </p:txBody>
      </p:sp>
    </p:spTree>
    <p:extLst>
      <p:ext uri="{BB962C8B-B14F-4D97-AF65-F5344CB8AC3E}">
        <p14:creationId xmlns:p14="http://schemas.microsoft.com/office/powerpoint/2010/main" val="925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What is the </a:t>
            </a:r>
            <a:r>
              <a:rPr lang="en-US" sz="4400" b="1" dirty="0">
                <a:solidFill>
                  <a:srgbClr val="FF0000"/>
                </a:solidFill>
              </a:rPr>
              <a:t>CANON</a:t>
            </a:r>
            <a:r>
              <a:rPr lang="en-US" sz="4400" b="1" dirty="0"/>
              <a:t> of Scripture?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NT</a:t>
            </a:r>
            <a:r>
              <a:rPr lang="en-US" sz="4400" dirty="0"/>
              <a:t> books were written between 40 and 90 AD.</a:t>
            </a:r>
          </a:p>
          <a:p>
            <a:pPr algn="l">
              <a:spcBef>
                <a:spcPts val="0"/>
              </a:spcBef>
            </a:pPr>
            <a:r>
              <a:rPr lang="en-US" sz="4400" spc="-150" dirty="0"/>
              <a:t>Peter called Paul’s letters “</a:t>
            </a:r>
            <a:r>
              <a:rPr lang="en-US" sz="4400" b="1" spc="-200" dirty="0"/>
              <a:t>scripture</a:t>
            </a:r>
            <a:r>
              <a:rPr lang="en-US" sz="4400" spc="-150" dirty="0"/>
              <a:t>” (</a:t>
            </a:r>
            <a:r>
              <a:rPr lang="en-US" sz="4400" b="1" spc="-170" dirty="0">
                <a:solidFill>
                  <a:srgbClr val="00B050"/>
                </a:solidFill>
              </a:rPr>
              <a:t>II Pet 3:15,16</a:t>
            </a:r>
            <a:r>
              <a:rPr lang="en-US" sz="4400" spc="-150" dirty="0"/>
              <a:t>).</a:t>
            </a:r>
          </a:p>
          <a:p>
            <a:pPr algn="l">
              <a:spcBef>
                <a:spcPts val="0"/>
              </a:spcBef>
            </a:pPr>
            <a:r>
              <a:rPr lang="en-US" sz="4400" dirty="0"/>
              <a:t>Some were questioned (</a:t>
            </a:r>
            <a:r>
              <a:rPr lang="en-US" sz="4400" i="1" dirty="0"/>
              <a:t>Hebrews, James</a:t>
            </a:r>
            <a:r>
              <a:rPr lang="en-US" sz="4400" dirty="0"/>
              <a:t>), but </a:t>
            </a:r>
            <a:r>
              <a:rPr lang="en-US" sz="4400" spc="-80" dirty="0"/>
              <a:t>the issue was settled at a 397 AD </a:t>
            </a:r>
            <a:r>
              <a:rPr lang="en-US" sz="4400" b="1" spc="-80" dirty="0"/>
              <a:t>Church Council</a:t>
            </a:r>
            <a:r>
              <a:rPr lang="en-US" sz="4400" spc="-80" dirty="0"/>
              <a:t>.</a:t>
            </a:r>
          </a:p>
          <a:p>
            <a:pPr>
              <a:spcBef>
                <a:spcPts val="0"/>
              </a:spcBef>
            </a:pPr>
            <a:r>
              <a:rPr lang="en-US" sz="4400" b="1" spc="-80" dirty="0"/>
              <a:t>Signs of </a:t>
            </a:r>
            <a:r>
              <a:rPr lang="en-US" sz="4400" b="1" spc="-80" dirty="0">
                <a:solidFill>
                  <a:srgbClr val="FF0000"/>
                </a:solidFill>
              </a:rPr>
              <a:t>canonicity</a:t>
            </a:r>
            <a:r>
              <a:rPr lang="en-US" sz="4400" b="1" spc="-80" dirty="0"/>
              <a:t> included</a:t>
            </a:r>
            <a:r>
              <a:rPr lang="en-US" sz="4400" spc="-80" dirty="0"/>
              <a:t>:</a:t>
            </a:r>
          </a:p>
          <a:p>
            <a:pPr algn="l">
              <a:spcBef>
                <a:spcPts val="0"/>
              </a:spcBef>
            </a:pPr>
            <a:r>
              <a:rPr lang="en-US" sz="4400" dirty="0"/>
              <a:t>- internal conformity to </a:t>
            </a:r>
            <a:r>
              <a:rPr lang="en-US" sz="4400" b="1" dirty="0"/>
              <a:t>orthodoxy</a:t>
            </a:r>
            <a:r>
              <a:rPr lang="en-US" sz="4400" dirty="0"/>
              <a:t>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400" dirty="0"/>
              <a:t>- authored by </a:t>
            </a:r>
            <a:r>
              <a:rPr lang="en-US" sz="4400" b="1" dirty="0"/>
              <a:t>eyewitnesses</a:t>
            </a:r>
            <a:r>
              <a:rPr lang="en-US" sz="4400" dirty="0"/>
              <a:t> (</a:t>
            </a:r>
            <a:r>
              <a:rPr lang="en-US" sz="4400" i="1" dirty="0"/>
              <a:t>Apostles</a:t>
            </a:r>
            <a:r>
              <a:rPr lang="en-US" sz="4400" dirty="0"/>
              <a:t>) or tied </a:t>
            </a:r>
            <a:r>
              <a:rPr lang="en-US" sz="4400" spc="-30" dirty="0"/>
              <a:t>	to them</a:t>
            </a:r>
            <a:r>
              <a:rPr lang="en-US" sz="3200" spc="-30" dirty="0"/>
              <a:t> (Mark &amp; Peter; Luke &amp; Paul; James &amp; Jude &amp; Jesus).</a:t>
            </a:r>
          </a:p>
          <a:p>
            <a:pPr algn="l">
              <a:spcBef>
                <a:spcPts val="0"/>
              </a:spcBef>
            </a:pPr>
            <a:r>
              <a:rPr lang="en-US" sz="4400" dirty="0"/>
              <a:t>- </a:t>
            </a:r>
            <a:r>
              <a:rPr lang="en-US" sz="4400" b="1" dirty="0"/>
              <a:t>widespread acceptance </a:t>
            </a:r>
            <a:r>
              <a:rPr lang="en-US" sz="4400" dirty="0"/>
              <a:t>by believers.</a:t>
            </a:r>
          </a:p>
        </p:txBody>
      </p:sp>
    </p:spTree>
    <p:extLst>
      <p:ext uri="{BB962C8B-B14F-4D97-AF65-F5344CB8AC3E}">
        <p14:creationId xmlns:p14="http://schemas.microsoft.com/office/powerpoint/2010/main" val="5291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2A6D7-5959-6437-BA23-A7E60E0C0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2031"/>
            <a:ext cx="10972800" cy="601393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800" i="1" dirty="0"/>
          </a:p>
          <a:p>
            <a:pPr algn="l">
              <a:spcBef>
                <a:spcPts val="0"/>
              </a:spcBef>
            </a:pPr>
            <a:r>
              <a:rPr lang="en-US" sz="4000" i="1" dirty="0"/>
              <a:t>The Church no more gave us the </a:t>
            </a:r>
            <a:r>
              <a:rPr lang="en-US" sz="4000" b="1" i="1" dirty="0">
                <a:solidFill>
                  <a:srgbClr val="FF0000"/>
                </a:solidFill>
              </a:rPr>
              <a:t>NT canon </a:t>
            </a:r>
            <a:r>
              <a:rPr lang="en-US" sz="4000" i="1" dirty="0"/>
              <a:t>than Isaac Newton gave us the </a:t>
            </a:r>
            <a:r>
              <a:rPr lang="en-US" sz="4000" b="1" i="1" dirty="0"/>
              <a:t>force of gravity</a:t>
            </a:r>
            <a:r>
              <a:rPr lang="en-US" sz="4000" i="1" dirty="0"/>
              <a:t>. </a:t>
            </a:r>
          </a:p>
          <a:p>
            <a:pPr algn="l">
              <a:spcBef>
                <a:spcPts val="0"/>
              </a:spcBef>
            </a:pPr>
            <a:endParaRPr lang="en-US" sz="800" i="1" dirty="0"/>
          </a:p>
          <a:p>
            <a:pPr algn="l">
              <a:spcBef>
                <a:spcPts val="0"/>
              </a:spcBef>
            </a:pPr>
            <a:r>
              <a:rPr lang="en-US" sz="4000" i="1" dirty="0"/>
              <a:t>God gave us gravity, by His work of creation, and similarly </a:t>
            </a:r>
            <a:r>
              <a:rPr lang="en-US" sz="4000" b="1" i="1" dirty="0"/>
              <a:t>He gave us the </a:t>
            </a:r>
            <a:r>
              <a:rPr lang="en-US" sz="4000" b="1" i="1" dirty="0">
                <a:solidFill>
                  <a:srgbClr val="FF0000"/>
                </a:solidFill>
              </a:rPr>
              <a:t>NT canon</a:t>
            </a:r>
            <a:r>
              <a:rPr lang="en-US" sz="4000" i="1" dirty="0"/>
              <a:t>,</a:t>
            </a:r>
            <a:r>
              <a:rPr lang="en-US" sz="4000" b="1" i="1" dirty="0"/>
              <a:t> by inspiring the individual books </a:t>
            </a:r>
            <a:r>
              <a:rPr lang="en-US" sz="4000" i="1" dirty="0"/>
              <a:t>that make it up</a:t>
            </a:r>
            <a:r>
              <a:rPr lang="en-US" sz="4000" dirty="0"/>
              <a:t>. - </a:t>
            </a:r>
            <a:r>
              <a:rPr lang="en-US" sz="4000" dirty="0" err="1"/>
              <a:t>J.I.Packer</a:t>
            </a:r>
            <a:endParaRPr lang="en-US" sz="4000" dirty="0"/>
          </a:p>
          <a:p>
            <a:pPr algn="l">
              <a:spcBef>
                <a:spcPts val="0"/>
              </a:spcBef>
            </a:pP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2Tim 3:16  </a:t>
            </a:r>
            <a:r>
              <a:rPr lang="en-US" sz="4000" dirty="0"/>
              <a:t>All Scripture is given by </a:t>
            </a:r>
            <a:r>
              <a:rPr lang="en-US" sz="4000" b="1" dirty="0"/>
              <a:t>inspiration of God</a:t>
            </a:r>
            <a:r>
              <a:rPr lang="en-US" sz="4000" dirty="0"/>
              <a:t>, and is profitable for doctrine, for reproof, for correction, for instruction in righteousness. </a:t>
            </a:r>
          </a:p>
        </p:txBody>
      </p:sp>
    </p:spTree>
    <p:extLst>
      <p:ext uri="{BB962C8B-B14F-4D97-AF65-F5344CB8AC3E}">
        <p14:creationId xmlns:p14="http://schemas.microsoft.com/office/powerpoint/2010/main" val="37105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14" y="381000"/>
            <a:ext cx="10956472" cy="60960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Common </a:t>
            </a:r>
            <a:r>
              <a:rPr lang="en-US" sz="4800" b="1" dirty="0">
                <a:solidFill>
                  <a:srgbClr val="FF0000"/>
                </a:solidFill>
              </a:rPr>
              <a:t>OBJECTIONS</a:t>
            </a:r>
            <a:r>
              <a:rPr lang="en-US" sz="4800" b="1" dirty="0"/>
              <a:t> to the Bible</a:t>
            </a:r>
          </a:p>
          <a:p>
            <a:pPr algn="l"/>
            <a:r>
              <a:rPr lang="en-US" sz="4400" dirty="0"/>
              <a:t>“</a:t>
            </a:r>
            <a:r>
              <a:rPr lang="en-US" sz="4400" i="1" dirty="0"/>
              <a:t>The Bible is full of errors &amp; contradictions.</a:t>
            </a:r>
            <a:r>
              <a:rPr lang="en-US" sz="4400" dirty="0"/>
              <a:t>”</a:t>
            </a:r>
          </a:p>
          <a:p>
            <a:pPr algn="l"/>
            <a:r>
              <a:rPr lang="en-US" sz="4400" dirty="0"/>
              <a:t>- Please </a:t>
            </a:r>
            <a:r>
              <a:rPr lang="en-US" sz="4400" b="1" dirty="0"/>
              <a:t>show me </a:t>
            </a:r>
            <a:r>
              <a:rPr lang="en-US" sz="4400" dirty="0"/>
              <a:t>an example.</a:t>
            </a:r>
          </a:p>
          <a:p>
            <a:pPr marL="750888" indent="-571500" algn="l">
              <a:buFont typeface="Wingdings" panose="05000000000000000000" pitchFamily="2" charset="2"/>
              <a:buChar char="Ø"/>
            </a:pPr>
            <a:r>
              <a:rPr lang="en-US" sz="4000" b="1" dirty="0"/>
              <a:t>Paradox</a:t>
            </a:r>
            <a:r>
              <a:rPr lang="en-US" sz="4000" dirty="0"/>
              <a:t> may take more study (</a:t>
            </a:r>
            <a:r>
              <a:rPr lang="en-US" sz="4000" i="1" dirty="0"/>
              <a:t>faith &amp; works</a:t>
            </a:r>
            <a:r>
              <a:rPr lang="en-US" sz="4000" dirty="0"/>
              <a:t>)</a:t>
            </a:r>
          </a:p>
          <a:p>
            <a:pPr marL="750888" indent="-571500" algn="l">
              <a:buFont typeface="Wingdings" panose="05000000000000000000" pitchFamily="2" charset="2"/>
              <a:buChar char="Ø"/>
            </a:pPr>
            <a:r>
              <a:rPr lang="en-US" sz="4000" b="1" spc="-50" dirty="0"/>
              <a:t>Mystery</a:t>
            </a:r>
            <a:r>
              <a:rPr lang="en-US" sz="4000" spc="-50" dirty="0"/>
              <a:t> may take more time (</a:t>
            </a:r>
            <a:r>
              <a:rPr lang="en-US" sz="4000" i="1" spc="-50" dirty="0"/>
              <a:t>double prophecies</a:t>
            </a:r>
            <a:r>
              <a:rPr lang="en-US" sz="4000" spc="-50" dirty="0"/>
              <a:t>)</a:t>
            </a:r>
          </a:p>
          <a:p>
            <a:pPr marL="750888" indent="-571500" algn="l">
              <a:buFont typeface="Wingdings" panose="05000000000000000000" pitchFamily="2" charset="2"/>
              <a:buChar char="Ø"/>
            </a:pPr>
            <a:r>
              <a:rPr lang="en-US" sz="4000" b="1" dirty="0"/>
              <a:t>Contradiction</a:t>
            </a:r>
            <a:r>
              <a:rPr lang="en-US" sz="4000" dirty="0"/>
              <a:t> would be serious if true</a:t>
            </a:r>
          </a:p>
          <a:p>
            <a:pPr algn="l"/>
            <a:r>
              <a:rPr lang="en-US" sz="4400" dirty="0"/>
              <a:t>- </a:t>
            </a:r>
            <a:r>
              <a:rPr lang="en-US" sz="4400" b="1" dirty="0"/>
              <a:t>Description</a:t>
            </a:r>
            <a:r>
              <a:rPr lang="en-US" sz="4400" dirty="0"/>
              <a:t> doesn’t equal </a:t>
            </a:r>
            <a:r>
              <a:rPr lang="en-US" sz="4400" b="1" dirty="0"/>
              <a:t>support</a:t>
            </a:r>
            <a:r>
              <a:rPr lang="en-US" sz="4400" dirty="0"/>
              <a:t> (</a:t>
            </a:r>
            <a:r>
              <a:rPr lang="en-US" sz="4400" i="1" dirty="0"/>
              <a:t>slavery, 	incest, polygamy</a:t>
            </a:r>
            <a:r>
              <a:rPr lang="en-US" sz="4400" dirty="0"/>
              <a:t>).</a:t>
            </a:r>
          </a:p>
          <a:p>
            <a:pPr algn="l"/>
            <a:r>
              <a:rPr lang="en-US" sz="4400" dirty="0"/>
              <a:t>- </a:t>
            </a:r>
            <a:r>
              <a:rPr lang="en-US" sz="4400" b="1" dirty="0"/>
              <a:t>Missing</a:t>
            </a:r>
            <a:r>
              <a:rPr lang="en-US" sz="4400" dirty="0"/>
              <a:t> facts/factors (</a:t>
            </a:r>
            <a:r>
              <a:rPr lang="en-US" sz="4400" i="1" dirty="0"/>
              <a:t>God’s harsh judgments</a:t>
            </a:r>
            <a:r>
              <a:rPr lang="en-U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7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1563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Depue</dc:creator>
  <cp:lastModifiedBy>Anne Depue</cp:lastModifiedBy>
  <cp:revision>82</cp:revision>
  <dcterms:created xsi:type="dcterms:W3CDTF">2023-11-03T14:14:11Z</dcterms:created>
  <dcterms:modified xsi:type="dcterms:W3CDTF">2023-11-12T11:52:03Z</dcterms:modified>
</cp:coreProperties>
</file>