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77" r:id="rId5"/>
    <p:sldId id="275" r:id="rId6"/>
    <p:sldId id="276" r:id="rId7"/>
    <p:sldId id="278" r:id="rId8"/>
    <p:sldId id="281" r:id="rId9"/>
    <p:sldId id="282" r:id="rId10"/>
    <p:sldId id="283" r:id="rId11"/>
    <p:sldId id="284" r:id="rId12"/>
    <p:sldId id="285" r:id="rId13"/>
    <p:sldId id="262" r:id="rId14"/>
    <p:sldId id="261" r:id="rId15"/>
    <p:sldId id="263" r:id="rId16"/>
    <p:sldId id="265" r:id="rId17"/>
    <p:sldId id="279" r:id="rId18"/>
    <p:sldId id="258" r:id="rId19"/>
    <p:sldId id="259" r:id="rId20"/>
    <p:sldId id="260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43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6D00-8DFE-716D-B901-E506FF6CE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B6FCD-F7D9-3823-1011-164C995B9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60AA9-54B2-DCCE-CCCF-A8EB8696B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41D7F-5358-2937-70A9-1C248D79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CE9C5-7C85-83F8-28A3-F3EC2402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15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BF0C6-3796-9C07-3810-E1FF216AC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3BD77B-BEE9-8981-889D-BAA73FE6B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DB9C3-D947-B219-3142-D36162B4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5B0ED-E4DA-9810-A46E-A15BDCCD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D082C-49F5-DF18-BCDB-6EBE7525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37A4C-81C5-E56F-3E5A-4931A2026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CA091-99A0-C95F-40FA-524AEB4EB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52AF5-C7B9-BD96-D547-6ADC70EE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98442-1DC2-AFF2-0D2A-D31677E1E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3D38C-8CE1-3FFB-21A8-C563CAC1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3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1A24B-05EE-B99A-E2CA-6995B667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259BA-57D8-85E1-79FD-77C1733C2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DE91C-519F-2D18-0AC0-F31A6A2B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71EBF-AEDC-689B-BADB-C761CDC2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38C07-581E-FF76-C8D6-CC2FFF9C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3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16D5-0C03-BB92-6690-3AFFD0D2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4031E-D004-AE89-0777-FF62C4764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D1FB2-A5CF-D5F9-EA9B-6CC3C97F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4533D-8F1A-0204-D672-E4EAAE29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460F8-C8EE-D63E-EFDF-063A1822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8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834D-367B-D587-1D56-1A1CED10B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A94E1-2AB7-7653-03F6-752AF71FD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73052-06B3-10FF-AA5F-86EF488B8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0D7B3-EE4B-527D-E7D8-CA62CE2A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8A64A-9297-FFFA-855C-DA76245A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924CB-7282-2F00-AE1E-9D39267D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1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77E0-2B28-8368-D130-60B05FAE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CBF0-ABF1-99FA-F330-892FBA934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7BF31-4CA3-B03C-2EEE-98E87319C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A62CA-D5E9-B2FF-6BF6-3E21B2428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CCF0C-56E6-D89C-A284-FDA0198A3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12984-0AC7-1989-78E8-11747671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E68159-EA28-50C9-61F1-ECD02251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C8A74-0CE7-02CE-64BF-90526C1F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89F39-6ECA-DCAD-E986-636232C4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B2C16A-C559-4956-3FAA-FF3366F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471B1-FFFD-FF4A-4A6D-FC5A9F71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00A5A-6EC5-DC3E-E1E5-BE55D940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7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4854E-1A5A-0AC1-28E9-310E40C8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E436E-A24E-A587-6444-C7BB7D66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17D03-1913-9BDD-94D6-C96EE64D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0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33EC1-D218-B02E-E214-17C037FD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40180-3CB2-B591-86B9-AA370D81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BF30A-A13B-F812-6685-E462A420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EB4B4-088C-60DE-F9F3-75D7E5B2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33101-1255-2AB1-5A8E-BD3060BA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5FD89-683B-FACA-AF7E-7D6D006C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8797-EB78-5972-0513-31CC12D3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BE927-2696-EE80-313D-8EA274B6A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D3332-B92F-62CA-72D4-EF9A8A149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5A4E4-81BD-D7D9-FFD8-3E571994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E5CBA-1E0F-1CAA-EC2B-A6436C94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11414-E734-C2CD-79A5-4E04D5BE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9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62F90B-9793-B0E1-93FA-18A416B81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9AF9C-078F-B4C8-AD6A-397C67D4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00ECD-E410-6652-13CD-C7F163D31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B188F-C6EC-45B7-9DDE-4363AF4A80CF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2A295-ABF3-0511-3146-6C34E9690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BBBBB-FAA1-43DB-544C-2F743108F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8DB2-F53E-4C83-8E28-450D4C662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0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FFF8C8-EBC6-ED7D-7404-CAA900E2D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57" y="555171"/>
            <a:ext cx="10972800" cy="57476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B99A8-7691-D515-2B73-E892F6261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15" b="861"/>
          <a:stretch/>
        </p:blipFill>
        <p:spPr>
          <a:xfrm>
            <a:off x="-5443" y="-19950"/>
            <a:ext cx="12192000" cy="68779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97C39-4454-F78C-61FA-3D49E3D98F0C}"/>
              </a:ext>
            </a:extLst>
          </p:cNvPr>
          <p:cNvSpPr txBox="1"/>
          <p:nvPr/>
        </p:nvSpPr>
        <p:spPr>
          <a:xfrm>
            <a:off x="2607307" y="973069"/>
            <a:ext cx="713021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WELCOME to GBC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F0429-E5D5-62A1-6F73-B2199BDE99E8}"/>
              </a:ext>
            </a:extLst>
          </p:cNvPr>
          <p:cNvSpPr txBox="1"/>
          <p:nvPr/>
        </p:nvSpPr>
        <p:spPr>
          <a:xfrm rot="322821">
            <a:off x="1613647" y="5244556"/>
            <a:ext cx="8193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u="none" strike="noStrike" spc="-150" baseline="0" dirty="0"/>
              <a:t>  </a:t>
            </a:r>
            <a:r>
              <a:rPr lang="en-US" sz="3600" b="1" i="1" u="none" strike="noStrike" spc="-150" baseline="0" dirty="0">
                <a:solidFill>
                  <a:srgbClr val="FF0000"/>
                </a:solidFill>
              </a:rPr>
              <a:t>Ps 66:12  </a:t>
            </a:r>
            <a:r>
              <a:rPr lang="en-US" sz="3600" b="1" i="1" u="none" strike="noStrike" spc="-150" baseline="0" dirty="0"/>
              <a:t>We went through fire and water;</a:t>
            </a:r>
            <a:endParaRPr lang="en-US" sz="3600" b="1" i="1" spc="-150" dirty="0"/>
          </a:p>
          <a:p>
            <a:pPr algn="ctr"/>
            <a:r>
              <a:rPr lang="en-US" sz="3600" b="1" i="1" u="none" strike="noStrike" baseline="0" dirty="0"/>
              <a:t>    You brought us out to rich fulfillment. 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022156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6600" b="1" dirty="0"/>
              <a:t>He will hold me fast,</a:t>
            </a:r>
          </a:p>
          <a:p>
            <a:r>
              <a:rPr lang="en-US" sz="6600" b="1" dirty="0"/>
              <a:t>He will hold me fast.</a:t>
            </a:r>
          </a:p>
          <a:p>
            <a:r>
              <a:rPr lang="en-US" sz="6600" b="1" dirty="0"/>
              <a:t>For my Savior loves me so,</a:t>
            </a:r>
          </a:p>
          <a:p>
            <a:r>
              <a:rPr lang="en-US" sz="6600" b="1" dirty="0"/>
              <a:t>He will hold me fast!</a:t>
            </a:r>
          </a:p>
        </p:txBody>
      </p:sp>
    </p:spTree>
    <p:extLst>
      <p:ext uri="{BB962C8B-B14F-4D97-AF65-F5344CB8AC3E}">
        <p14:creationId xmlns:p14="http://schemas.microsoft.com/office/powerpoint/2010/main" val="231791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r>
              <a:rPr lang="en-US" sz="5400" dirty="0"/>
              <a:t>Those He saves are His delight,</a:t>
            </a:r>
          </a:p>
          <a:p>
            <a:r>
              <a:rPr lang="en-US" sz="5400" dirty="0"/>
              <a:t>Christ will hold me fast.</a:t>
            </a:r>
          </a:p>
          <a:p>
            <a:r>
              <a:rPr lang="en-US" sz="5400" dirty="0"/>
              <a:t>Precious in His holy sight,</a:t>
            </a:r>
          </a:p>
          <a:p>
            <a:r>
              <a:rPr lang="en-US" sz="5400" dirty="0"/>
              <a:t>He will hold me fast.</a:t>
            </a:r>
          </a:p>
        </p:txBody>
      </p:sp>
    </p:spTree>
    <p:extLst>
      <p:ext uri="{BB962C8B-B14F-4D97-AF65-F5344CB8AC3E}">
        <p14:creationId xmlns:p14="http://schemas.microsoft.com/office/powerpoint/2010/main" val="201907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5400" dirty="0"/>
              <a:t>He'll not let my soul be lost,</a:t>
            </a:r>
          </a:p>
          <a:p>
            <a:r>
              <a:rPr lang="en-US" sz="5400" dirty="0"/>
              <a:t>His promises shall last.</a:t>
            </a:r>
          </a:p>
          <a:p>
            <a:r>
              <a:rPr lang="en-US" sz="5400" dirty="0"/>
              <a:t>Bought by Him at such a cost,</a:t>
            </a:r>
          </a:p>
          <a:p>
            <a:r>
              <a:rPr lang="en-US" sz="5400" dirty="0"/>
              <a:t>He will hold me fast.</a:t>
            </a:r>
          </a:p>
        </p:txBody>
      </p:sp>
    </p:spTree>
    <p:extLst>
      <p:ext uri="{BB962C8B-B14F-4D97-AF65-F5344CB8AC3E}">
        <p14:creationId xmlns:p14="http://schemas.microsoft.com/office/powerpoint/2010/main" val="68676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6600" b="1" dirty="0"/>
              <a:t>He will hold me fast,</a:t>
            </a:r>
          </a:p>
          <a:p>
            <a:r>
              <a:rPr lang="en-US" sz="6600" b="1" dirty="0"/>
              <a:t>He will hold me fast.</a:t>
            </a:r>
          </a:p>
          <a:p>
            <a:r>
              <a:rPr lang="en-US" sz="6600" b="1" dirty="0"/>
              <a:t>For my Savior loves me so,</a:t>
            </a:r>
          </a:p>
          <a:p>
            <a:r>
              <a:rPr lang="en-US" sz="6600" b="1" dirty="0"/>
              <a:t>He will hold me fast!</a:t>
            </a:r>
          </a:p>
        </p:txBody>
      </p:sp>
    </p:spTree>
    <p:extLst>
      <p:ext uri="{BB962C8B-B14F-4D97-AF65-F5344CB8AC3E}">
        <p14:creationId xmlns:p14="http://schemas.microsoft.com/office/powerpoint/2010/main" val="383013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r>
              <a:rPr lang="en-US" sz="5400" dirty="0"/>
              <a:t>For my life He bled and died,</a:t>
            </a:r>
          </a:p>
          <a:p>
            <a:r>
              <a:rPr lang="en-US" sz="5400" dirty="0"/>
              <a:t>Christ will hold me fast.</a:t>
            </a:r>
          </a:p>
          <a:p>
            <a:r>
              <a:rPr lang="en-US" sz="5400" dirty="0"/>
              <a:t>Justice has been satisfied,</a:t>
            </a:r>
          </a:p>
          <a:p>
            <a:r>
              <a:rPr lang="en-US" sz="5400" dirty="0"/>
              <a:t>He will hold me fast.</a:t>
            </a:r>
          </a:p>
        </p:txBody>
      </p:sp>
    </p:spTree>
    <p:extLst>
      <p:ext uri="{BB962C8B-B14F-4D97-AF65-F5344CB8AC3E}">
        <p14:creationId xmlns:p14="http://schemas.microsoft.com/office/powerpoint/2010/main" val="2121108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5400" dirty="0"/>
              <a:t>Raised with Him to endless life,</a:t>
            </a:r>
          </a:p>
          <a:p>
            <a:r>
              <a:rPr lang="en-US" sz="5400" dirty="0"/>
              <a:t>He will hold me fast.</a:t>
            </a:r>
          </a:p>
          <a:p>
            <a:r>
              <a:rPr lang="en-US" sz="5400" dirty="0" err="1"/>
              <a:t>'Til</a:t>
            </a:r>
            <a:r>
              <a:rPr lang="en-US" sz="5400" dirty="0"/>
              <a:t> our faith is turned to sight,</a:t>
            </a:r>
          </a:p>
          <a:p>
            <a:r>
              <a:rPr lang="en-US" sz="5400" dirty="0"/>
              <a:t>When He comes at last!</a:t>
            </a:r>
          </a:p>
        </p:txBody>
      </p:sp>
    </p:spTree>
    <p:extLst>
      <p:ext uri="{BB962C8B-B14F-4D97-AF65-F5344CB8AC3E}">
        <p14:creationId xmlns:p14="http://schemas.microsoft.com/office/powerpoint/2010/main" val="383736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6600" b="1" dirty="0"/>
              <a:t>He will hold me fast,</a:t>
            </a:r>
          </a:p>
          <a:p>
            <a:r>
              <a:rPr lang="en-US" sz="6600" b="1" dirty="0"/>
              <a:t>He will hold me fast.</a:t>
            </a:r>
          </a:p>
          <a:p>
            <a:r>
              <a:rPr lang="en-US" sz="6600" b="1" dirty="0"/>
              <a:t>For my Savior loves me so,</a:t>
            </a:r>
          </a:p>
          <a:p>
            <a:r>
              <a:rPr lang="en-US" sz="6600" b="1" dirty="0"/>
              <a:t>He will hold me fast!</a:t>
            </a:r>
          </a:p>
        </p:txBody>
      </p:sp>
    </p:spTree>
    <p:extLst>
      <p:ext uri="{BB962C8B-B14F-4D97-AF65-F5344CB8AC3E}">
        <p14:creationId xmlns:p14="http://schemas.microsoft.com/office/powerpoint/2010/main" val="949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sz="4800" b="1" dirty="0"/>
              <a:t>Be Thou My Vision   #143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O Lord of my heart.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Naught be all else to me, 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save that Thou art.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Thou my best thought, 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by day or by night.  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Waking or sleeping, 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Thy presence my light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sz="4800" dirty="0"/>
              <a:t>Be Thou my Wisdom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And Thou my true Word;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I ever with Thee,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And Thou with me, Lord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Thou my great Father,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And I Thy true son,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Thou in me dwelling, 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and I with Thee, one.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4800" dirty="0"/>
              <a:t>Riches I heed not,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Nor man’s empty praise.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Thou mine inheritance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Now and always.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Thou, and Thou only,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First in my heart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High King of Heaven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My Treasure Thou art.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576675-C421-C0E8-D3C6-8CF16F7A6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669" y="465992"/>
            <a:ext cx="10981593" cy="5873261"/>
          </a:xfrm>
        </p:spPr>
        <p:txBody>
          <a:bodyPr>
            <a:normAutofit/>
          </a:bodyPr>
          <a:lstStyle/>
          <a:p>
            <a:r>
              <a:rPr lang="en-US" sz="4800" b="1" dirty="0"/>
              <a:t>Sermon on the Mount - </a:t>
            </a:r>
            <a:r>
              <a:rPr lang="en-US" sz="4800" b="1" dirty="0">
                <a:solidFill>
                  <a:srgbClr val="FF0000"/>
                </a:solidFill>
              </a:rPr>
              <a:t>Matthew</a:t>
            </a:r>
            <a:endParaRPr lang="en-US" sz="4800" dirty="0"/>
          </a:p>
          <a:p>
            <a:pPr algn="l"/>
            <a:r>
              <a:rPr lang="en-US" sz="4400" dirty="0" err="1"/>
              <a:t>Chpt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5</a:t>
            </a:r>
            <a:r>
              <a:rPr lang="en-US" sz="4400" dirty="0"/>
              <a:t> - What Jesus’ Followers </a:t>
            </a:r>
            <a:r>
              <a:rPr lang="en-US" sz="4400" b="1" dirty="0">
                <a:solidFill>
                  <a:srgbClr val="FF0000"/>
                </a:solidFill>
              </a:rPr>
              <a:t>ARE</a:t>
            </a:r>
          </a:p>
          <a:p>
            <a:pPr algn="l"/>
            <a:r>
              <a:rPr lang="en-US" sz="4400" dirty="0" err="1"/>
              <a:t>Chpt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6</a:t>
            </a:r>
            <a:r>
              <a:rPr lang="en-US" sz="4400" dirty="0"/>
              <a:t> - What Jesus’ Followers </a:t>
            </a:r>
            <a:r>
              <a:rPr lang="en-US" sz="4400" b="1" dirty="0">
                <a:solidFill>
                  <a:srgbClr val="FF0000"/>
                </a:solidFill>
              </a:rPr>
              <a:t>DO</a:t>
            </a:r>
          </a:p>
          <a:p>
            <a:pPr algn="l"/>
            <a:r>
              <a:rPr lang="en-US" sz="4400" dirty="0" err="1"/>
              <a:t>Chpt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7</a:t>
            </a:r>
            <a:r>
              <a:rPr lang="en-US" sz="4400" dirty="0"/>
              <a:t> - What Jesus’ Followers </a:t>
            </a:r>
            <a:r>
              <a:rPr lang="en-US" sz="4400" b="1" dirty="0">
                <a:solidFill>
                  <a:srgbClr val="FF0000"/>
                </a:solidFill>
              </a:rPr>
              <a:t>DON’T DO</a:t>
            </a:r>
          </a:p>
          <a:p>
            <a:pPr marL="228600" algn="l"/>
            <a:r>
              <a:rPr lang="en-US" sz="3600" dirty="0"/>
              <a:t>(</a:t>
            </a:r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dirty="0"/>
              <a:t>) Don’t </a:t>
            </a:r>
            <a:r>
              <a:rPr lang="en-US" sz="3600" b="1" dirty="0"/>
              <a:t>Judge</a:t>
            </a:r>
          </a:p>
          <a:p>
            <a:pPr marL="228600" algn="l"/>
            <a:r>
              <a:rPr lang="en-US" sz="3600" dirty="0"/>
              <a:t>(</a:t>
            </a:r>
            <a:r>
              <a:rPr lang="en-US" sz="3600" b="1" dirty="0">
                <a:solidFill>
                  <a:srgbClr val="FF0000"/>
                </a:solidFill>
              </a:rPr>
              <a:t>6</a:t>
            </a:r>
            <a:r>
              <a:rPr lang="en-US" sz="3600" dirty="0"/>
              <a:t>) Don’t </a:t>
            </a:r>
            <a:r>
              <a:rPr lang="en-US" sz="3600" b="1" dirty="0"/>
              <a:t>Cast Pearls </a:t>
            </a:r>
            <a:r>
              <a:rPr lang="en-US" sz="3600" dirty="0"/>
              <a:t>Before Swine</a:t>
            </a:r>
          </a:p>
          <a:p>
            <a:pPr marL="228600" algn="l"/>
            <a:r>
              <a:rPr lang="en-US" sz="3600" dirty="0"/>
              <a:t>(</a:t>
            </a:r>
            <a:r>
              <a:rPr lang="en-US" sz="3600" b="1" dirty="0">
                <a:solidFill>
                  <a:srgbClr val="FF0000"/>
                </a:solidFill>
              </a:rPr>
              <a:t>7-12</a:t>
            </a:r>
            <a:r>
              <a:rPr lang="en-US" sz="3600" dirty="0"/>
              <a:t>) Don’t </a:t>
            </a:r>
            <a:r>
              <a:rPr lang="en-US" sz="3600" b="1" dirty="0"/>
              <a:t>Stop</a:t>
            </a:r>
            <a:r>
              <a:rPr lang="en-US" sz="3600" dirty="0"/>
              <a:t> </a:t>
            </a:r>
            <a:r>
              <a:rPr lang="en-US" sz="3600" b="1" dirty="0"/>
              <a:t>Praying</a:t>
            </a:r>
          </a:p>
          <a:p>
            <a:pPr marL="228600" algn="l"/>
            <a:r>
              <a:rPr lang="en-US" sz="4400" dirty="0">
                <a:sym typeface="Wingdings" panose="05000000000000000000" pitchFamily="2" charset="2"/>
              </a:rPr>
              <a:t> </a:t>
            </a: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13-23</a:t>
            </a:r>
            <a:r>
              <a:rPr lang="en-US" sz="4400" dirty="0"/>
              <a:t>) Don’t </a:t>
            </a:r>
            <a:r>
              <a:rPr lang="en-US" sz="4400" b="1" dirty="0"/>
              <a:t>Miss Jesus’ Warnings</a:t>
            </a:r>
          </a:p>
        </p:txBody>
      </p:sp>
    </p:spTree>
    <p:extLst>
      <p:ext uri="{BB962C8B-B14F-4D97-AF65-F5344CB8AC3E}">
        <p14:creationId xmlns:p14="http://schemas.microsoft.com/office/powerpoint/2010/main" val="18863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4800" dirty="0"/>
              <a:t>High King of Heaven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My victory won.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May I reach heaven’s joys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O bright heaven’s Sun!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Heart of my own heart,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Whatever befall,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Still by my Vision,</a:t>
            </a:r>
          </a:p>
          <a:p>
            <a:pPr>
              <a:spcBef>
                <a:spcPts val="600"/>
              </a:spcBef>
            </a:pPr>
            <a:r>
              <a:rPr lang="en-US" sz="4800" dirty="0"/>
              <a:t>O Ruler of all!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FFF8C8-EBC6-ED7D-7404-CAA900E2D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57" y="555171"/>
            <a:ext cx="10972800" cy="57476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B99A8-7691-D515-2B73-E892F6261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15" b="861"/>
          <a:stretch/>
        </p:blipFill>
        <p:spPr>
          <a:xfrm>
            <a:off x="-5443" y="-19950"/>
            <a:ext cx="12192000" cy="68779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97C39-4454-F78C-61FA-3D49E3D98F0C}"/>
              </a:ext>
            </a:extLst>
          </p:cNvPr>
          <p:cNvSpPr txBox="1"/>
          <p:nvPr/>
        </p:nvSpPr>
        <p:spPr>
          <a:xfrm>
            <a:off x="2607307" y="973069"/>
            <a:ext cx="713021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WELCOME to GBC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F0429-E5D5-62A1-6F73-B2199BDE99E8}"/>
              </a:ext>
            </a:extLst>
          </p:cNvPr>
          <p:cNvSpPr txBox="1"/>
          <p:nvPr/>
        </p:nvSpPr>
        <p:spPr>
          <a:xfrm rot="322821">
            <a:off x="1613647" y="5244556"/>
            <a:ext cx="8193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u="none" strike="noStrike" spc="-150" baseline="0" dirty="0"/>
              <a:t>  </a:t>
            </a:r>
            <a:r>
              <a:rPr lang="en-US" sz="3600" b="1" i="1" u="none" strike="noStrike" spc="-150" baseline="0" dirty="0">
                <a:solidFill>
                  <a:srgbClr val="FF0000"/>
                </a:solidFill>
              </a:rPr>
              <a:t>Ps 66:12  </a:t>
            </a:r>
            <a:r>
              <a:rPr lang="en-US" sz="3600" b="1" i="1" u="none" strike="noStrike" spc="-150" baseline="0" dirty="0"/>
              <a:t>We went through fire and water;</a:t>
            </a:r>
            <a:endParaRPr lang="en-US" sz="3600" b="1" i="1" spc="-150" dirty="0"/>
          </a:p>
          <a:p>
            <a:pPr algn="ctr"/>
            <a:r>
              <a:rPr lang="en-US" sz="3600" b="1" i="1" u="none" strike="noStrike" baseline="0" dirty="0"/>
              <a:t>    You brought us out to rich fulfillment. 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94157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FFF8C8-EBC6-ED7D-7404-CAA900E2D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57" y="457201"/>
            <a:ext cx="10972800" cy="597945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Matt 7:13  </a:t>
            </a:r>
            <a:r>
              <a:rPr lang="en-US" sz="3200" dirty="0"/>
              <a:t>Enter by the narrow gate; for wide is the gate and broad is the way that leads to destruction, and there are many who go in by it. 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</a:rPr>
              <a:t>14</a:t>
            </a:r>
            <a:r>
              <a:rPr lang="en-US" sz="3200" dirty="0"/>
              <a:t>  Because narrow is the gate and difficult is the way which leads to life, and there are few who find it. 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  Beware of false prophets, who come to you in sheep's clothing, but inwardly they are ravenous wolves. 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</a:rPr>
              <a:t>16</a:t>
            </a:r>
            <a:r>
              <a:rPr lang="en-US" sz="3200" dirty="0"/>
              <a:t>  You will know them by their fruits. Do men gather grapes from thornbushes or figs from thistles? </a:t>
            </a:r>
          </a:p>
          <a:p>
            <a:pPr algn="l"/>
            <a:r>
              <a:rPr lang="en-US" sz="3200" b="1" spc="-40" dirty="0">
                <a:solidFill>
                  <a:srgbClr val="FF0000"/>
                </a:solidFill>
              </a:rPr>
              <a:t>17</a:t>
            </a:r>
            <a:r>
              <a:rPr lang="en-US" sz="3200" spc="-40" dirty="0"/>
              <a:t>  Even so, every good tree bears good fruit, but a bad tree bears bad fruit. 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</a:rPr>
              <a:t>18</a:t>
            </a:r>
            <a:r>
              <a:rPr lang="en-US" sz="3200" dirty="0"/>
              <a:t>  </a:t>
            </a:r>
            <a:r>
              <a:rPr lang="en-US" sz="3200" spc="-50" dirty="0"/>
              <a:t>A good tree cannot bear bad fruit, or a bad tree bear good fruit. </a:t>
            </a:r>
          </a:p>
        </p:txBody>
      </p:sp>
    </p:spTree>
    <p:extLst>
      <p:ext uri="{BB962C8B-B14F-4D97-AF65-F5344CB8AC3E}">
        <p14:creationId xmlns:p14="http://schemas.microsoft.com/office/powerpoint/2010/main" val="201918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FFF8C8-EBC6-ED7D-7404-CAA900E2D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57" y="457201"/>
            <a:ext cx="10972800" cy="5979458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</a:rPr>
              <a:t>Matt 7:19</a:t>
            </a:r>
            <a:r>
              <a:rPr lang="en-US" sz="3600" dirty="0"/>
              <a:t>  Every tree that does not bear good fruit is cut down and thrown into the fire. </a:t>
            </a:r>
          </a:p>
          <a:p>
            <a:pPr algn="l"/>
            <a:r>
              <a:rPr lang="en-US" sz="3600" b="1" dirty="0">
                <a:solidFill>
                  <a:srgbClr val="FF0000"/>
                </a:solidFill>
              </a:rPr>
              <a:t>20</a:t>
            </a:r>
            <a:r>
              <a:rPr lang="en-US" sz="3600" dirty="0"/>
              <a:t>  Therefore by their fruits you will know them.</a:t>
            </a:r>
            <a:endParaRPr lang="en-US" sz="3600" b="1" dirty="0">
              <a:solidFill>
                <a:srgbClr val="FF0000"/>
              </a:solidFill>
            </a:endParaRPr>
          </a:p>
          <a:p>
            <a:pPr marR="0" algn="l" rtl="0"/>
            <a:r>
              <a:rPr lang="en-US" sz="3600" b="1" dirty="0">
                <a:solidFill>
                  <a:srgbClr val="FF0000"/>
                </a:solidFill>
              </a:rPr>
              <a:t>21  </a:t>
            </a:r>
            <a:r>
              <a:rPr lang="en-US" sz="3600" b="0" i="0" u="none" strike="noStrike" baseline="0" dirty="0"/>
              <a:t>Not everyone who says to Me, “Lord, Lord,” shall enter the kingdom of heaven, but he who does the will of My Father in heaven. </a:t>
            </a:r>
          </a:p>
          <a:p>
            <a:pPr marR="0" algn="l" rtl="0"/>
            <a:r>
              <a:rPr lang="en-US" sz="3600" b="1" i="0" u="none" strike="noStrike" baseline="0" dirty="0">
                <a:solidFill>
                  <a:srgbClr val="FF0000"/>
                </a:solidFill>
              </a:rPr>
              <a:t>22</a:t>
            </a:r>
            <a:r>
              <a:rPr lang="en-US" sz="3600" b="0" i="0" u="none" strike="noStrike" baseline="0" dirty="0"/>
              <a:t>  Many will say to Me in that day, “Lord, Lord, have we not prophesied in Your name, cast out demons in Your name, and done many wonders in Your name?”</a:t>
            </a:r>
          </a:p>
          <a:p>
            <a:pPr marR="0" algn="l" rtl="0"/>
            <a:r>
              <a:rPr lang="en-US" sz="3600" b="1" i="0" u="none" strike="noStrike" baseline="0" dirty="0">
                <a:solidFill>
                  <a:srgbClr val="FF0000"/>
                </a:solidFill>
              </a:rPr>
              <a:t>23</a:t>
            </a:r>
            <a:r>
              <a:rPr lang="en-US" sz="3600" b="0" i="0" u="none" strike="noStrike" baseline="0" dirty="0"/>
              <a:t>  And then I will declare to them, “I never knew you; depart from Me, you who practice lawlessness!”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15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FFF8C8-EBC6-ED7D-7404-CAA900E2D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57" y="457201"/>
            <a:ext cx="10972800" cy="5979458"/>
          </a:xfrm>
        </p:spPr>
        <p:txBody>
          <a:bodyPr>
            <a:noAutofit/>
          </a:bodyPr>
          <a:lstStyle/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13,14</a:t>
            </a:r>
            <a:r>
              <a:rPr lang="en-US" sz="4400" dirty="0"/>
              <a:t>) </a:t>
            </a:r>
            <a:r>
              <a:rPr lang="en-US" sz="4400" b="1" dirty="0"/>
              <a:t>Beware of FALSE PATHS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4400" spc="-100" dirty="0"/>
              <a:t>Check the </a:t>
            </a:r>
            <a:r>
              <a:rPr lang="en-US" sz="4400" b="1" spc="-100" dirty="0"/>
              <a:t>Gate</a:t>
            </a:r>
            <a:r>
              <a:rPr lang="en-US" sz="4400" spc="-100" dirty="0"/>
              <a:t> (</a:t>
            </a:r>
            <a:r>
              <a:rPr lang="en-US" sz="4400" i="1" spc="-100" dirty="0"/>
              <a:t>Entrance</a:t>
            </a:r>
            <a:r>
              <a:rPr lang="en-US" sz="4400" spc="-100" dirty="0"/>
              <a:t>) - </a:t>
            </a:r>
            <a:r>
              <a:rPr lang="en-US" sz="4400" b="1" spc="-100" dirty="0">
                <a:solidFill>
                  <a:srgbClr val="FF0000"/>
                </a:solidFill>
              </a:rPr>
              <a:t>Wide</a:t>
            </a:r>
            <a:r>
              <a:rPr lang="en-US" sz="4400" spc="-100" dirty="0"/>
              <a:t> or </a:t>
            </a:r>
            <a:r>
              <a:rPr lang="en-US" sz="4400" b="1" spc="-100" dirty="0">
                <a:solidFill>
                  <a:srgbClr val="00B050"/>
                </a:solidFill>
              </a:rPr>
              <a:t>Narrow</a:t>
            </a:r>
            <a:r>
              <a:rPr lang="en-US" sz="4400" spc="-100" dirty="0"/>
              <a:t>?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4400" spc="-150" dirty="0"/>
              <a:t>Check the </a:t>
            </a:r>
            <a:r>
              <a:rPr lang="en-US" sz="4400" b="1" spc="-150" dirty="0"/>
              <a:t>Way</a:t>
            </a:r>
            <a:r>
              <a:rPr lang="en-US" sz="4400" i="1" spc="-150" dirty="0"/>
              <a:t> </a:t>
            </a:r>
            <a:r>
              <a:rPr lang="en-US" sz="4400" spc="-150" dirty="0"/>
              <a:t>(</a:t>
            </a:r>
            <a:r>
              <a:rPr lang="en-US" sz="4400" i="1" spc="-150" dirty="0"/>
              <a:t>Path</a:t>
            </a:r>
            <a:r>
              <a:rPr lang="en-US" sz="4400" spc="-150" dirty="0"/>
              <a:t>) - </a:t>
            </a:r>
            <a:r>
              <a:rPr lang="en-US" sz="4400" b="1" spc="-150" dirty="0">
                <a:solidFill>
                  <a:srgbClr val="FF0000"/>
                </a:solidFill>
              </a:rPr>
              <a:t>Broad</a:t>
            </a:r>
            <a:r>
              <a:rPr lang="en-US" sz="4400" spc="-150" dirty="0"/>
              <a:t> (</a:t>
            </a:r>
            <a:r>
              <a:rPr lang="en-US" sz="4400" i="1" spc="-150" dirty="0"/>
              <a:t>Easy</a:t>
            </a:r>
            <a:r>
              <a:rPr lang="en-US" sz="4400" spc="-150" dirty="0"/>
              <a:t>) or </a:t>
            </a:r>
            <a:r>
              <a:rPr lang="en-US" sz="4400" b="1" spc="-150" dirty="0">
                <a:solidFill>
                  <a:srgbClr val="00B050"/>
                </a:solidFill>
              </a:rPr>
              <a:t>Difficult</a:t>
            </a:r>
            <a:r>
              <a:rPr lang="en-US" sz="4400" spc="-150" dirty="0"/>
              <a:t>?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4400" dirty="0"/>
              <a:t>Check the </a:t>
            </a:r>
            <a:r>
              <a:rPr lang="en-US" sz="4400" b="1" dirty="0"/>
              <a:t>Destination</a:t>
            </a:r>
            <a:r>
              <a:rPr lang="en-US" sz="4400" dirty="0"/>
              <a:t> - </a:t>
            </a:r>
            <a:r>
              <a:rPr lang="en-US" sz="4400" b="1" dirty="0">
                <a:solidFill>
                  <a:srgbClr val="FF0000"/>
                </a:solidFill>
              </a:rPr>
              <a:t>Destruction</a:t>
            </a:r>
            <a:r>
              <a:rPr lang="en-US" sz="4400" dirty="0"/>
              <a:t> or </a:t>
            </a:r>
            <a:r>
              <a:rPr lang="en-US" sz="4400" b="1" dirty="0">
                <a:solidFill>
                  <a:srgbClr val="00B050"/>
                </a:solidFill>
              </a:rPr>
              <a:t>Life</a:t>
            </a:r>
            <a:r>
              <a:rPr lang="en-US" sz="4400" dirty="0"/>
              <a:t>?</a:t>
            </a: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4400" dirty="0"/>
              <a:t>Check the </a:t>
            </a:r>
            <a:r>
              <a:rPr lang="en-US" sz="4400" b="1" dirty="0"/>
              <a:t>Travelers</a:t>
            </a:r>
            <a:r>
              <a:rPr lang="en-US" sz="4400" dirty="0"/>
              <a:t> - </a:t>
            </a:r>
            <a:r>
              <a:rPr lang="en-US" sz="4400" b="1" dirty="0">
                <a:solidFill>
                  <a:srgbClr val="FF0000"/>
                </a:solidFill>
              </a:rPr>
              <a:t>Many</a:t>
            </a:r>
            <a:r>
              <a:rPr lang="en-US" sz="4400" dirty="0"/>
              <a:t> or </a:t>
            </a:r>
            <a:r>
              <a:rPr lang="en-US" sz="4400" b="1" dirty="0">
                <a:solidFill>
                  <a:srgbClr val="00B050"/>
                </a:solidFill>
              </a:rPr>
              <a:t>Few</a:t>
            </a:r>
            <a:r>
              <a:rPr lang="en-US" sz="4400" dirty="0"/>
              <a:t>?</a:t>
            </a:r>
          </a:p>
          <a:p>
            <a:pPr algn="l"/>
            <a:r>
              <a:rPr lang="en-US" sz="4400" spc="-250" dirty="0"/>
              <a:t>(</a:t>
            </a:r>
            <a:r>
              <a:rPr lang="en-US" sz="4400" b="1" spc="-250" dirty="0">
                <a:solidFill>
                  <a:srgbClr val="FF0000"/>
                </a:solidFill>
              </a:rPr>
              <a:t>13</a:t>
            </a:r>
            <a:r>
              <a:rPr lang="en-US" sz="4400" spc="-250" dirty="0"/>
              <a:t>) </a:t>
            </a:r>
            <a:r>
              <a:rPr lang="en-US" sz="4400" b="1" spc="-250" dirty="0"/>
              <a:t>Disregarding Jesus </a:t>
            </a:r>
            <a:r>
              <a:rPr lang="en-US" sz="4400" spc="-250" dirty="0"/>
              <a:t>is easy &amp; popular but </a:t>
            </a:r>
            <a:r>
              <a:rPr lang="en-US" sz="4400" b="1" spc="-250" dirty="0"/>
              <a:t>destroys</a:t>
            </a:r>
            <a:r>
              <a:rPr lang="en-US" sz="4400" spc="-250" dirty="0"/>
              <a:t>.</a:t>
            </a:r>
          </a:p>
          <a:p>
            <a:pPr algn="l"/>
            <a:r>
              <a:rPr lang="en-US" sz="4400" spc="-150" dirty="0"/>
              <a:t>(</a:t>
            </a:r>
            <a:r>
              <a:rPr lang="en-US" sz="4400" b="1" spc="-150" dirty="0">
                <a:solidFill>
                  <a:srgbClr val="FF0000"/>
                </a:solidFill>
              </a:rPr>
              <a:t>14</a:t>
            </a:r>
            <a:r>
              <a:rPr lang="en-US" sz="4400" spc="-150" dirty="0"/>
              <a:t>) </a:t>
            </a:r>
            <a:r>
              <a:rPr lang="en-US" sz="4400" b="1" spc="-150" dirty="0"/>
              <a:t>Following Jesus </a:t>
            </a:r>
            <a:r>
              <a:rPr lang="en-US" sz="4400" spc="-150" dirty="0"/>
              <a:t>is hard &amp; lonely but </a:t>
            </a:r>
            <a:r>
              <a:rPr lang="en-US" sz="4400" b="1" spc="-150" dirty="0"/>
              <a:t>abundant</a:t>
            </a:r>
            <a:r>
              <a:rPr lang="en-US" sz="4400" spc="-1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378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FFF8C8-EBC6-ED7D-7404-CAA900E2D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157" y="457201"/>
            <a:ext cx="10972800" cy="5979458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(</a:t>
            </a:r>
            <a:r>
              <a:rPr lang="en-US" sz="3200" b="1" dirty="0">
                <a:solidFill>
                  <a:srgbClr val="FF0000"/>
                </a:solidFill>
              </a:rPr>
              <a:t>13,14</a:t>
            </a:r>
            <a:r>
              <a:rPr lang="en-US" sz="3200" dirty="0"/>
              <a:t>) </a:t>
            </a:r>
            <a:r>
              <a:rPr lang="en-US" sz="3200" b="1" dirty="0"/>
              <a:t>Beware of FALSE PATHS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15-23</a:t>
            </a:r>
            <a:r>
              <a:rPr lang="en-US" sz="4400" dirty="0"/>
              <a:t>) </a:t>
            </a:r>
            <a:r>
              <a:rPr lang="en-US" sz="4400" b="1" dirty="0"/>
              <a:t>Beware of FALSE PROPHETS</a:t>
            </a:r>
          </a:p>
          <a:p>
            <a:pPr algn="l">
              <a:spcBef>
                <a:spcPts val="600"/>
              </a:spcBef>
            </a:pPr>
            <a:r>
              <a:rPr lang="en-US" sz="4000" dirty="0"/>
              <a:t>Check their </a:t>
            </a:r>
            <a:r>
              <a:rPr lang="en-US" sz="4000" b="1" dirty="0"/>
              <a:t>Heart</a:t>
            </a:r>
            <a:r>
              <a:rPr lang="en-US" sz="4000" dirty="0"/>
              <a:t> - </a:t>
            </a:r>
            <a:r>
              <a:rPr lang="en-US" sz="4000" b="1" dirty="0">
                <a:solidFill>
                  <a:srgbClr val="00B050"/>
                </a:solidFill>
              </a:rPr>
              <a:t>Sheep</a:t>
            </a:r>
            <a:r>
              <a:rPr lang="en-US" sz="4000" dirty="0"/>
              <a:t> or </a:t>
            </a:r>
            <a:r>
              <a:rPr lang="en-US" sz="4000" b="1" dirty="0">
                <a:solidFill>
                  <a:srgbClr val="FF0000"/>
                </a:solidFill>
              </a:rPr>
              <a:t>Wolf</a:t>
            </a:r>
            <a:r>
              <a:rPr lang="en-US" sz="4000" dirty="0"/>
              <a:t>? (</a:t>
            </a:r>
            <a:r>
              <a:rPr lang="en-US" sz="4000" b="1" dirty="0">
                <a:solidFill>
                  <a:srgbClr val="FF0000"/>
                </a:solidFill>
              </a:rPr>
              <a:t>15</a:t>
            </a:r>
            <a:r>
              <a:rPr lang="en-US" sz="4000" dirty="0"/>
              <a:t>) </a:t>
            </a:r>
          </a:p>
          <a:p>
            <a:pPr algn="l">
              <a:spcBef>
                <a:spcPts val="600"/>
              </a:spcBef>
            </a:pPr>
            <a:r>
              <a:rPr lang="en-US" sz="4000" dirty="0"/>
              <a:t>Check their </a:t>
            </a:r>
            <a:r>
              <a:rPr lang="en-US" sz="4000" b="1" dirty="0"/>
              <a:t>Fruit</a:t>
            </a:r>
            <a:r>
              <a:rPr lang="en-US" sz="4000" dirty="0"/>
              <a:t> - </a:t>
            </a:r>
            <a:r>
              <a:rPr lang="en-US" sz="4000" b="1" dirty="0">
                <a:solidFill>
                  <a:srgbClr val="00B050"/>
                </a:solidFill>
              </a:rPr>
              <a:t>Good</a:t>
            </a:r>
            <a:r>
              <a:rPr lang="en-US" sz="4000" dirty="0"/>
              <a:t> or </a:t>
            </a:r>
            <a:r>
              <a:rPr lang="en-US" sz="4000" b="1" dirty="0">
                <a:solidFill>
                  <a:srgbClr val="FF0000"/>
                </a:solidFill>
              </a:rPr>
              <a:t>Bad</a:t>
            </a:r>
            <a:r>
              <a:rPr lang="en-US" sz="4000" dirty="0"/>
              <a:t>? (</a:t>
            </a:r>
            <a:r>
              <a:rPr lang="en-US" sz="4000" b="1" dirty="0">
                <a:solidFill>
                  <a:srgbClr val="FF0000"/>
                </a:solidFill>
              </a:rPr>
              <a:t>16-20</a:t>
            </a:r>
            <a:r>
              <a:rPr lang="en-US" sz="4000" dirty="0"/>
              <a:t>) </a:t>
            </a:r>
          </a:p>
          <a:p>
            <a:pPr algn="l">
              <a:spcBef>
                <a:spcPts val="600"/>
              </a:spcBef>
            </a:pPr>
            <a:r>
              <a:rPr lang="en-US" sz="4000" dirty="0"/>
              <a:t>Check their </a:t>
            </a:r>
            <a:r>
              <a:rPr lang="en-US" sz="4000" b="1" dirty="0"/>
              <a:t>Testimony</a:t>
            </a:r>
            <a:r>
              <a:rPr lang="en-US" sz="4000" dirty="0"/>
              <a:t> </a:t>
            </a:r>
          </a:p>
          <a:p>
            <a:pPr algn="l">
              <a:spcBef>
                <a:spcPts val="1200"/>
              </a:spcBef>
            </a:pPr>
            <a:r>
              <a:rPr lang="en-US" sz="4000" dirty="0"/>
              <a:t>- </a:t>
            </a:r>
            <a:r>
              <a:rPr lang="en-US" sz="4000" b="1" dirty="0">
                <a:solidFill>
                  <a:srgbClr val="FF0000"/>
                </a:solidFill>
              </a:rPr>
              <a:t>Talk</a:t>
            </a:r>
            <a:r>
              <a:rPr lang="en-US" sz="4000" dirty="0"/>
              <a:t> about God’s Name or </a:t>
            </a:r>
            <a:r>
              <a:rPr lang="en-US" sz="4000" b="1" dirty="0">
                <a:solidFill>
                  <a:srgbClr val="00B050"/>
                </a:solidFill>
              </a:rPr>
              <a:t>Do</a:t>
            </a:r>
            <a:r>
              <a:rPr lang="en-US" sz="4000" dirty="0"/>
              <a:t> God’s Will? (</a:t>
            </a:r>
            <a:r>
              <a:rPr lang="en-US" sz="4000" b="1" dirty="0">
                <a:solidFill>
                  <a:srgbClr val="FF0000"/>
                </a:solidFill>
              </a:rPr>
              <a:t>21</a:t>
            </a:r>
            <a:r>
              <a:rPr lang="en-US" sz="4000" dirty="0"/>
              <a:t>)</a:t>
            </a:r>
          </a:p>
          <a:p>
            <a:pPr algn="l">
              <a:spcBef>
                <a:spcPts val="1200"/>
              </a:spcBef>
            </a:pPr>
            <a:r>
              <a:rPr lang="en-US" sz="4000" spc="-200" dirty="0"/>
              <a:t>- </a:t>
            </a:r>
            <a:r>
              <a:rPr lang="en-US" sz="4000" b="1" spc="-200" dirty="0">
                <a:solidFill>
                  <a:srgbClr val="00B050"/>
                </a:solidFill>
              </a:rPr>
              <a:t>Credit God </a:t>
            </a:r>
            <a:r>
              <a:rPr lang="en-US" sz="4000" spc="-200" dirty="0"/>
              <a:t>for Deeds while </a:t>
            </a:r>
            <a:r>
              <a:rPr lang="en-US" sz="4000" b="1" spc="-200" dirty="0">
                <a:solidFill>
                  <a:srgbClr val="FF0000"/>
                </a:solidFill>
              </a:rPr>
              <a:t>Practicing</a:t>
            </a:r>
            <a:r>
              <a:rPr lang="en-US" sz="4000" spc="-200" dirty="0"/>
              <a:t> Lawlessness (</a:t>
            </a:r>
            <a:r>
              <a:rPr lang="en-US" sz="4000" b="1" spc="-200" dirty="0">
                <a:solidFill>
                  <a:srgbClr val="FF0000"/>
                </a:solidFill>
              </a:rPr>
              <a:t>22,23</a:t>
            </a:r>
            <a:r>
              <a:rPr lang="en-US" sz="4000" spc="-200" dirty="0"/>
              <a:t>)</a:t>
            </a:r>
          </a:p>
          <a:p>
            <a:pPr algn="l">
              <a:spcBef>
                <a:spcPts val="1200"/>
              </a:spcBef>
            </a:pPr>
            <a:r>
              <a:rPr lang="en-US" sz="4000" spc="-170" dirty="0"/>
              <a:t>- “</a:t>
            </a:r>
            <a:r>
              <a:rPr lang="en-US" sz="4000" b="1" spc="-170" dirty="0">
                <a:solidFill>
                  <a:srgbClr val="00B050"/>
                </a:solidFill>
              </a:rPr>
              <a:t>In the Know</a:t>
            </a:r>
            <a:r>
              <a:rPr lang="en-US" sz="4000" spc="-170" dirty="0"/>
              <a:t>” </a:t>
            </a:r>
            <a:r>
              <a:rPr lang="en-US" sz="4000" b="1" spc="-170" dirty="0"/>
              <a:t>about</a:t>
            </a:r>
            <a:r>
              <a:rPr lang="en-US" sz="4000" spc="-170" dirty="0"/>
              <a:t> God but </a:t>
            </a:r>
            <a:r>
              <a:rPr lang="en-US" sz="4000" b="1" spc="-170" dirty="0">
                <a:solidFill>
                  <a:srgbClr val="FF0000"/>
                </a:solidFill>
              </a:rPr>
              <a:t>Never Known </a:t>
            </a:r>
            <a:r>
              <a:rPr lang="en-US" sz="4000" b="1" spc="-170" dirty="0"/>
              <a:t>by</a:t>
            </a:r>
            <a:r>
              <a:rPr lang="en-US" sz="4000" spc="-170" dirty="0"/>
              <a:t> God (</a:t>
            </a:r>
            <a:r>
              <a:rPr lang="en-US" sz="4000" b="1" spc="-170" dirty="0">
                <a:solidFill>
                  <a:srgbClr val="FF0000"/>
                </a:solidFill>
              </a:rPr>
              <a:t>23</a:t>
            </a:r>
            <a:r>
              <a:rPr lang="en-US" sz="4000" spc="-170" dirty="0"/>
              <a:t>)</a:t>
            </a:r>
          </a:p>
          <a:p>
            <a:pPr algn="l">
              <a:spcBef>
                <a:spcPts val="1200"/>
              </a:spcBef>
            </a:pPr>
            <a:r>
              <a:rPr lang="en-US" sz="4000" dirty="0">
                <a:sym typeface="Wingdings" panose="05000000000000000000" pitchFamily="2" charset="2"/>
              </a:rPr>
              <a:t>	</a:t>
            </a:r>
            <a:r>
              <a:rPr lang="en-US" sz="4000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II Peter 2:1-22</a:t>
            </a:r>
          </a:p>
        </p:txBody>
      </p:sp>
    </p:spTree>
    <p:extLst>
      <p:ext uri="{BB962C8B-B14F-4D97-AF65-F5344CB8AC3E}">
        <p14:creationId xmlns:p14="http://schemas.microsoft.com/office/powerpoint/2010/main" val="2365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576675-C421-C0E8-D3C6-8CF16F7A6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669" y="465992"/>
            <a:ext cx="10981593" cy="5873261"/>
          </a:xfrm>
        </p:spPr>
        <p:txBody>
          <a:bodyPr>
            <a:normAutofit/>
          </a:bodyPr>
          <a:lstStyle/>
          <a:p>
            <a:r>
              <a:rPr lang="en-US" sz="4800" b="1" dirty="0"/>
              <a:t>Sermon on the Mount - </a:t>
            </a:r>
            <a:r>
              <a:rPr lang="en-US" sz="4800" b="1" dirty="0">
                <a:solidFill>
                  <a:srgbClr val="FF0000"/>
                </a:solidFill>
              </a:rPr>
              <a:t>Matthew</a:t>
            </a:r>
            <a:endParaRPr lang="en-US" sz="4800" dirty="0"/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</a:t>
            </a:r>
            <a:r>
              <a:rPr lang="en-US" sz="4400" dirty="0"/>
              <a:t> </a:t>
            </a:r>
            <a:r>
              <a:rPr lang="en-US" sz="4400" dirty="0" err="1"/>
              <a:t>Chpt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5</a:t>
            </a:r>
            <a:r>
              <a:rPr lang="en-US" sz="4400" dirty="0"/>
              <a:t> - What Jesus’ Followers </a:t>
            </a:r>
            <a:r>
              <a:rPr lang="en-US" sz="4400" b="1" dirty="0">
                <a:solidFill>
                  <a:srgbClr val="FF0000"/>
                </a:solidFill>
              </a:rPr>
              <a:t>ARE</a:t>
            </a: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</a:t>
            </a:r>
            <a:r>
              <a:rPr lang="en-US" sz="4400" dirty="0"/>
              <a:t> </a:t>
            </a:r>
            <a:r>
              <a:rPr lang="en-US" sz="4400" dirty="0" err="1"/>
              <a:t>Chpt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6</a:t>
            </a:r>
            <a:r>
              <a:rPr lang="en-US" sz="4400" dirty="0"/>
              <a:t> - What Jesus’ Followers </a:t>
            </a:r>
            <a:r>
              <a:rPr lang="en-US" sz="4400" b="1" dirty="0">
                <a:solidFill>
                  <a:srgbClr val="FF0000"/>
                </a:solidFill>
              </a:rPr>
              <a:t>DO</a:t>
            </a: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</a:t>
            </a:r>
            <a:r>
              <a:rPr lang="en-US" sz="4400" dirty="0"/>
              <a:t> </a:t>
            </a:r>
            <a:r>
              <a:rPr lang="en-US" sz="4400" dirty="0" err="1"/>
              <a:t>Chpt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7</a:t>
            </a:r>
            <a:r>
              <a:rPr lang="en-US" sz="4400" dirty="0"/>
              <a:t> - What Jesus’ Followers </a:t>
            </a:r>
            <a:r>
              <a:rPr lang="en-US" sz="4400" b="1" dirty="0">
                <a:solidFill>
                  <a:srgbClr val="FF0000"/>
                </a:solidFill>
              </a:rPr>
              <a:t>DON’T DO</a:t>
            </a:r>
          </a:p>
          <a:p>
            <a:pPr marL="800100" indent="-571500" algn="l">
              <a:buFont typeface="Wingdings" panose="05000000000000000000" pitchFamily="2" charset="2"/>
              <a:buChar char="Ø"/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13-23</a:t>
            </a:r>
            <a:r>
              <a:rPr lang="en-US" sz="4400" dirty="0"/>
              <a:t>) Don’t </a:t>
            </a:r>
            <a:r>
              <a:rPr lang="en-US" sz="4400" b="1" dirty="0"/>
              <a:t>Miss Jesus’ Warnings</a:t>
            </a:r>
          </a:p>
          <a:p>
            <a:pPr algn="l"/>
            <a:r>
              <a:rPr lang="en-US" sz="4400" b="1" spc="-150" dirty="0"/>
              <a:t>Disregarding Jesus </a:t>
            </a:r>
            <a:r>
              <a:rPr lang="en-US" sz="4400" spc="-150" dirty="0"/>
              <a:t>is easy &amp; popular but </a:t>
            </a:r>
            <a:r>
              <a:rPr lang="en-US" sz="4400" b="1" spc="-150" dirty="0"/>
              <a:t>destroys</a:t>
            </a:r>
            <a:r>
              <a:rPr lang="en-US" sz="4400" spc="-150" dirty="0"/>
              <a:t>.</a:t>
            </a:r>
          </a:p>
          <a:p>
            <a:pPr algn="l"/>
            <a:r>
              <a:rPr lang="en-US" sz="4400" b="1" dirty="0"/>
              <a:t>Following Jesus </a:t>
            </a:r>
            <a:r>
              <a:rPr lang="en-US" sz="4400" dirty="0"/>
              <a:t>is hard &amp; lonely but </a:t>
            </a:r>
            <a:r>
              <a:rPr lang="en-US" sz="4400" b="1" dirty="0"/>
              <a:t>abundant</a:t>
            </a:r>
            <a:r>
              <a:rPr lang="en-US" sz="4400" dirty="0"/>
              <a:t>.</a:t>
            </a:r>
          </a:p>
          <a:p>
            <a:pPr algn="l"/>
            <a:r>
              <a:rPr lang="en-US" sz="4400" dirty="0">
                <a:sym typeface="Wingdings" panose="05000000000000000000" pitchFamily="2" charset="2"/>
              </a:rPr>
              <a:t>	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Matthew 7:24-8:1</a:t>
            </a:r>
            <a:endParaRPr lang="en-US" sz="4400" dirty="0"/>
          </a:p>
          <a:p>
            <a:pPr algn="l"/>
            <a:endParaRPr lang="en-US" sz="4400" dirty="0"/>
          </a:p>
          <a:p>
            <a:pPr algn="l"/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5894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r>
              <a:rPr lang="en-US" sz="5400" b="1" dirty="0"/>
              <a:t>He Will Hold Me Fast</a:t>
            </a:r>
          </a:p>
          <a:p>
            <a:endParaRPr lang="en-US" sz="1400" dirty="0"/>
          </a:p>
          <a:p>
            <a:r>
              <a:rPr lang="en-US" sz="5400" dirty="0"/>
              <a:t>When I fear my faith will fail,</a:t>
            </a:r>
          </a:p>
          <a:p>
            <a:r>
              <a:rPr lang="en-US" sz="5400" dirty="0"/>
              <a:t>Christ will hold me fast.</a:t>
            </a:r>
          </a:p>
          <a:p>
            <a:r>
              <a:rPr lang="en-US" sz="5400" dirty="0"/>
              <a:t>When the tempter would prevail,</a:t>
            </a:r>
          </a:p>
          <a:p>
            <a:r>
              <a:rPr lang="en-US" sz="5400" dirty="0"/>
              <a:t>He will hold me fast.</a:t>
            </a:r>
          </a:p>
        </p:txBody>
      </p:sp>
    </p:spTree>
    <p:extLst>
      <p:ext uri="{BB962C8B-B14F-4D97-AF65-F5344CB8AC3E}">
        <p14:creationId xmlns:p14="http://schemas.microsoft.com/office/powerpoint/2010/main" val="216090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CB2EFD2-284D-B8C5-DC0D-1C2FAE7DB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08001"/>
            <a:ext cx="10955866" cy="5774266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5400" dirty="0"/>
              <a:t>I could never keep my hold</a:t>
            </a:r>
          </a:p>
          <a:p>
            <a:r>
              <a:rPr lang="en-US" sz="5400" dirty="0"/>
              <a:t>Through life's fearful path.</a:t>
            </a:r>
          </a:p>
          <a:p>
            <a:r>
              <a:rPr lang="en-US" sz="5400" dirty="0"/>
              <a:t>For my love is often cold,</a:t>
            </a:r>
          </a:p>
          <a:p>
            <a:r>
              <a:rPr lang="en-US" sz="5400" dirty="0"/>
              <a:t>He must hold me fast.</a:t>
            </a:r>
          </a:p>
        </p:txBody>
      </p:sp>
    </p:spTree>
    <p:extLst>
      <p:ext uri="{BB962C8B-B14F-4D97-AF65-F5344CB8AC3E}">
        <p14:creationId xmlns:p14="http://schemas.microsoft.com/office/powerpoint/2010/main" val="4212571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974</Words>
  <Application>Microsoft Office PowerPoint</Application>
  <PresentationFormat>Widescreen</PresentationFormat>
  <Paragraphs>125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Depue</dc:creator>
  <cp:lastModifiedBy>Anne Depue</cp:lastModifiedBy>
  <cp:revision>17</cp:revision>
  <dcterms:created xsi:type="dcterms:W3CDTF">2023-11-26T00:47:29Z</dcterms:created>
  <dcterms:modified xsi:type="dcterms:W3CDTF">2023-11-26T09:11:19Z</dcterms:modified>
</cp:coreProperties>
</file>