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7" r:id="rId3"/>
    <p:sldId id="268" r:id="rId4"/>
    <p:sldId id="291" r:id="rId5"/>
    <p:sldId id="285" r:id="rId6"/>
    <p:sldId id="288" r:id="rId7"/>
    <p:sldId id="289" r:id="rId8"/>
    <p:sldId id="258" r:id="rId9"/>
    <p:sldId id="259" r:id="rId10"/>
    <p:sldId id="269" r:id="rId11"/>
    <p:sldId id="286" r:id="rId12"/>
    <p:sldId id="260" r:id="rId13"/>
    <p:sldId id="287" r:id="rId14"/>
    <p:sldId id="266" r:id="rId15"/>
    <p:sldId id="262" r:id="rId16"/>
    <p:sldId id="290" r:id="rId17"/>
    <p:sldId id="264" r:id="rId18"/>
    <p:sldId id="28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43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35DC-8E4E-B99D-A168-5B7A50246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E5A63-6AAB-10EF-CF8D-9E5E9E88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19B95-772A-B7C6-6494-8F49D059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29911-F990-6FE2-42F3-B8D091BC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BB739-C9CE-13CC-3954-B32E2F641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35E3-F952-5C94-3D29-29C3314F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9B874-88D5-B9C6-454C-02811BDA2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1ED95-1430-5CBC-FA6C-769EB7FC6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82F06-C101-8898-24D8-DD9229CA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0CAB-1642-D044-BFAC-2103C982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7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690A3F-0F56-CD74-E628-912006D2F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0C745-F4F8-4FCC-D674-555EF0332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E8D2C-3311-47DD-92F9-AD7625637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9907F-8D70-966E-88F3-11C7A384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EF9A2-78AD-55B9-1B0F-FC2AAA4B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4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0BCC9-AF86-17A6-132A-0F8309B4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7DE5B-C305-294A-36D1-64C3F5095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B7571-158D-4571-01D3-958EC79CF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52F66-C0D0-35A8-D439-8867AADAA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7B35F-4050-7913-4E22-81A93756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8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8B1E7-965D-CD75-1E14-45E54EB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CFFD3-DFFD-DC4E-01C7-71D88AFE8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79964-657A-9F9E-D7D5-0BC633E03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91A3-0AC9-23AF-2DEF-2A9E7D6F8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818A-842C-4579-9AAF-0B884874B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D4A8A-6EF2-B836-6062-CD9BB421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42244-1680-A85D-0337-75AD4D13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39167-9C35-042B-A49B-ADCE0CE31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B2BDF-C0C7-03B7-6D00-48E7A5A9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F30C6-A792-E517-9F3D-BF3E2400A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AE51F-B19B-C3B8-4A4D-B56472CF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4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2CA4-E9A3-1C7F-67B2-631A1C7BA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A599C-58AD-992F-E8A4-3794EAF44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D044F-41AE-3FB5-083B-1D1114988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6D53C-4F2C-A8B8-295A-CD6106C4B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AF7720-F880-E967-73D3-907F2EFE4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B59540-18F0-3A7C-5CDE-64C30096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6CC992-093F-EFE7-1FF9-6F1EDB35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46AF2-F46C-30FB-D751-C3252FAE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3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7FC79-917D-063C-1A7F-AEDEA229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DDAD3E-EFB7-5074-C9D7-F1A8EB15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B1A5C-5140-E868-EE55-C8BBA4D4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5C27F-CE05-11A0-8FB0-4C4D8C93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5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C0D70-8AC5-B2D7-0BAE-CD47E439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C5FFA-A48A-7D81-888A-2C824188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EDD01-22D0-F861-DDF7-3D2F583AF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6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1CBE-1AD4-EF74-385E-74EEA3F78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69CCF-5C1A-025A-AED0-529BA2EAE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B659C-EB8D-2CCA-FB8C-EA42C99F5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740D5-FDBA-45DD-3426-355AFAC7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19205-B649-73F7-393D-AAB614886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4D9BD-2B71-214D-3369-27728557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8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DFCCF-FCD0-5957-DAEB-2E4630F9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71002-4A55-4836-BF64-41F2528FE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C7E6C-A92A-C20F-049E-3CB10FD54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142F9-341B-A7AB-7520-F167575A5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3B67F-1E3A-9595-77C9-BE9AAEB7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32048-8934-FE20-30F6-2423A588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6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B2DB47-F2D3-D341-73B2-2B9894255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998C9-5279-A6BA-CDCF-1917CF51D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92493-6AB0-75D0-5C9C-FF8E6EFB2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68DE5-50AD-4BB2-89A7-F95968BB9A08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DF104-DA7A-38B6-A08B-D4E468C04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3F375-442E-DEF0-9130-FAEAAB18B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9757-3149-4A5A-9250-76F945BD8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8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E2A6D7-5959-6437-BA23-A7E60E0C0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22031"/>
            <a:ext cx="10972800" cy="60139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800" b="1" dirty="0"/>
              <a:t>Basic Biblical Doctrines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TRINITY</a:t>
            </a:r>
            <a:r>
              <a:rPr lang="en-US" sz="4800" dirty="0"/>
              <a:t> (</a:t>
            </a:r>
            <a:r>
              <a:rPr lang="en-US" sz="4800" i="1" dirty="0"/>
              <a:t>God Is</a:t>
            </a:r>
            <a:r>
              <a:rPr lang="en-US" sz="4800" dirty="0"/>
              <a:t>) 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REVELATION</a:t>
            </a:r>
            <a:r>
              <a:rPr lang="en-US" sz="4800" dirty="0"/>
              <a:t> (</a:t>
            </a:r>
            <a:r>
              <a:rPr lang="en-US" sz="4800" i="1" dirty="0"/>
              <a:t>God speaks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CREATION</a:t>
            </a:r>
            <a:r>
              <a:rPr lang="en-US" sz="4800" dirty="0"/>
              <a:t> (</a:t>
            </a:r>
            <a:r>
              <a:rPr lang="en-US" sz="4800" i="1" dirty="0"/>
              <a:t>God Makes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FF0000"/>
                </a:solidFill>
                <a:sym typeface="Wingdings" panose="05000000000000000000" pitchFamily="2" charset="2"/>
              </a:rPr>
              <a:t></a:t>
            </a:r>
            <a:r>
              <a:rPr lang="en-US" sz="4800" b="1" dirty="0"/>
              <a:t> IMAGE</a:t>
            </a:r>
            <a:r>
              <a:rPr lang="en-US" sz="4800" dirty="0"/>
              <a:t> (</a:t>
            </a:r>
            <a:r>
              <a:rPr lang="en-US" sz="4800" i="1" dirty="0"/>
              <a:t>God Reflected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102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Gen 9:3,6  </a:t>
            </a:r>
            <a:r>
              <a:rPr lang="en-US" sz="4400" dirty="0">
                <a:solidFill>
                  <a:srgbClr val="292F33"/>
                </a:solidFill>
              </a:rPr>
              <a:t>Every moving thing that lives shall be food for you.   </a:t>
            </a:r>
            <a:r>
              <a:rPr lang="en-US" sz="4400" dirty="0"/>
              <a:t>Whoever sheds man's blood, by man his blood shall be shed; For in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God He made man.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endParaRPr lang="en-US" sz="4400" dirty="0"/>
          </a:p>
          <a:p>
            <a:pPr algn="l"/>
            <a:r>
              <a:rPr lang="en-US" sz="4400" dirty="0"/>
              <a:t>1 - Makes </a:t>
            </a:r>
            <a:r>
              <a:rPr lang="en-US" sz="4400" b="1" dirty="0"/>
              <a:t>cannibalism</a:t>
            </a:r>
            <a:r>
              <a:rPr lang="en-US" sz="4400" dirty="0"/>
              <a:t> evil.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2 - Makes </a:t>
            </a:r>
            <a:r>
              <a:rPr lang="en-US" sz="4400" b="1" dirty="0"/>
              <a:t>capital punishment </a:t>
            </a:r>
            <a:r>
              <a:rPr lang="en-US" sz="4400" dirty="0"/>
              <a:t>a necessity (</a:t>
            </a:r>
            <a:r>
              <a:rPr lang="en-US" sz="4400" i="1" dirty="0"/>
              <a:t>by 	proper human authority </a:t>
            </a:r>
            <a:r>
              <a:rPr lang="en-US" sz="4400" b="1" dirty="0">
                <a:solidFill>
                  <a:srgbClr val="FF0000"/>
                </a:solidFill>
              </a:rPr>
              <a:t>Rom 13:4</a:t>
            </a:r>
            <a:r>
              <a:rPr lang="en-US" sz="4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1526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Rom 13:4  </a:t>
            </a:r>
            <a:r>
              <a:rPr lang="en-US" sz="4400" dirty="0"/>
              <a:t>He is God's minister to you for good. But if you do evil, be afraid; for he does not </a:t>
            </a:r>
            <a:r>
              <a:rPr lang="en-US" sz="4400" b="1" dirty="0"/>
              <a:t>bear the sword </a:t>
            </a:r>
            <a:r>
              <a:rPr lang="en-US" sz="4400" dirty="0"/>
              <a:t>in vain; for he is God's minister, an avenger to </a:t>
            </a:r>
            <a:r>
              <a:rPr lang="en-US" sz="4400" b="1" dirty="0"/>
              <a:t>execute wrath </a:t>
            </a:r>
            <a:r>
              <a:rPr lang="en-US" sz="4400" dirty="0"/>
              <a:t>on him who practices evil. </a:t>
            </a:r>
          </a:p>
          <a:p>
            <a:pPr>
              <a:spcBef>
                <a:spcPts val="0"/>
              </a:spcBef>
            </a:pPr>
            <a:endParaRPr lang="en-US" sz="2000" i="1" dirty="0"/>
          </a:p>
          <a:p>
            <a:pPr>
              <a:spcBef>
                <a:spcPts val="0"/>
              </a:spcBef>
            </a:pPr>
            <a:r>
              <a:rPr lang="en-US" sz="4400" i="1" dirty="0"/>
              <a:t>Those who willfully take an innocent human life </a:t>
            </a:r>
            <a:r>
              <a:rPr lang="en-US" sz="4400" dirty="0"/>
              <a:t>(</a:t>
            </a:r>
            <a:r>
              <a:rPr lang="en-US" sz="4400" b="1" dirty="0"/>
              <a:t>created in God’s image</a:t>
            </a:r>
            <a:r>
              <a:rPr lang="en-US" sz="4400" dirty="0"/>
              <a:t>) </a:t>
            </a:r>
          </a:p>
          <a:p>
            <a:pPr>
              <a:spcBef>
                <a:spcPts val="0"/>
              </a:spcBef>
            </a:pPr>
            <a:r>
              <a:rPr lang="en-US" sz="4400" i="1" dirty="0"/>
              <a:t>lose the right to preserve their own.</a:t>
            </a:r>
          </a:p>
        </p:txBody>
      </p:sp>
    </p:spTree>
    <p:extLst>
      <p:ext uri="{BB962C8B-B14F-4D97-AF65-F5344CB8AC3E}">
        <p14:creationId xmlns:p14="http://schemas.microsoft.com/office/powerpoint/2010/main" val="412070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Ex 20:4  </a:t>
            </a:r>
            <a:r>
              <a:rPr lang="en-US" sz="4400" dirty="0"/>
              <a:t>You shall not make for yourself a carved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—any </a:t>
            </a:r>
            <a:r>
              <a:rPr lang="en-US" sz="4400" b="1" dirty="0"/>
              <a:t>likeness</a:t>
            </a:r>
            <a:r>
              <a:rPr lang="en-US" sz="4400" dirty="0"/>
              <a:t> of anything that is in heaven above, in the earth beneath, or in the water under the earth.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1 - Manmade images (</a:t>
            </a:r>
            <a:r>
              <a:rPr lang="en-US" sz="4400" b="1" i="1" dirty="0"/>
              <a:t>idols</a:t>
            </a:r>
            <a:r>
              <a:rPr lang="en-US" sz="4400" dirty="0"/>
              <a:t>) always </a:t>
            </a:r>
            <a:r>
              <a:rPr lang="en-US" sz="4400" b="1" dirty="0"/>
              <a:t>lower</a:t>
            </a:r>
            <a:r>
              <a:rPr lang="en-US" sz="4400" dirty="0"/>
              <a:t> God 	(</a:t>
            </a:r>
            <a:r>
              <a:rPr lang="en-US" sz="4400" b="1" dirty="0">
                <a:solidFill>
                  <a:srgbClr val="FF0000"/>
                </a:solidFill>
              </a:rPr>
              <a:t>Rom 1:22,23</a:t>
            </a:r>
            <a:r>
              <a:rPr lang="en-US" sz="4400" dirty="0"/>
              <a:t>) and </a:t>
            </a:r>
            <a:r>
              <a:rPr lang="en-US" sz="4400" b="1" dirty="0"/>
              <a:t>confuse</a:t>
            </a:r>
            <a:r>
              <a:rPr lang="en-US" sz="4400" dirty="0"/>
              <a:t> us (</a:t>
            </a:r>
            <a:r>
              <a:rPr lang="en-US" sz="4400" b="1" dirty="0" err="1">
                <a:solidFill>
                  <a:srgbClr val="FF0000"/>
                </a:solidFill>
              </a:rPr>
              <a:t>Jer</a:t>
            </a:r>
            <a:r>
              <a:rPr lang="en-US" sz="4400" b="1" dirty="0">
                <a:solidFill>
                  <a:srgbClr val="FF0000"/>
                </a:solidFill>
              </a:rPr>
              <a:t> 10:14</a:t>
            </a:r>
            <a:r>
              <a:rPr lang="en-US" sz="4400" dirty="0"/>
              <a:t>) 	(</a:t>
            </a:r>
            <a:r>
              <a:rPr lang="en-US" sz="4400" i="1" dirty="0"/>
              <a:t>perverted by the 	fall</a:t>
            </a:r>
            <a:r>
              <a:rPr lang="en-US" sz="4400" dirty="0"/>
              <a:t> - </a:t>
            </a:r>
            <a:r>
              <a:rPr lang="en-US" sz="4400" b="1" dirty="0">
                <a:solidFill>
                  <a:srgbClr val="FF0000"/>
                </a:solidFill>
              </a:rPr>
              <a:t>Rev 13:15</a:t>
            </a:r>
            <a:r>
              <a:rPr lang="en-US" sz="4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4130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Rom 1:22,23  </a:t>
            </a:r>
            <a:r>
              <a:rPr lang="en-US" sz="4400" dirty="0"/>
              <a:t>Professing to be wise, they became fools, and changed the glory of the incorruptible God into an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made like </a:t>
            </a:r>
            <a:r>
              <a:rPr lang="en-US" sz="4400" b="1" dirty="0"/>
              <a:t>corruptible man</a:t>
            </a:r>
            <a:r>
              <a:rPr lang="en-US" sz="4400" dirty="0"/>
              <a:t>—and birds and four-footed </a:t>
            </a:r>
            <a:r>
              <a:rPr lang="en-US" sz="4400" b="1" dirty="0"/>
              <a:t>animals</a:t>
            </a:r>
            <a:r>
              <a:rPr lang="en-US" sz="4400" dirty="0"/>
              <a:t> and </a:t>
            </a:r>
            <a:r>
              <a:rPr lang="en-US" sz="4400" b="1" dirty="0"/>
              <a:t>creeping things</a:t>
            </a:r>
            <a:r>
              <a:rPr lang="en-US" sz="4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3608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400" b="1" dirty="0" err="1">
                <a:solidFill>
                  <a:srgbClr val="FF0000"/>
                </a:solidFill>
              </a:rPr>
              <a:t>Jer</a:t>
            </a:r>
            <a:r>
              <a:rPr lang="en-US" sz="4400" b="1" dirty="0">
                <a:solidFill>
                  <a:srgbClr val="FF0000"/>
                </a:solidFill>
              </a:rPr>
              <a:t> 10:14,15  </a:t>
            </a:r>
            <a:r>
              <a:rPr lang="en-US" sz="4400" dirty="0"/>
              <a:t>Every metalsmith is put to shame by an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; For his </a:t>
            </a:r>
            <a:r>
              <a:rPr lang="en-US" sz="4400" b="1" dirty="0"/>
              <a:t>molded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b="1" dirty="0"/>
              <a:t> </a:t>
            </a:r>
            <a:r>
              <a:rPr lang="en-US" sz="4400" dirty="0"/>
              <a:t>is falsehood, and there is </a:t>
            </a:r>
            <a:r>
              <a:rPr lang="en-US" sz="4400" b="1" dirty="0"/>
              <a:t>no breath </a:t>
            </a:r>
            <a:r>
              <a:rPr lang="en-US" sz="4400" dirty="0"/>
              <a:t>in them. They are futile, a work of errors; at the time of their punishment, they shall perish. </a:t>
            </a:r>
          </a:p>
          <a:p>
            <a:pPr algn="l">
              <a:spcBef>
                <a:spcPts val="0"/>
              </a:spcBef>
            </a:pPr>
            <a:endParaRPr lang="en-US" sz="800" b="1" dirty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rgbClr val="FF0000"/>
                </a:solidFill>
              </a:rPr>
              <a:t>Rev 13:15  </a:t>
            </a:r>
            <a:r>
              <a:rPr lang="en-US" sz="4400" dirty="0"/>
              <a:t>He was granted power to give </a:t>
            </a:r>
            <a:r>
              <a:rPr lang="en-US" sz="4400" b="1" dirty="0"/>
              <a:t>breath</a:t>
            </a:r>
            <a:r>
              <a:rPr lang="en-US" sz="4400" dirty="0"/>
              <a:t> to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the beast, that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the beast should both speak and cause as many as would not worship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the beast to be killed.</a:t>
            </a:r>
          </a:p>
        </p:txBody>
      </p:sp>
    </p:spTree>
    <p:extLst>
      <p:ext uri="{BB962C8B-B14F-4D97-AF65-F5344CB8AC3E}">
        <p14:creationId xmlns:p14="http://schemas.microsoft.com/office/powerpoint/2010/main" val="172304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1Cor 15:49  </a:t>
            </a:r>
            <a:r>
              <a:rPr lang="en-US" sz="4400" dirty="0"/>
              <a:t>As we have borne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the </a:t>
            </a:r>
            <a:r>
              <a:rPr lang="en-US" sz="4400" b="1" dirty="0"/>
              <a:t>man of dust </a:t>
            </a:r>
            <a:r>
              <a:rPr lang="en-US" sz="4400" dirty="0"/>
              <a:t>(</a:t>
            </a:r>
            <a:r>
              <a:rPr lang="en-US" sz="4400" i="1" dirty="0"/>
              <a:t>Adam</a:t>
            </a:r>
            <a:r>
              <a:rPr lang="en-US" sz="4400" dirty="0"/>
              <a:t>), we shall also bear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the </a:t>
            </a:r>
            <a:r>
              <a:rPr lang="en-US" sz="4400" b="1" dirty="0"/>
              <a:t>heavenly Man </a:t>
            </a:r>
            <a:r>
              <a:rPr lang="en-US" sz="4400" dirty="0"/>
              <a:t>(</a:t>
            </a:r>
            <a:r>
              <a:rPr lang="en-US" sz="4400" i="1" dirty="0"/>
              <a:t>Jesus</a:t>
            </a:r>
            <a:r>
              <a:rPr lang="en-US" sz="4400" dirty="0"/>
              <a:t>).</a:t>
            </a:r>
          </a:p>
          <a:p>
            <a:pPr algn="l">
              <a:spcBef>
                <a:spcPts val="600"/>
              </a:spcBef>
            </a:pPr>
            <a:r>
              <a:rPr lang="en-US" sz="4400" dirty="0"/>
              <a:t>1 - Image has both </a:t>
            </a:r>
            <a:r>
              <a:rPr lang="en-US" sz="4400" b="1" dirty="0"/>
              <a:t>physical</a:t>
            </a:r>
            <a:r>
              <a:rPr lang="en-US" sz="4400" dirty="0"/>
              <a:t> &amp; </a:t>
            </a:r>
            <a:r>
              <a:rPr lang="en-US" sz="4400" b="1" dirty="0"/>
              <a:t>spiritual</a:t>
            </a:r>
            <a:r>
              <a:rPr lang="en-US" sz="4400" dirty="0"/>
              <a:t> aspects.</a:t>
            </a:r>
          </a:p>
          <a:p>
            <a:pPr marL="571500" indent="-392113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800" b="1" dirty="0"/>
              <a:t>Mental -</a:t>
            </a:r>
            <a:r>
              <a:rPr lang="en-US" sz="3800" dirty="0"/>
              <a:t> created as a rational, volitional agent, 	</a:t>
            </a:r>
            <a:r>
              <a:rPr lang="en-US" sz="3800" b="1" dirty="0">
                <a:solidFill>
                  <a:srgbClr val="00B050"/>
                </a:solidFill>
              </a:rPr>
              <a:t>reflecting</a:t>
            </a:r>
            <a:r>
              <a:rPr lang="en-US" sz="3800" dirty="0"/>
              <a:t> God’s </a:t>
            </a:r>
            <a:r>
              <a:rPr lang="en-US" sz="3800" b="1" dirty="0"/>
              <a:t>intellect and freedom</a:t>
            </a:r>
            <a:r>
              <a:rPr lang="en-US" sz="3800" dirty="0"/>
              <a:t>.  </a:t>
            </a:r>
          </a:p>
          <a:p>
            <a:pPr marL="571500" indent="-392113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800" b="1" dirty="0"/>
              <a:t>Moral</a:t>
            </a:r>
            <a:r>
              <a:rPr lang="en-US" sz="3800" dirty="0"/>
              <a:t> created in righteousness and perfect 	innocence, </a:t>
            </a:r>
            <a:r>
              <a:rPr lang="en-US" sz="3800" b="1" dirty="0">
                <a:solidFill>
                  <a:srgbClr val="00B050"/>
                </a:solidFill>
              </a:rPr>
              <a:t>reflecting</a:t>
            </a:r>
            <a:r>
              <a:rPr lang="en-US" sz="3800" dirty="0"/>
              <a:t> God’s </a:t>
            </a:r>
            <a:r>
              <a:rPr lang="en-US" sz="3800" b="1" dirty="0"/>
              <a:t>holiness</a:t>
            </a:r>
            <a:r>
              <a:rPr lang="en-US" sz="3800" dirty="0"/>
              <a:t>.</a:t>
            </a:r>
          </a:p>
          <a:p>
            <a:pPr marL="571500" indent="-392113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800" b="1" dirty="0"/>
              <a:t>Social</a:t>
            </a:r>
            <a:r>
              <a:rPr lang="en-US" sz="3800" dirty="0"/>
              <a:t>, created for fellowship, </a:t>
            </a:r>
            <a:r>
              <a:rPr lang="en-US" sz="3800" b="1" dirty="0">
                <a:solidFill>
                  <a:srgbClr val="00B050"/>
                </a:solidFill>
              </a:rPr>
              <a:t>reflecting</a:t>
            </a:r>
            <a:r>
              <a:rPr lang="en-US" sz="3800" dirty="0"/>
              <a:t> God’s 	</a:t>
            </a:r>
            <a:r>
              <a:rPr lang="en-US" sz="3800" b="1" dirty="0"/>
              <a:t>triune nature and love</a:t>
            </a:r>
            <a:r>
              <a:rPr lang="en-US" sz="3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829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spc="-300" dirty="0">
                <a:solidFill>
                  <a:srgbClr val="FF0000"/>
                </a:solidFill>
              </a:rPr>
              <a:t>Rom 8:29  </a:t>
            </a:r>
            <a:r>
              <a:rPr lang="en-US" sz="4400" spc="-300" dirty="0"/>
              <a:t>Whom He foreknew, He also predestined </a:t>
            </a:r>
            <a:r>
              <a:rPr lang="en-US" sz="4400" dirty="0"/>
              <a:t>to be conformed to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</a:t>
            </a:r>
            <a:r>
              <a:rPr lang="en-US" sz="4400" b="1" dirty="0"/>
              <a:t>His Son</a:t>
            </a:r>
            <a:r>
              <a:rPr lang="en-US" sz="4400" dirty="0"/>
              <a:t>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400" dirty="0"/>
              <a:t>1 - In Christ, God plans to restore the original 	“</a:t>
            </a:r>
            <a:r>
              <a:rPr lang="en-US" sz="4400" b="1" dirty="0"/>
              <a:t>very good</a:t>
            </a:r>
            <a:r>
              <a:rPr lang="en-US" sz="4400" dirty="0"/>
              <a:t>” status for man &amp; all creation.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400" b="1" dirty="0">
                <a:solidFill>
                  <a:srgbClr val="FF0000"/>
                </a:solidFill>
              </a:rPr>
              <a:t>Gen 1:26  </a:t>
            </a:r>
            <a:r>
              <a:rPr lang="en-US" sz="4400" dirty="0"/>
              <a:t>God said, "Let Us make man in Our </a:t>
            </a:r>
            <a:r>
              <a:rPr lang="en-US" sz="4400" b="1" dirty="0"/>
              <a:t>image</a:t>
            </a:r>
            <a:r>
              <a:rPr lang="en-US" sz="4400" dirty="0"/>
              <a:t>, according to Our likeness; let them have </a:t>
            </a:r>
            <a:r>
              <a:rPr lang="en-US" sz="4400" b="1" dirty="0"/>
              <a:t>dominion</a:t>
            </a:r>
            <a:r>
              <a:rPr lang="en-US" sz="4400" dirty="0"/>
              <a:t>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400" b="1" dirty="0">
                <a:solidFill>
                  <a:srgbClr val="FF0000"/>
                </a:solidFill>
              </a:rPr>
              <a:t>Gen 1:31  </a:t>
            </a:r>
            <a:r>
              <a:rPr lang="en-US" sz="4400" dirty="0"/>
              <a:t>And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dirty="0"/>
              <a:t>God saw everything that He had made, and indeed it was </a:t>
            </a:r>
            <a:r>
              <a:rPr lang="en-US" sz="4400" b="1" dirty="0"/>
              <a:t>very good</a:t>
            </a:r>
            <a:r>
              <a:rPr lang="en-US" sz="4400" dirty="0"/>
              <a:t>.</a:t>
            </a: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5303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(</a:t>
            </a:r>
            <a:r>
              <a:rPr lang="en-US" sz="4000" b="1" dirty="0">
                <a:solidFill>
                  <a:srgbClr val="00B050"/>
                </a:solidFill>
              </a:rPr>
              <a:t>From Creation</a:t>
            </a:r>
            <a:r>
              <a:rPr lang="en-US" sz="4000" dirty="0"/>
              <a:t>) </a:t>
            </a:r>
            <a:r>
              <a:rPr lang="en-US" sz="4000" b="1" dirty="0">
                <a:solidFill>
                  <a:srgbClr val="FF0000"/>
                </a:solidFill>
              </a:rPr>
              <a:t>Ps 8:5,6  </a:t>
            </a:r>
            <a:r>
              <a:rPr lang="en-US" sz="4000" dirty="0"/>
              <a:t>You </a:t>
            </a:r>
            <a:r>
              <a:rPr lang="en-US" sz="4000" b="1" spc="-150" dirty="0"/>
              <a:t>crowned</a:t>
            </a:r>
            <a:r>
              <a:rPr lang="en-US" sz="4000" dirty="0"/>
              <a:t> him … </a:t>
            </a:r>
            <a:r>
              <a:rPr lang="en-US" sz="4000" spc="-150" dirty="0"/>
              <a:t>giving him </a:t>
            </a:r>
            <a:r>
              <a:rPr lang="en-US" sz="4000" b="1" spc="-150" dirty="0"/>
              <a:t>dominion</a:t>
            </a:r>
            <a:r>
              <a:rPr lang="en-US" sz="4000" spc="-150" dirty="0"/>
              <a:t> over the works of Your hands. </a:t>
            </a:r>
          </a:p>
          <a:p>
            <a:pPr algn="l"/>
            <a:r>
              <a:rPr lang="en-US" sz="4000" dirty="0"/>
              <a:t>(</a:t>
            </a:r>
            <a:r>
              <a:rPr lang="en-US" sz="4000" b="1" dirty="0">
                <a:solidFill>
                  <a:srgbClr val="00B050"/>
                </a:solidFill>
              </a:rPr>
              <a:t>Thru Salvation</a:t>
            </a:r>
            <a:r>
              <a:rPr lang="en-US" sz="4000" dirty="0"/>
              <a:t>) </a:t>
            </a:r>
            <a:r>
              <a:rPr lang="en-US" sz="4000" b="1" dirty="0">
                <a:solidFill>
                  <a:srgbClr val="FF0000"/>
                </a:solidFill>
              </a:rPr>
              <a:t>Col 3:10,11  </a:t>
            </a:r>
            <a:r>
              <a:rPr lang="en-US" sz="4000" dirty="0"/>
              <a:t>Put on the new man … according to the </a:t>
            </a:r>
            <a:r>
              <a:rPr lang="en-US" sz="4000" b="1" dirty="0">
                <a:solidFill>
                  <a:srgbClr val="FF0000"/>
                </a:solidFill>
              </a:rPr>
              <a:t>image</a:t>
            </a:r>
            <a:r>
              <a:rPr lang="en-US" sz="4000" dirty="0"/>
              <a:t> of Him who created him, </a:t>
            </a:r>
            <a:r>
              <a:rPr lang="en-US" sz="4000" spc="-100" dirty="0"/>
              <a:t>where there is neither Greek nor Jew, circumcised nor </a:t>
            </a:r>
            <a:r>
              <a:rPr lang="en-US" sz="4000" spc="-120" dirty="0"/>
              <a:t>uncircumcised, slave nor free, but </a:t>
            </a:r>
            <a:r>
              <a:rPr lang="en-US" sz="4000" b="1" spc="-120" dirty="0"/>
              <a:t>Christ is all and in all</a:t>
            </a:r>
            <a:r>
              <a:rPr lang="en-US" sz="4000" spc="-120" dirty="0"/>
              <a:t>. </a:t>
            </a:r>
            <a:endParaRPr lang="en-US" sz="4000" b="1" spc="-120" dirty="0">
              <a:solidFill>
                <a:srgbClr val="FF0000"/>
              </a:solidFill>
            </a:endParaRPr>
          </a:p>
          <a:p>
            <a:pPr algn="l"/>
            <a:r>
              <a:rPr lang="en-US" sz="4000" dirty="0"/>
              <a:t>(</a:t>
            </a:r>
            <a:r>
              <a:rPr lang="en-US" sz="4000" b="1" dirty="0">
                <a:solidFill>
                  <a:srgbClr val="00B050"/>
                </a:solidFill>
              </a:rPr>
              <a:t>Into Eternity</a:t>
            </a:r>
            <a:r>
              <a:rPr lang="en-US" sz="4000" dirty="0"/>
              <a:t>) </a:t>
            </a:r>
            <a:r>
              <a:rPr lang="en-US" sz="4000" b="1" dirty="0">
                <a:solidFill>
                  <a:srgbClr val="FF0000"/>
                </a:solidFill>
              </a:rPr>
              <a:t>Rev 22:3,5 </a:t>
            </a:r>
            <a:r>
              <a:rPr lang="en-US" sz="4000" dirty="0"/>
              <a:t>There shall be </a:t>
            </a:r>
            <a:r>
              <a:rPr lang="en-US" sz="4000" b="1" dirty="0"/>
              <a:t>no more curse</a:t>
            </a:r>
            <a:r>
              <a:rPr lang="en-US" sz="4000" dirty="0"/>
              <a:t>, but the </a:t>
            </a:r>
            <a:r>
              <a:rPr lang="en-US" sz="4000" b="1" dirty="0"/>
              <a:t>throne</a:t>
            </a:r>
            <a:r>
              <a:rPr lang="en-US" sz="4000" dirty="0"/>
              <a:t> of God and of the Lamb shall be in it, and </a:t>
            </a:r>
            <a:r>
              <a:rPr lang="en-US" sz="4000" b="1" dirty="0"/>
              <a:t>His servants shall </a:t>
            </a:r>
            <a:r>
              <a:rPr lang="en-US" sz="4000" b="1" dirty="0">
                <a:solidFill>
                  <a:srgbClr val="FF0000"/>
                </a:solidFill>
              </a:rPr>
              <a:t>serve</a:t>
            </a:r>
            <a:r>
              <a:rPr lang="en-US" sz="4000" b="1" dirty="0"/>
              <a:t> Him</a:t>
            </a:r>
            <a:r>
              <a:rPr lang="en-US" sz="4000" dirty="0"/>
              <a:t>. And </a:t>
            </a:r>
            <a:r>
              <a:rPr lang="en-US" sz="4000" b="1" dirty="0"/>
              <a:t>they shall </a:t>
            </a:r>
            <a:r>
              <a:rPr lang="en-US" sz="4000" b="1" dirty="0">
                <a:solidFill>
                  <a:srgbClr val="FF0000"/>
                </a:solidFill>
              </a:rPr>
              <a:t>reign</a:t>
            </a:r>
            <a:r>
              <a:rPr lang="en-US" sz="4000" b="1" dirty="0"/>
              <a:t> </a:t>
            </a:r>
            <a:r>
              <a:rPr lang="en-US" sz="4000" dirty="0"/>
              <a:t>forever and ever.</a:t>
            </a:r>
          </a:p>
          <a:p>
            <a:pPr algn="l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4532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E2A6D7-5959-6437-BA23-A7E60E0C0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22031"/>
            <a:ext cx="10972800" cy="60139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800" b="1" dirty="0"/>
              <a:t>Basic Biblical Doctrines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TRINITY</a:t>
            </a:r>
            <a:r>
              <a:rPr lang="en-US" sz="4800" dirty="0"/>
              <a:t> (</a:t>
            </a:r>
            <a:r>
              <a:rPr lang="en-US" sz="4800" i="1" dirty="0"/>
              <a:t>God Is</a:t>
            </a:r>
            <a:r>
              <a:rPr lang="en-US" sz="4800" dirty="0"/>
              <a:t>) 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REVELATION</a:t>
            </a:r>
            <a:r>
              <a:rPr lang="en-US" sz="4800" dirty="0"/>
              <a:t> (</a:t>
            </a:r>
            <a:r>
              <a:rPr lang="en-US" sz="4800" i="1" dirty="0"/>
              <a:t>God speaks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CREATION</a:t>
            </a:r>
            <a:r>
              <a:rPr lang="en-US" sz="4800" dirty="0"/>
              <a:t> (</a:t>
            </a:r>
            <a:r>
              <a:rPr lang="en-US" sz="4800" i="1" dirty="0"/>
              <a:t>God Makes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IMAGE</a:t>
            </a:r>
            <a:r>
              <a:rPr lang="en-US" sz="4800" dirty="0"/>
              <a:t> (</a:t>
            </a:r>
            <a:r>
              <a:rPr lang="en-US" sz="4800" i="1" dirty="0"/>
              <a:t>God Reflected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</a:pPr>
            <a:r>
              <a:rPr lang="en-US" sz="1000" b="1" dirty="0"/>
              <a:t>	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FF0000"/>
                </a:solidFill>
              </a:rPr>
              <a:t>	Next Time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FF0000"/>
                </a:solidFill>
                <a:sym typeface="Wingdings" panose="05000000000000000000" pitchFamily="2" charset="2"/>
              </a:rPr>
              <a:t></a:t>
            </a:r>
            <a:r>
              <a:rPr lang="en-US" sz="4800" b="1" dirty="0"/>
              <a:t> FALL</a:t>
            </a:r>
            <a:r>
              <a:rPr lang="en-US" sz="4800" dirty="0"/>
              <a:t> (</a:t>
            </a:r>
            <a:r>
              <a:rPr lang="en-US" sz="4800" i="1" dirty="0"/>
              <a:t>God Judges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266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Gen 1:26  </a:t>
            </a:r>
            <a:r>
              <a:rPr lang="en-US" sz="4400" dirty="0"/>
              <a:t>God said, "Let Us </a:t>
            </a:r>
            <a:r>
              <a:rPr lang="en-US" sz="4400" b="1" dirty="0"/>
              <a:t>make</a:t>
            </a:r>
            <a:r>
              <a:rPr lang="en-US" sz="4400" dirty="0"/>
              <a:t> man in Our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, according to Our </a:t>
            </a:r>
            <a:r>
              <a:rPr lang="en-US" sz="4400" b="1" dirty="0"/>
              <a:t>likeness</a:t>
            </a:r>
            <a:r>
              <a:rPr lang="en-US" sz="4400" dirty="0"/>
              <a:t>."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</a:p>
          <a:p>
            <a:pPr algn="l"/>
            <a:r>
              <a:rPr lang="en-US" sz="4400" dirty="0"/>
              <a:t>1 - “</a:t>
            </a:r>
            <a:r>
              <a:rPr lang="en-US" sz="4400" i="1" dirty="0"/>
              <a:t>Let there </a:t>
            </a:r>
            <a:r>
              <a:rPr lang="en-US" sz="4400" b="1" dirty="0"/>
              <a:t>be</a:t>
            </a:r>
            <a:r>
              <a:rPr lang="en-US" sz="4400" dirty="0"/>
              <a:t> …” replaced by “</a:t>
            </a:r>
            <a:r>
              <a:rPr lang="en-US" sz="4400" i="1" dirty="0"/>
              <a:t>Let Us </a:t>
            </a:r>
            <a:r>
              <a:rPr lang="en-US" sz="4400" b="1" dirty="0"/>
              <a:t>make</a:t>
            </a:r>
            <a:r>
              <a:rPr lang="en-US" sz="4400" dirty="0"/>
              <a:t>”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2 - Includes, in some mysterious way, </a:t>
            </a:r>
            <a:r>
              <a:rPr lang="en-US" sz="4400" spc="-150" dirty="0"/>
              <a:t>“</a:t>
            </a:r>
            <a:r>
              <a:rPr lang="en-US" sz="4400" b="1" spc="-150" dirty="0"/>
              <a:t>likeness</a:t>
            </a:r>
            <a:r>
              <a:rPr lang="en-US" sz="4400" spc="-150" dirty="0"/>
              <a:t>” </a:t>
            </a:r>
            <a:r>
              <a:rPr lang="en-US" sz="4000" b="1" spc="-150" dirty="0">
                <a:solidFill>
                  <a:srgbClr val="FF0000"/>
                </a:solidFill>
              </a:rPr>
              <a:t>II Kgs 16:10  </a:t>
            </a:r>
            <a:r>
              <a:rPr lang="en-US" sz="4000" dirty="0"/>
              <a:t>King Ahaz sent the </a:t>
            </a:r>
            <a:r>
              <a:rPr lang="en-US" sz="4000" b="1" i="1" dirty="0"/>
              <a:t>design</a:t>
            </a:r>
            <a:r>
              <a:rPr lang="en-US" sz="4000" dirty="0"/>
              <a:t> of the altar. </a:t>
            </a:r>
            <a:endParaRPr lang="en-US" sz="4000" b="1" spc="-150" dirty="0">
              <a:solidFill>
                <a:srgbClr val="FF0000"/>
              </a:solidFill>
            </a:endParaRPr>
          </a:p>
          <a:p>
            <a:pPr algn="l">
              <a:tabLst>
                <a:tab pos="457200" algn="l"/>
              </a:tabLst>
            </a:pPr>
            <a:r>
              <a:rPr lang="en-US" sz="4000" b="1" spc="-150" dirty="0">
                <a:solidFill>
                  <a:srgbClr val="FF0000"/>
                </a:solidFill>
              </a:rPr>
              <a:t>Luke 20:24</a:t>
            </a:r>
            <a:r>
              <a:rPr lang="en-US" sz="4000" spc="-150" dirty="0"/>
              <a:t>  Show Me a denarius. Whose </a:t>
            </a:r>
            <a:r>
              <a:rPr lang="en-US" sz="4000" b="1" i="1" spc="-150" dirty="0"/>
              <a:t>likeness</a:t>
            </a:r>
            <a:r>
              <a:rPr lang="en-US" sz="4000" spc="-150" dirty="0"/>
              <a:t> and inscription does it have? They answered, "Caesar’s.”</a:t>
            </a:r>
          </a:p>
          <a:p>
            <a:pPr algn="l">
              <a:tabLst>
                <a:tab pos="457200" algn="l"/>
              </a:tabLst>
            </a:pPr>
            <a:r>
              <a:rPr lang="en-US" sz="4000" spc="-150" dirty="0"/>
              <a:t>- </a:t>
            </a:r>
            <a:r>
              <a:rPr lang="en-US" sz="4000" i="1" spc="-150" dirty="0"/>
              <a:t>Make man </a:t>
            </a:r>
            <a:r>
              <a:rPr lang="en-US" sz="4000" spc="-150" dirty="0"/>
              <a:t>… </a:t>
            </a:r>
            <a:r>
              <a:rPr lang="en-US" sz="4000" i="1" spc="-150" dirty="0"/>
              <a:t>according to Our </a:t>
            </a:r>
            <a:r>
              <a:rPr lang="en-US" sz="4000" b="1" spc="-150" dirty="0"/>
              <a:t>design</a:t>
            </a:r>
            <a:r>
              <a:rPr lang="en-US" sz="4000" spc="-150" dirty="0"/>
              <a:t>, </a:t>
            </a:r>
            <a:r>
              <a:rPr lang="en-US" sz="4000" b="1" spc="-150" dirty="0"/>
              <a:t>shape</a:t>
            </a:r>
            <a:r>
              <a:rPr lang="en-US" sz="4000" spc="-150" dirty="0"/>
              <a:t>, </a:t>
            </a:r>
            <a:r>
              <a:rPr lang="en-US" sz="4000" b="1" spc="-150" dirty="0"/>
              <a:t>fashion</a:t>
            </a:r>
            <a:r>
              <a:rPr lang="en-US" sz="4000" spc="-150" dirty="0"/>
              <a:t>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90300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Gen 1:26  </a:t>
            </a:r>
            <a:r>
              <a:rPr lang="en-US" sz="4400" dirty="0"/>
              <a:t>God said, "Let Us make man in Our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; let them have </a:t>
            </a:r>
            <a:r>
              <a:rPr lang="en-US" sz="4400" b="1" dirty="0"/>
              <a:t>dominion</a:t>
            </a:r>
            <a:r>
              <a:rPr lang="en-US" sz="4400" dirty="0"/>
              <a:t>."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</a:p>
          <a:p>
            <a:pPr algn="l">
              <a:tabLst>
                <a:tab pos="457200" algn="l"/>
              </a:tabLst>
            </a:pPr>
            <a:r>
              <a:rPr lang="en-US" sz="4400" spc="-300" dirty="0"/>
              <a:t>3 - includes </a:t>
            </a:r>
            <a:r>
              <a:rPr lang="en-US" sz="4400" b="1" spc="-300" dirty="0"/>
              <a:t>Dominion</a:t>
            </a:r>
            <a:r>
              <a:rPr lang="en-US" sz="4400" spc="-300" dirty="0"/>
              <a:t> = </a:t>
            </a:r>
            <a:r>
              <a:rPr lang="en-US" sz="4400" i="1" spc="-300" dirty="0"/>
              <a:t>ruling &amp; managing orderliness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FF0000"/>
                </a:solidFill>
              </a:rPr>
              <a:t>Ps 8:5,6  </a:t>
            </a:r>
            <a:r>
              <a:rPr lang="en-US" sz="4400" dirty="0"/>
              <a:t>You made man a little lower than the angels, </a:t>
            </a:r>
            <a:r>
              <a:rPr lang="en-US" sz="4400" b="1" spc="-150" dirty="0"/>
              <a:t>crowning</a:t>
            </a:r>
            <a:r>
              <a:rPr lang="en-US" sz="4400" dirty="0"/>
              <a:t> him with glory &amp; honor, giving him </a:t>
            </a:r>
            <a:r>
              <a:rPr lang="en-US" sz="4400" b="1" dirty="0"/>
              <a:t>dominion</a:t>
            </a:r>
            <a:r>
              <a:rPr lang="en-US" sz="4400" dirty="0"/>
              <a:t> over the works of Your hands. 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FF0000"/>
                </a:solidFill>
              </a:rPr>
              <a:t>James 3:3  </a:t>
            </a:r>
            <a:r>
              <a:rPr lang="en-US" sz="4400" dirty="0"/>
              <a:t>We put bits in horses' mouths that </a:t>
            </a:r>
            <a:r>
              <a:rPr lang="en-US" sz="4400" spc="-150" dirty="0"/>
              <a:t>they may </a:t>
            </a:r>
            <a:r>
              <a:rPr lang="en-US" sz="4400" b="1" spc="-150" dirty="0"/>
              <a:t>obey</a:t>
            </a:r>
            <a:r>
              <a:rPr lang="en-US" sz="4400" spc="-150" dirty="0"/>
              <a:t> us, and </a:t>
            </a:r>
            <a:r>
              <a:rPr lang="en-US" sz="4400" b="1" spc="-150" dirty="0"/>
              <a:t>we turn </a:t>
            </a:r>
            <a:r>
              <a:rPr lang="en-US" sz="4400" spc="-150" dirty="0"/>
              <a:t>their whole body.</a:t>
            </a:r>
          </a:p>
        </p:txBody>
      </p:sp>
    </p:spTree>
    <p:extLst>
      <p:ext uri="{BB962C8B-B14F-4D97-AF65-F5344CB8AC3E}">
        <p14:creationId xmlns:p14="http://schemas.microsoft.com/office/powerpoint/2010/main" val="152651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Gen 1:26  </a:t>
            </a:r>
            <a:r>
              <a:rPr lang="en-US" sz="4400" dirty="0"/>
              <a:t>God said, "Let them have </a:t>
            </a:r>
            <a:r>
              <a:rPr lang="en-US" sz="4400" b="1" dirty="0"/>
              <a:t>dominion</a:t>
            </a:r>
            <a:r>
              <a:rPr lang="en-US" sz="4400" dirty="0"/>
              <a:t> over the fish, birds, cattle, over all the earth and everything that creeps on it."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3 - </a:t>
            </a:r>
            <a:r>
              <a:rPr lang="en-US" sz="4400" b="1" dirty="0"/>
              <a:t>Dominion</a:t>
            </a:r>
            <a:r>
              <a:rPr lang="en-US" sz="4400" dirty="0"/>
              <a:t> = </a:t>
            </a:r>
            <a:r>
              <a:rPr lang="en-US" sz="4400" i="1" dirty="0"/>
              <a:t>managing orderliness like God</a:t>
            </a:r>
            <a:r>
              <a:rPr lang="en-US" sz="4400" dirty="0"/>
              <a:t> 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4 - Other creatures are to </a:t>
            </a:r>
            <a:r>
              <a:rPr lang="en-US" sz="4400" b="1" dirty="0"/>
              <a:t>benefit</a:t>
            </a:r>
            <a:r>
              <a:rPr lang="en-US" sz="4400" dirty="0"/>
              <a:t> from humans 	(</a:t>
            </a:r>
            <a:r>
              <a:rPr lang="en-US" sz="4400" i="1" dirty="0"/>
              <a:t>perverted by the fall, so God gives laws</a:t>
            </a:r>
            <a:r>
              <a:rPr lang="en-US" sz="4400" dirty="0"/>
              <a:t>).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 err="1">
                <a:solidFill>
                  <a:srgbClr val="FF0000"/>
                </a:solidFill>
              </a:rPr>
              <a:t>Deut</a:t>
            </a:r>
            <a:r>
              <a:rPr lang="en-US" sz="4400" b="1" dirty="0">
                <a:solidFill>
                  <a:srgbClr val="FF0000"/>
                </a:solidFill>
              </a:rPr>
              <a:t> 25:4  </a:t>
            </a:r>
            <a:r>
              <a:rPr lang="en-US" sz="4400" dirty="0"/>
              <a:t>You shall not </a:t>
            </a:r>
            <a:r>
              <a:rPr lang="en-US" sz="4400" b="1" dirty="0"/>
              <a:t>muzzle an ox </a:t>
            </a:r>
            <a:r>
              <a:rPr lang="en-US" sz="4400" dirty="0"/>
              <a:t>while it treads out the grain. </a:t>
            </a:r>
          </a:p>
        </p:txBody>
      </p:sp>
    </p:spTree>
    <p:extLst>
      <p:ext uri="{BB962C8B-B14F-4D97-AF65-F5344CB8AC3E}">
        <p14:creationId xmlns:p14="http://schemas.microsoft.com/office/powerpoint/2010/main" val="11200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Ex 23:12  </a:t>
            </a:r>
            <a:r>
              <a:rPr lang="en-US" sz="4400" dirty="0"/>
              <a:t>Six days you shall do your work, and on the seventh day you shall rest, that your </a:t>
            </a:r>
            <a:r>
              <a:rPr lang="en-US" sz="4400" b="1" dirty="0"/>
              <a:t>ox and your donkey may rest</a:t>
            </a:r>
            <a:r>
              <a:rPr lang="en-US" sz="4400" dirty="0"/>
              <a:t>, and the son of your female servant and the stranger may be refreshed. </a:t>
            </a:r>
          </a:p>
        </p:txBody>
      </p:sp>
    </p:spTree>
    <p:extLst>
      <p:ext uri="{BB962C8B-B14F-4D97-AF65-F5344CB8AC3E}">
        <p14:creationId xmlns:p14="http://schemas.microsoft.com/office/powerpoint/2010/main" val="345716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r>
              <a:rPr lang="en-US" sz="4400" b="1" dirty="0"/>
              <a:t>Made in His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b="1" dirty="0"/>
              <a:t>, and on behalf of his Creator, the human task is to </a:t>
            </a:r>
            <a:r>
              <a:rPr lang="en-US" sz="4400" dirty="0"/>
              <a:t>…</a:t>
            </a:r>
          </a:p>
          <a:p>
            <a:pPr algn="l"/>
            <a:r>
              <a:rPr lang="en-US" sz="4400" b="1" dirty="0"/>
              <a:t>Rule</a:t>
            </a:r>
            <a:r>
              <a:rPr lang="en-US" sz="4400" dirty="0"/>
              <a:t> – delegated </a:t>
            </a:r>
            <a:r>
              <a:rPr lang="en-US" sz="4400" b="1" dirty="0"/>
              <a:t>authority</a:t>
            </a:r>
            <a:r>
              <a:rPr lang="en-US" sz="4400" dirty="0"/>
              <a:t>, the exercise of given </a:t>
            </a:r>
            <a:r>
              <a:rPr lang="en-US" sz="4400" b="1" dirty="0"/>
              <a:t>powers</a:t>
            </a:r>
            <a:r>
              <a:rPr lang="en-US" sz="4400" dirty="0"/>
              <a:t>, reflecting God = making an orderly and reliable world.</a:t>
            </a:r>
          </a:p>
          <a:p>
            <a:pPr algn="l"/>
            <a:r>
              <a:rPr lang="en-US" sz="4400" b="1" dirty="0"/>
              <a:t>Subdue</a:t>
            </a:r>
            <a:r>
              <a:rPr lang="en-US" sz="4400" dirty="0"/>
              <a:t> – to </a:t>
            </a:r>
            <a:r>
              <a:rPr lang="en-US" sz="4400" b="1" dirty="0"/>
              <a:t>impose</a:t>
            </a:r>
            <a:r>
              <a:rPr lang="en-US" sz="4400" dirty="0"/>
              <a:t> one’s vision on something, like cultivating a garden. Being </a:t>
            </a:r>
            <a:r>
              <a:rPr lang="en-US" sz="4400" b="1" dirty="0"/>
              <a:t>active</a:t>
            </a:r>
            <a:r>
              <a:rPr lang="en-US" sz="4400" dirty="0"/>
              <a:t> rather than passive for the sake of flourishing. </a:t>
            </a: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714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/>
              <a:t>Dominion</a:t>
            </a:r>
            <a:r>
              <a:rPr lang="en-US" sz="4400" dirty="0"/>
              <a:t> requires </a:t>
            </a:r>
            <a:r>
              <a:rPr lang="en-US" sz="4400" b="1" dirty="0"/>
              <a:t>imagination</a:t>
            </a:r>
            <a:r>
              <a:rPr lang="en-US" sz="4400" dirty="0"/>
              <a:t> and then the </a:t>
            </a:r>
            <a:r>
              <a:rPr lang="en-US" sz="4400" b="1" dirty="0"/>
              <a:t>effort</a:t>
            </a:r>
            <a:r>
              <a:rPr lang="en-US" sz="4400" dirty="0"/>
              <a:t> to make something function differently. </a:t>
            </a:r>
          </a:p>
          <a:p>
            <a:pPr algn="l"/>
            <a:r>
              <a:rPr lang="en-US" sz="4400" dirty="0"/>
              <a:t>When </a:t>
            </a:r>
            <a:r>
              <a:rPr lang="en-US" sz="4400" b="1" dirty="0"/>
              <a:t>tainted by sin </a:t>
            </a:r>
            <a:r>
              <a:rPr lang="en-US" sz="4400" dirty="0"/>
              <a:t>it can become </a:t>
            </a:r>
            <a:r>
              <a:rPr lang="en-US" sz="4400" b="1" dirty="0"/>
              <a:t>exploitation</a:t>
            </a:r>
            <a:r>
              <a:rPr lang="en-US" sz="4400" dirty="0"/>
              <a:t>. </a:t>
            </a:r>
          </a:p>
          <a:p>
            <a:pPr algn="l"/>
            <a:r>
              <a:rPr lang="en-US" sz="4400" dirty="0"/>
              <a:t>OT law (</a:t>
            </a:r>
            <a:r>
              <a:rPr lang="en-US" sz="4400" i="1" dirty="0"/>
              <a:t>crop rotation, leaving crops for the poor, caring for the “quartet of the vulnerable”</a:t>
            </a:r>
            <a:r>
              <a:rPr lang="en-US" sz="4400" dirty="0"/>
              <a:t>) meant to guard against this.</a:t>
            </a:r>
          </a:p>
        </p:txBody>
      </p:sp>
    </p:spTree>
    <p:extLst>
      <p:ext uri="{BB962C8B-B14F-4D97-AF65-F5344CB8AC3E}">
        <p14:creationId xmlns:p14="http://schemas.microsoft.com/office/powerpoint/2010/main" val="253462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Gen 1:27  </a:t>
            </a:r>
            <a:r>
              <a:rPr lang="en-US" sz="4400" dirty="0"/>
              <a:t>So God created man in His own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; in the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 of God He created him; </a:t>
            </a:r>
            <a:r>
              <a:rPr lang="en-US" sz="4400" b="1" dirty="0"/>
              <a:t>male </a:t>
            </a:r>
            <a:r>
              <a:rPr lang="en-US" sz="4400" dirty="0"/>
              <a:t>and</a:t>
            </a:r>
            <a:r>
              <a:rPr lang="en-US" sz="4400" b="1" dirty="0"/>
              <a:t> female </a:t>
            </a:r>
            <a:r>
              <a:rPr lang="en-US" sz="4400" dirty="0"/>
              <a:t>He created them.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1 - Extends equally to both </a:t>
            </a:r>
            <a:r>
              <a:rPr lang="en-US" sz="4400" b="1" dirty="0"/>
              <a:t>genders</a:t>
            </a:r>
            <a:r>
              <a:rPr lang="en-US" sz="4400" dirty="0"/>
              <a:t> (</a:t>
            </a:r>
            <a:r>
              <a:rPr lang="en-US" sz="4400" i="1" dirty="0"/>
              <a:t>perverted 	by the fall - </a:t>
            </a:r>
            <a:r>
              <a:rPr lang="en-US" sz="4400" b="1" dirty="0">
                <a:solidFill>
                  <a:srgbClr val="00B050"/>
                </a:solidFill>
              </a:rPr>
              <a:t>Col 3:9-11</a:t>
            </a:r>
            <a:r>
              <a:rPr lang="en-US" sz="4400" dirty="0"/>
              <a:t>; </a:t>
            </a:r>
            <a:r>
              <a:rPr lang="en-US" sz="4400" b="1" dirty="0">
                <a:solidFill>
                  <a:srgbClr val="00B050"/>
                </a:solidFill>
              </a:rPr>
              <a:t>Gal 3:28</a:t>
            </a:r>
            <a:r>
              <a:rPr lang="en-US" sz="4400" dirty="0"/>
              <a:t>;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>
                <a:solidFill>
                  <a:srgbClr val="00B050"/>
                </a:solidFill>
              </a:rPr>
              <a:t>I Pet 3:7</a:t>
            </a:r>
            <a:r>
              <a:rPr lang="en-US" sz="4400" dirty="0"/>
              <a:t>).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2 - Embedded in God’s creative </a:t>
            </a:r>
            <a:r>
              <a:rPr lang="en-US" sz="4400" b="1" dirty="0"/>
              <a:t>design 	</a:t>
            </a:r>
            <a:r>
              <a:rPr lang="en-US" sz="4400" dirty="0"/>
              <a:t>(</a:t>
            </a:r>
            <a:r>
              <a:rPr lang="en-US" sz="4400" i="1" dirty="0"/>
              <a:t>perverted by the fall - </a:t>
            </a:r>
            <a:r>
              <a:rPr lang="en-US" sz="4400" b="1" dirty="0">
                <a:solidFill>
                  <a:srgbClr val="FF0000"/>
                </a:solidFill>
              </a:rPr>
              <a:t>Rom 1:26,27</a:t>
            </a:r>
            <a:r>
              <a:rPr lang="en-US" sz="4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8520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CE7D0-C065-5A3E-9CB8-8355AB02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22031"/>
            <a:ext cx="10972800" cy="5943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Gen 5:3  </a:t>
            </a:r>
            <a:r>
              <a:rPr lang="en-US" sz="4400" dirty="0"/>
              <a:t>Adam lived one hundred and thirty years, and begot a son in his own </a:t>
            </a:r>
            <a:r>
              <a:rPr lang="en-US" sz="4400" b="1" dirty="0"/>
              <a:t>likeness</a:t>
            </a:r>
            <a:r>
              <a:rPr lang="en-US" sz="4400" dirty="0"/>
              <a:t>, after his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  <a:r>
              <a:rPr lang="en-US" sz="4400" dirty="0"/>
              <a:t>, and named him Seth.</a:t>
            </a:r>
          </a:p>
          <a:p>
            <a:r>
              <a:rPr lang="en-US" sz="4400" b="1" dirty="0"/>
              <a:t>Observations on </a:t>
            </a:r>
            <a:r>
              <a:rPr lang="en-US" sz="4400" b="1" dirty="0">
                <a:solidFill>
                  <a:srgbClr val="FF0000"/>
                </a:solidFill>
              </a:rPr>
              <a:t>IMAGE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1 - Image (</a:t>
            </a:r>
            <a:r>
              <a:rPr lang="en-US" sz="4400" i="1" dirty="0"/>
              <a:t>and likeness</a:t>
            </a:r>
            <a:r>
              <a:rPr lang="en-US" sz="4400" dirty="0"/>
              <a:t>) extends to each </a:t>
            </a:r>
            <a:r>
              <a:rPr lang="en-US" sz="4400" b="1" dirty="0"/>
              <a:t>new 	generation</a:t>
            </a:r>
            <a:r>
              <a:rPr lang="en-US" sz="4400" dirty="0"/>
              <a:t> of humans (</a:t>
            </a:r>
            <a:r>
              <a:rPr lang="en-US" sz="4400" i="1" dirty="0"/>
              <a:t>perverted by the fall</a:t>
            </a:r>
            <a:r>
              <a:rPr lang="en-US" sz="4400" dirty="0"/>
              <a:t>).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FF0000"/>
                </a:solidFill>
              </a:rPr>
              <a:t>James 3:9,10  </a:t>
            </a:r>
            <a:r>
              <a:rPr lang="en-US" sz="4400" dirty="0"/>
              <a:t>With our tongue we bless God and </a:t>
            </a:r>
            <a:r>
              <a:rPr lang="en-US" sz="4400" b="1" dirty="0"/>
              <a:t>curse men </a:t>
            </a:r>
            <a:r>
              <a:rPr lang="en-US" sz="4400" dirty="0"/>
              <a:t>who have been </a:t>
            </a:r>
            <a:r>
              <a:rPr lang="en-US" sz="4400" b="1" dirty="0"/>
              <a:t>made in the </a:t>
            </a:r>
            <a:r>
              <a:rPr lang="en-US" sz="4400" b="1" dirty="0">
                <a:solidFill>
                  <a:srgbClr val="FF0000"/>
                </a:solidFill>
              </a:rPr>
              <a:t>similitude</a:t>
            </a:r>
            <a:r>
              <a:rPr lang="en-US" sz="4400" dirty="0"/>
              <a:t> of God. This is </a:t>
            </a:r>
            <a:r>
              <a:rPr lang="en-US" sz="4400" b="1" dirty="0"/>
              <a:t>not right</a:t>
            </a:r>
            <a:r>
              <a:rPr lang="en-US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7364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5153</TotalTime>
  <Words>1223</Words>
  <Application>Microsoft Office PowerPoint</Application>
  <PresentationFormat>Widescreen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Depue</dc:creator>
  <cp:lastModifiedBy>Anne Depue</cp:lastModifiedBy>
  <cp:revision>34</cp:revision>
  <dcterms:created xsi:type="dcterms:W3CDTF">2023-11-21T23:28:58Z</dcterms:created>
  <dcterms:modified xsi:type="dcterms:W3CDTF">2023-11-26T13:09:18Z</dcterms:modified>
</cp:coreProperties>
</file>