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7" r:id="rId2"/>
    <p:sldId id="332" r:id="rId3"/>
    <p:sldId id="335" r:id="rId4"/>
    <p:sldId id="336" r:id="rId5"/>
    <p:sldId id="337" r:id="rId6"/>
    <p:sldId id="333" r:id="rId7"/>
    <p:sldId id="339" r:id="rId8"/>
    <p:sldId id="341" r:id="rId9"/>
    <p:sldId id="342" r:id="rId10"/>
    <p:sldId id="266" r:id="rId11"/>
    <p:sldId id="343" r:id="rId12"/>
    <p:sldId id="344" r:id="rId13"/>
    <p:sldId id="294" r:id="rId14"/>
    <p:sldId id="345" r:id="rId15"/>
    <p:sldId id="331" r:id="rId16"/>
    <p:sldId id="34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43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BE8B-DF7D-D94C-6FCA-EA65106C0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FA9AB6-88CA-9CAA-AF65-126F0CAFE7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319C7-0A01-18EA-FB80-2C1D540AC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8594D-3A4F-5337-9F35-ED6D558EC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64C12-25D4-DEE3-A175-CDF562EB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8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363B6-9EFC-DABD-138D-A540153D7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4C577-7ACE-1F5B-6568-F4821C756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67898-35FD-CACA-1732-56C3DD93C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993A8-E39E-FACD-26FC-1D27A96BC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EA1AF-DE11-37D0-D3F0-2049E0AE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3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C82228-6980-927D-5A58-C6BEC218C3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0C11E-37E0-C646-0B64-8F8CB93C9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46036-FF4D-5761-4920-A0BD3311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D8563-E3F6-48FB-52FE-291FD363A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E3E77-E303-0B8E-1F25-13434562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5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56EAB-EDBD-839C-099E-8F0B8E882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335DF-ED33-EE84-5955-6D6C1E3CE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43E05-83AB-1CD9-64B8-8F2B5C601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DB8D0-C668-102F-2102-E33A028D6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08C1F-519D-1D8B-7F05-7246D161A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57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0ABC-8584-89FC-8DAF-1693039C8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AD189-B2C0-F86E-15DC-7D369FEDC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E056B-0D16-4F27-FFD7-80F796116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1C79F-A7E1-FFF7-0CFE-BFE8EEAA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1E58D-64D7-88A8-6510-4C7622749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0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AC81A-CAC4-ACC2-0008-A437506BD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E9E83-2E0D-0AB4-2863-BE82EA78BD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00F709-04FF-E75C-C341-3C3B6A229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528B9-31CF-3A54-4F56-1A049B51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D5459-E3B4-5CBB-1352-D4AA7CA9F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1CB1F-16AA-9104-A0E0-31C9DAA1C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9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77DB0-9774-40C0-0DBD-9091138C4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8E79B-6D1E-7FAA-07D6-E58E3A725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3AA9B-1770-1F31-88C7-245E1AECE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F9397-05A1-5FDD-9A55-5ABE40063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0B215F-A5A2-5022-3F7F-55BC1A571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2744A5-8DBB-CEFB-A0F7-E56C55701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500CF-73EC-E7FD-635B-6FAD87FE1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3C8AD5-ACF0-7294-B8F8-23F6715FC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33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5FDF1-DAC2-C588-C1F5-A9FEEF6B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42B149-B012-3A8F-2615-695910071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6B2B29-0E64-DDE2-A296-B4E1646C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A7AB6F-0011-5E5F-9944-D27DD2B4B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7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A0375C-88EC-2527-5A4C-390A68B5E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CE327F-18A9-DCED-0BD0-90875AB7B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93C64-E0B4-9089-CD68-D132C572D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7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CACED-E0FB-39EF-D5F0-D5716EFB4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DFACB-DEC7-2877-2FFF-F13486863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7E47E3-3E9F-1380-1375-EA423A62A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66ECB-E38F-A0E2-3BD2-EB5F99BB6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CE738D-DA03-7DAE-DAEB-936889ED1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18C34-5E9C-2945-BA26-FFC6B72A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5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C49D-B81F-F709-B9D5-B36A210B0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4021B0-8C1A-DA32-8A87-2DF39BB58B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57744-46FB-966C-757A-1D3F33E1E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CB01B-F41E-4F61-F115-9E9C0E0BA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3C008-7A89-7A3E-9027-6913B6836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E30B4-A7F2-EABB-7339-AB1E1567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0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94EFFC-9649-B341-7D7F-F78DAB269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76C21A-34FB-D9A6-45DA-16E116D6D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699A2-712E-D0D4-4B2E-500C70D5B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DAA00-2DBD-4948-8DEC-9ABDADDF098A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6C5B9-99BF-AA75-A04D-2BB2597B0E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0B600-D1E4-C13B-207F-629A4390F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F67C-D9B5-4D43-B625-8B6CB35A7F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6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endParaRPr lang="en-US" sz="5400" b="1" dirty="0">
              <a:solidFill>
                <a:srgbClr val="FF0000"/>
              </a:solidFill>
            </a:endParaRPr>
          </a:p>
          <a:p>
            <a:r>
              <a:rPr lang="en-US" sz="5400" b="1" dirty="0">
                <a:solidFill>
                  <a:srgbClr val="FF0000"/>
                </a:solidFill>
              </a:rPr>
              <a:t>Song of Solomon 6 &amp; 7</a:t>
            </a:r>
          </a:p>
          <a:p>
            <a:r>
              <a:rPr lang="en-US" sz="5400" b="1" i="0" u="none" strike="noStrike" baseline="0" dirty="0"/>
              <a:t>Awaking &amp; Re-Awakening </a:t>
            </a:r>
          </a:p>
          <a:p>
            <a:r>
              <a:rPr lang="en-US" sz="5400" b="1" i="0" u="none" strike="noStrike" baseline="0" dirty="0"/>
              <a:t>Desire</a:t>
            </a:r>
            <a:endParaRPr lang="en-US" sz="5400" b="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293493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u="none" strike="noStrike" baseline="0" dirty="0"/>
              <a:t>Making Your Own “En Gedi” Places</a:t>
            </a:r>
          </a:p>
          <a:p>
            <a:pPr algn="l"/>
            <a:r>
              <a:rPr lang="en-US" sz="4400" dirty="0"/>
              <a:t>- bedrooms, homes, getaway places where a 	wife and husband can be private, relaxed, 	make memories and build healthy romantic 	relationships.</a:t>
            </a:r>
          </a:p>
          <a:p>
            <a:pPr algn="l"/>
            <a:r>
              <a:rPr lang="en-US" sz="4400" dirty="0"/>
              <a:t>- may require budgeting time and money.</a:t>
            </a:r>
          </a:p>
          <a:p>
            <a:pPr algn="l"/>
            <a:r>
              <a:rPr lang="en-US" sz="4400" dirty="0"/>
              <a:t>- allows for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dirty="0"/>
              <a:t>intimate conversations and 	activities.</a:t>
            </a:r>
          </a:p>
          <a:p>
            <a:pPr algn="l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38364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Learn/Re-learn the power of </a:t>
            </a:r>
            <a:r>
              <a:rPr lang="en-US" sz="4400" b="1" dirty="0">
                <a:solidFill>
                  <a:srgbClr val="FF0000"/>
                </a:solidFill>
              </a:rPr>
              <a:t>SPONTANEITY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Song 7:12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She</a:t>
            </a:r>
            <a:r>
              <a:rPr lang="en-US" sz="4400" dirty="0"/>
              <a:t>) Let us </a:t>
            </a:r>
            <a:r>
              <a:rPr lang="en-US" sz="4400" b="1" dirty="0"/>
              <a:t>get up early</a:t>
            </a:r>
            <a:r>
              <a:rPr lang="en-US" sz="4400" dirty="0"/>
              <a:t> to the vineyards … There I will give you my loves.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Q</a:t>
            </a:r>
            <a:r>
              <a:rPr lang="en-US" sz="4400" dirty="0"/>
              <a:t> - </a:t>
            </a:r>
            <a:r>
              <a:rPr lang="en-US" sz="4400" b="1" i="1" dirty="0"/>
              <a:t>Wife</a:t>
            </a:r>
            <a:r>
              <a:rPr lang="en-US" sz="4400" i="1" dirty="0"/>
              <a:t>, when was the last time you went to 	bed early for the specific purpose of “stirring 	and awakening” your husband’s desire early</a:t>
            </a:r>
            <a:r>
              <a:rPr lang="en-US" sz="4400" dirty="0"/>
              <a:t>?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Q</a:t>
            </a:r>
            <a:r>
              <a:rPr lang="en-US" sz="4400" dirty="0"/>
              <a:t> - </a:t>
            </a:r>
            <a:r>
              <a:rPr lang="en-US" sz="4400" b="1" i="1" dirty="0"/>
              <a:t>Wife</a:t>
            </a:r>
            <a:r>
              <a:rPr lang="en-US" sz="4400" i="1" dirty="0"/>
              <a:t>, are you aware of when your husband 	might be most eager to be “stirred and 	awakened” by your words and touches</a:t>
            </a:r>
            <a:r>
              <a:rPr lang="en-US" sz="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2497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Learn/Re-learn the power of </a:t>
            </a:r>
            <a:r>
              <a:rPr lang="en-US" sz="4400" b="1" dirty="0">
                <a:solidFill>
                  <a:srgbClr val="FF0000"/>
                </a:solidFill>
              </a:rPr>
              <a:t>VARIETY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Song 7:12,13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She</a:t>
            </a:r>
            <a:r>
              <a:rPr lang="en-US" sz="4400" dirty="0"/>
              <a:t>) There I will give you my </a:t>
            </a:r>
            <a:r>
              <a:rPr lang="en-US" sz="4400" b="1" dirty="0"/>
              <a:t>loves</a:t>
            </a:r>
            <a:r>
              <a:rPr lang="en-US" sz="4400" dirty="0"/>
              <a:t>. … At our gates are all manner of pleasant fruits, </a:t>
            </a:r>
            <a:r>
              <a:rPr lang="en-US" sz="4400" b="1" dirty="0"/>
              <a:t>new and old</a:t>
            </a:r>
            <a:r>
              <a:rPr lang="en-US" sz="4400" dirty="0"/>
              <a:t>, which I have laid up for you, my beloved. 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Q</a:t>
            </a:r>
            <a:r>
              <a:rPr lang="en-US" sz="4400" dirty="0"/>
              <a:t> - </a:t>
            </a:r>
            <a:r>
              <a:rPr lang="en-US" sz="4400" b="1" i="1" dirty="0"/>
              <a:t>Wife</a:t>
            </a:r>
            <a:r>
              <a:rPr lang="en-US" sz="4400" i="1" dirty="0"/>
              <a:t>, are you willing to encourage and 	initiate </a:t>
            </a:r>
            <a:r>
              <a:rPr lang="en-US" sz="4400" b="1" i="1" dirty="0"/>
              <a:t>new</a:t>
            </a:r>
            <a:r>
              <a:rPr lang="en-US" sz="4400" i="1" dirty="0"/>
              <a:t> erotic pleasures</a:t>
            </a:r>
            <a:r>
              <a:rPr lang="en-US" sz="4400" dirty="0"/>
              <a:t>?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Q</a:t>
            </a:r>
            <a:r>
              <a:rPr lang="en-US" sz="4400" dirty="0"/>
              <a:t> - </a:t>
            </a:r>
            <a:r>
              <a:rPr lang="en-US" sz="4400" b="1" i="1" dirty="0"/>
              <a:t>Wife</a:t>
            </a:r>
            <a:r>
              <a:rPr lang="en-US" sz="4400" i="1" dirty="0"/>
              <a:t>, when was the last time you made 	</a:t>
            </a:r>
            <a:r>
              <a:rPr lang="en-US" sz="4400" b="1" i="1" dirty="0"/>
              <a:t>special preparations </a:t>
            </a:r>
            <a:r>
              <a:rPr lang="en-US" sz="4400" i="1" dirty="0"/>
              <a:t>for (laid up for him) sex?</a:t>
            </a:r>
          </a:p>
        </p:txBody>
      </p:sp>
    </p:spTree>
    <p:extLst>
      <p:ext uri="{BB962C8B-B14F-4D97-AF65-F5344CB8AC3E}">
        <p14:creationId xmlns:p14="http://schemas.microsoft.com/office/powerpoint/2010/main" val="381254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Freedom Questions in a Christian Marriage</a:t>
            </a:r>
          </a:p>
          <a:p>
            <a:pPr algn="l"/>
            <a:r>
              <a:rPr lang="en-US" sz="4000" b="1" dirty="0"/>
              <a:t>1. Receive</a:t>
            </a:r>
            <a:r>
              <a:rPr lang="en-US" sz="4000" dirty="0"/>
              <a:t> - Can I receive this act or activity as a gift 	from God that is not forbidden by His Word or 	my conscience?</a:t>
            </a:r>
          </a:p>
          <a:p>
            <a:pPr algn="l"/>
            <a:r>
              <a:rPr lang="en-US" sz="4000" b="1" dirty="0"/>
              <a:t>2. Reject</a:t>
            </a:r>
            <a:r>
              <a:rPr lang="en-US" sz="4000" dirty="0"/>
              <a:t> - Is this something that neither God’s Word 	nor my conscience can receive?</a:t>
            </a:r>
          </a:p>
          <a:p>
            <a:pPr algn="l"/>
            <a:r>
              <a:rPr lang="en-US" sz="4000" b="1" dirty="0"/>
              <a:t>3. Redeem</a:t>
            </a:r>
            <a:r>
              <a:rPr lang="en-US" sz="4000" dirty="0"/>
              <a:t> - Is this something that can be used in a 	godly way, is an area of biblical freedom </a:t>
            </a:r>
            <a:r>
              <a:rPr lang="en-US" sz="2800" dirty="0"/>
              <a:t>(</a:t>
            </a:r>
            <a:r>
              <a:rPr lang="en-US" sz="2800" b="1" dirty="0">
                <a:solidFill>
                  <a:srgbClr val="FF0000"/>
                </a:solidFill>
              </a:rPr>
              <a:t>Rom 14;  	I Cor 8</a:t>
            </a:r>
            <a:r>
              <a:rPr lang="en-US" sz="2800" dirty="0"/>
              <a:t>)</a:t>
            </a:r>
            <a:r>
              <a:rPr lang="en-US" sz="4000" dirty="0"/>
              <a:t>, and that my conscience allows as a gift 	from God when done rightly?  </a:t>
            </a:r>
            <a:r>
              <a:rPr lang="en-US" sz="4000" b="1" dirty="0">
                <a:solidFill>
                  <a:srgbClr val="00B050"/>
                </a:solidFill>
              </a:rPr>
              <a:t>Gal 5:13,14  </a:t>
            </a:r>
            <a:endParaRPr lang="en-US" sz="4000" dirty="0">
              <a:solidFill>
                <a:srgbClr val="00B050"/>
              </a:solidFill>
            </a:endParaRPr>
          </a:p>
          <a:p>
            <a:pPr algn="l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9111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Learn/Re-learn the power of </a:t>
            </a:r>
            <a:r>
              <a:rPr lang="en-US" sz="4400" b="1" dirty="0">
                <a:solidFill>
                  <a:srgbClr val="FF0000"/>
                </a:solidFill>
              </a:rPr>
              <a:t>APPRECIATION</a:t>
            </a:r>
          </a:p>
          <a:p>
            <a:pPr algn="l">
              <a:spcBef>
                <a:spcPts val="600"/>
              </a:spcBef>
            </a:pPr>
            <a:r>
              <a:rPr lang="en-US" sz="4400" b="1" dirty="0">
                <a:solidFill>
                  <a:srgbClr val="FF0000"/>
                </a:solidFill>
              </a:rPr>
              <a:t>Song 5:10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She</a:t>
            </a:r>
            <a:r>
              <a:rPr lang="en-US" sz="4400" dirty="0"/>
              <a:t>) My beloved is ... 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11</a:t>
            </a:r>
            <a:r>
              <a:rPr lang="en-US" sz="4400" dirty="0"/>
              <a:t>) His head &amp; hair. (</a:t>
            </a:r>
            <a:r>
              <a:rPr lang="en-US" sz="4400" b="1" dirty="0">
                <a:solidFill>
                  <a:srgbClr val="FF0000"/>
                </a:solidFill>
              </a:rPr>
              <a:t>12</a:t>
            </a:r>
            <a:r>
              <a:rPr lang="en-US" sz="4400" dirty="0"/>
              <a:t>) His eyes.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13</a:t>
            </a:r>
            <a:r>
              <a:rPr lang="en-US" sz="4400" dirty="0"/>
              <a:t>) His cheeks &amp; lips. (</a:t>
            </a:r>
            <a:r>
              <a:rPr lang="en-US" sz="4400" b="1" dirty="0">
                <a:solidFill>
                  <a:srgbClr val="FF0000"/>
                </a:solidFill>
              </a:rPr>
              <a:t>14</a:t>
            </a:r>
            <a:r>
              <a:rPr lang="en-US" sz="4400" dirty="0"/>
              <a:t>) His hands &amp; body.</a:t>
            </a:r>
          </a:p>
          <a:p>
            <a:pPr algn="l">
              <a:spcBef>
                <a:spcPts val="600"/>
              </a:spcBef>
              <a:tabLst>
                <a:tab pos="457200" algn="l"/>
              </a:tabLst>
            </a:pPr>
            <a:r>
              <a:rPr lang="en-US" sz="4400" spc="-80" dirty="0"/>
              <a:t>(</a:t>
            </a:r>
            <a:r>
              <a:rPr lang="en-US" sz="4400" b="1" spc="-80" dirty="0">
                <a:solidFill>
                  <a:srgbClr val="FF0000"/>
                </a:solidFill>
              </a:rPr>
              <a:t>15</a:t>
            </a:r>
            <a:r>
              <a:rPr lang="en-US" sz="4400" spc="-80" dirty="0"/>
              <a:t>) His legs &amp; face. (</a:t>
            </a:r>
            <a:r>
              <a:rPr lang="en-US" sz="4400" b="1" spc="-80" dirty="0">
                <a:solidFill>
                  <a:srgbClr val="FF0000"/>
                </a:solidFill>
              </a:rPr>
              <a:t>16</a:t>
            </a:r>
            <a:r>
              <a:rPr lang="en-US" sz="4400" spc="-80" dirty="0"/>
              <a:t>) His mouth &amp; friendship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Q</a:t>
            </a:r>
            <a:r>
              <a:rPr lang="en-US" sz="4400" dirty="0"/>
              <a:t> - </a:t>
            </a:r>
            <a:r>
              <a:rPr lang="en-US" sz="4400" b="1" i="1" dirty="0"/>
              <a:t>Wife</a:t>
            </a:r>
            <a:r>
              <a:rPr lang="en-US" sz="4400" i="1" dirty="0"/>
              <a:t>, do you spend any time </a:t>
            </a:r>
            <a:r>
              <a:rPr lang="en-US" sz="4400" b="1" i="1" spc="-150" dirty="0"/>
              <a:t>thinking about </a:t>
            </a:r>
            <a:r>
              <a:rPr lang="en-US" sz="4400" i="1" dirty="0"/>
              <a:t>	</a:t>
            </a:r>
            <a:r>
              <a:rPr lang="en-US" sz="4400" i="1" spc="-100" dirty="0"/>
              <a:t>your husband’s body? Could you </a:t>
            </a:r>
            <a:r>
              <a:rPr lang="en-US" sz="4400" b="1" i="1" spc="-100" dirty="0"/>
              <a:t>describe</a:t>
            </a:r>
            <a:r>
              <a:rPr lang="en-US" sz="4400" i="1" spc="-100" dirty="0"/>
              <a:t> him?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Q</a:t>
            </a:r>
            <a:r>
              <a:rPr lang="en-US" sz="4400" dirty="0"/>
              <a:t> - </a:t>
            </a:r>
            <a:r>
              <a:rPr lang="en-US" sz="4400" b="1" i="1" dirty="0"/>
              <a:t>Wife</a:t>
            </a:r>
            <a:r>
              <a:rPr lang="en-US" sz="4400" i="1" dirty="0"/>
              <a:t>, when was the last time you </a:t>
            </a:r>
            <a:r>
              <a:rPr lang="en-US" sz="4400" b="1" i="1" dirty="0"/>
              <a:t>told</a:t>
            </a:r>
            <a:r>
              <a:rPr lang="en-US" sz="4400" i="1" dirty="0"/>
              <a:t> your 	husband the body parts you </a:t>
            </a:r>
            <a:r>
              <a:rPr lang="en-US" sz="4400" b="1" i="1" dirty="0"/>
              <a:t>enjoy</a:t>
            </a:r>
            <a:r>
              <a:rPr lang="en-US" sz="4400" i="1" dirty="0"/>
              <a:t>? And </a:t>
            </a:r>
            <a:r>
              <a:rPr lang="en-US" sz="4400" b="1" i="1" dirty="0"/>
              <a:t>why</a:t>
            </a:r>
            <a:r>
              <a:rPr lang="en-US" sz="44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1431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4400" b="1" dirty="0"/>
              <a:t>If you want to Awaken or Re-Awaken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sz="4400" b="1" dirty="0"/>
              <a:t>Desire in your Marriage</a:t>
            </a:r>
          </a:p>
          <a:p>
            <a:pPr marL="407988" indent="-40798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400" dirty="0"/>
              <a:t>Learn/Re-learn how to </a:t>
            </a:r>
            <a:r>
              <a:rPr lang="en-US" sz="4400" b="1" dirty="0">
                <a:solidFill>
                  <a:srgbClr val="FF0000"/>
                </a:solidFill>
              </a:rPr>
              <a:t>INVITE</a:t>
            </a:r>
            <a:r>
              <a:rPr lang="en-US" sz="4400" b="1" dirty="0"/>
              <a:t> Intimacy</a:t>
            </a:r>
          </a:p>
          <a:p>
            <a:pPr marL="407988" indent="-40798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400" dirty="0"/>
              <a:t>Learn/Re-learn how to </a:t>
            </a:r>
            <a:r>
              <a:rPr lang="en-US" sz="4400" b="1" dirty="0"/>
              <a:t>plan Intimate </a:t>
            </a:r>
            <a:r>
              <a:rPr lang="en-US" sz="4400" b="1" dirty="0">
                <a:solidFill>
                  <a:srgbClr val="FF0000"/>
                </a:solidFill>
              </a:rPr>
              <a:t>PLACES</a:t>
            </a:r>
          </a:p>
          <a:p>
            <a:pPr marL="407988" indent="-40798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400" dirty="0"/>
              <a:t>Learn/Re-learn the power of </a:t>
            </a:r>
            <a:r>
              <a:rPr lang="en-US" sz="4400" b="1" dirty="0">
                <a:solidFill>
                  <a:srgbClr val="FF0000"/>
                </a:solidFill>
              </a:rPr>
              <a:t>SPONTANEITY</a:t>
            </a:r>
          </a:p>
          <a:p>
            <a:pPr marL="407988" indent="-40798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400" dirty="0"/>
              <a:t>Learn/Re-learn the power of </a:t>
            </a:r>
            <a:r>
              <a:rPr lang="en-US" sz="4400" b="1" dirty="0">
                <a:solidFill>
                  <a:srgbClr val="FF0000"/>
                </a:solidFill>
              </a:rPr>
              <a:t>VARIETY</a:t>
            </a:r>
            <a:endParaRPr lang="en-US" sz="4400" b="1" dirty="0"/>
          </a:p>
          <a:p>
            <a:pPr marL="407988" indent="-40798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400" dirty="0"/>
              <a:t>Learn/Re-learn the power of </a:t>
            </a:r>
            <a:r>
              <a:rPr lang="en-US" sz="4400" b="1" dirty="0">
                <a:solidFill>
                  <a:srgbClr val="FF0000"/>
                </a:solidFill>
              </a:rPr>
              <a:t>APPRECIATION</a:t>
            </a:r>
          </a:p>
          <a:p>
            <a:pPr marL="407988" indent="-407988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4400" spc="-150" dirty="0"/>
              <a:t>Learn/Re-Learn the power of Your </a:t>
            </a:r>
            <a:r>
              <a:rPr lang="en-US" sz="4400" b="1" spc="-150" dirty="0">
                <a:solidFill>
                  <a:srgbClr val="FF0000"/>
                </a:solidFill>
              </a:rPr>
              <a:t>FEMININITY</a:t>
            </a:r>
          </a:p>
          <a:p>
            <a:pPr>
              <a:spcBef>
                <a:spcPts val="0"/>
              </a:spcBef>
            </a:pPr>
            <a:r>
              <a:rPr lang="en-US" sz="4400" b="1" dirty="0"/>
              <a:t>Intimacy </a:t>
            </a:r>
            <a:r>
              <a:rPr lang="en-US" sz="4400" dirty="0"/>
              <a:t>is a place for you, the </a:t>
            </a:r>
            <a:r>
              <a:rPr lang="en-US" sz="4400" b="1" dirty="0"/>
              <a:t>wife </a:t>
            </a:r>
            <a:r>
              <a:rPr lang="en-US" sz="4400" dirty="0"/>
              <a:t>to say, (</a:t>
            </a:r>
            <a:r>
              <a:rPr lang="en-US" sz="4400" b="1" dirty="0">
                <a:solidFill>
                  <a:srgbClr val="FF0000"/>
                </a:solidFill>
              </a:rPr>
              <a:t>8:2</a:t>
            </a:r>
            <a:r>
              <a:rPr lang="en-US" sz="4400" dirty="0"/>
              <a:t>)</a:t>
            </a:r>
            <a:r>
              <a:rPr lang="en-US" sz="4400" b="1" dirty="0"/>
              <a:t> “</a:t>
            </a:r>
            <a:r>
              <a:rPr lang="en-US" sz="4400" b="1" i="1" dirty="0"/>
              <a:t>I would </a:t>
            </a:r>
            <a:r>
              <a:rPr lang="en-US" sz="4400" b="1" i="1" dirty="0">
                <a:solidFill>
                  <a:srgbClr val="FF0000"/>
                </a:solidFill>
              </a:rPr>
              <a:t>lead</a:t>
            </a:r>
            <a:r>
              <a:rPr lang="en-US" sz="4400" b="1" i="1" dirty="0"/>
              <a:t> you</a:t>
            </a:r>
            <a:r>
              <a:rPr lang="en-US" sz="4400" b="1" dirty="0"/>
              <a:t>”</a:t>
            </a:r>
            <a:r>
              <a:rPr lang="en-US" sz="4400" dirty="0"/>
              <a:t>, and then </a:t>
            </a:r>
            <a:r>
              <a:rPr lang="en-US" sz="4400" b="1" dirty="0"/>
              <a:t>do it</a:t>
            </a:r>
            <a:r>
              <a:rPr lang="en-US" sz="4400" dirty="0"/>
              <a:t>!</a:t>
            </a:r>
          </a:p>
          <a:p>
            <a:pPr algn="l">
              <a:spcBef>
                <a:spcPts val="0"/>
              </a:spcBef>
            </a:pPr>
            <a:endParaRPr lang="en-US" sz="4400" b="1" spc="-1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56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5400" b="1"/>
              <a:t>Next </a:t>
            </a:r>
            <a:r>
              <a:rPr lang="en-US" sz="5400" b="1" dirty="0"/>
              <a:t>Time</a:t>
            </a:r>
          </a:p>
          <a:p>
            <a:r>
              <a:rPr lang="en-US" sz="5400" b="1" dirty="0">
                <a:solidFill>
                  <a:srgbClr val="FF0000"/>
                </a:solidFill>
              </a:rPr>
              <a:t>Song of Solomon 8</a:t>
            </a:r>
          </a:p>
          <a:p>
            <a:r>
              <a:rPr lang="en-US" sz="5400" b="1" i="1" u="none" strike="noStrike" baseline="0" dirty="0"/>
              <a:t>“Marriage Matters”</a:t>
            </a:r>
          </a:p>
          <a:p>
            <a:endParaRPr lang="en-US" sz="5400" b="1" i="1" dirty="0"/>
          </a:p>
          <a:p>
            <a:r>
              <a:rPr lang="en-US" sz="5400" u="none" strike="noStrike" baseline="0" dirty="0"/>
              <a:t>gbcministry.com</a:t>
            </a:r>
          </a:p>
          <a:p>
            <a:r>
              <a:rPr lang="en-US" sz="5400" dirty="0"/>
              <a:t>Sunday School</a:t>
            </a:r>
            <a:endParaRPr lang="en-US" sz="540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193026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BEFORE the Fall</a:t>
            </a:r>
          </a:p>
          <a:p>
            <a:pPr algn="l"/>
            <a:r>
              <a:rPr lang="en-US" sz="4400" b="1" i="0" u="none" strike="noStrike" baseline="0" dirty="0">
                <a:solidFill>
                  <a:srgbClr val="FF0000"/>
                </a:solidFill>
              </a:rPr>
              <a:t>Gen 2:15 </a:t>
            </a:r>
            <a:r>
              <a:rPr lang="en-US" sz="4400" i="0" u="none" strike="noStrike" baseline="0" dirty="0"/>
              <a:t> The LORD God took the man and put him in the </a:t>
            </a:r>
            <a:r>
              <a:rPr lang="en-US" sz="4400" b="1" i="0" u="none" strike="noStrike" baseline="0" dirty="0"/>
              <a:t>garden</a:t>
            </a:r>
            <a:r>
              <a:rPr lang="en-US" sz="4400" i="0" u="none" strike="noStrike" baseline="0" dirty="0"/>
              <a:t> of Eden to tend and keep it.</a:t>
            </a:r>
          </a:p>
          <a:p>
            <a:pPr algn="l">
              <a:tabLst>
                <a:tab pos="457200" algn="l"/>
              </a:tabLst>
            </a:pPr>
            <a:r>
              <a:rPr lang="en-US" sz="4400" b="1" i="0" u="none" strike="noStrike" baseline="0" dirty="0">
                <a:sym typeface="Wingdings" panose="05000000000000000000" pitchFamily="2" charset="2"/>
              </a:rPr>
              <a:t>	</a:t>
            </a:r>
            <a:r>
              <a:rPr lang="en-US" sz="4400" b="1" i="0" u="none" strike="noStrike" baseline="0" dirty="0"/>
              <a:t> </a:t>
            </a:r>
            <a:r>
              <a:rPr lang="en-US" sz="4400" b="1" i="1" u="none" strike="noStrike" baseline="0" dirty="0"/>
              <a:t>Reality of a luxurious </a:t>
            </a:r>
            <a:r>
              <a:rPr lang="en-US" sz="4400" b="1" i="1" u="none" strike="noStrike" baseline="0" dirty="0">
                <a:solidFill>
                  <a:srgbClr val="FF0000"/>
                </a:solidFill>
              </a:rPr>
              <a:t>garden</a:t>
            </a:r>
          </a:p>
          <a:p>
            <a:pPr algn="l"/>
            <a:endParaRPr lang="en-US" sz="1000" b="1" i="0" u="none" strike="noStrike" baseline="0" dirty="0">
              <a:solidFill>
                <a:srgbClr val="FF0000"/>
              </a:solidFill>
            </a:endParaRPr>
          </a:p>
          <a:p>
            <a:pPr algn="l"/>
            <a:r>
              <a:rPr lang="en-US" sz="4400" b="1" i="0" u="none" strike="noStrike" baseline="0" dirty="0">
                <a:solidFill>
                  <a:srgbClr val="FF0000"/>
                </a:solidFill>
              </a:rPr>
              <a:t>Gen 2:18  </a:t>
            </a:r>
            <a:r>
              <a:rPr lang="en-US" sz="4400" dirty="0"/>
              <a:t>T</a:t>
            </a:r>
            <a:r>
              <a:rPr lang="en-US" sz="4400" i="0" u="none" strike="noStrike" baseline="0" dirty="0"/>
              <a:t>he LORD God said, "It is not good that man should be </a:t>
            </a:r>
            <a:r>
              <a:rPr lang="en-US" sz="4400" b="1" i="0" u="none" strike="noStrike" baseline="0" dirty="0"/>
              <a:t>alone</a:t>
            </a:r>
            <a:r>
              <a:rPr lang="en-US" sz="4400" i="0" u="none" strike="noStrike" baseline="0" dirty="0"/>
              <a:t>; I will make him a </a:t>
            </a:r>
            <a:r>
              <a:rPr lang="en-US" sz="4400" b="1" i="0" u="none" strike="noStrike" baseline="0" dirty="0"/>
              <a:t>helper</a:t>
            </a:r>
            <a:r>
              <a:rPr lang="en-US" sz="4400" i="0" u="none" strike="noStrike" baseline="0" dirty="0"/>
              <a:t> comparable to him." </a:t>
            </a:r>
          </a:p>
          <a:p>
            <a:pPr algn="l">
              <a:tabLst>
                <a:tab pos="457200" algn="l"/>
              </a:tabLst>
            </a:pPr>
            <a:r>
              <a:rPr lang="en-US" sz="4400" b="1" i="0" u="none" strike="noStrike" baseline="0" dirty="0">
                <a:sym typeface="Wingdings" panose="05000000000000000000" pitchFamily="2" charset="2"/>
              </a:rPr>
              <a:t>	</a:t>
            </a:r>
            <a:r>
              <a:rPr lang="en-US" sz="4400" b="1" i="0" u="none" strike="noStrike" baseline="0" dirty="0"/>
              <a:t> </a:t>
            </a:r>
            <a:r>
              <a:rPr lang="en-US" sz="4400" b="1" i="1" u="none" strike="noStrike" baseline="0" dirty="0"/>
              <a:t>Importance of helpful </a:t>
            </a:r>
            <a:r>
              <a:rPr lang="en-US" sz="4400" b="1" i="1" u="none" strike="noStrike" baseline="0" dirty="0">
                <a:solidFill>
                  <a:srgbClr val="FF0000"/>
                </a:solidFill>
              </a:rPr>
              <a:t>companionship</a:t>
            </a:r>
          </a:p>
        </p:txBody>
      </p:sp>
    </p:spTree>
    <p:extLst>
      <p:ext uri="{BB962C8B-B14F-4D97-AF65-F5344CB8AC3E}">
        <p14:creationId xmlns:p14="http://schemas.microsoft.com/office/powerpoint/2010/main" val="253183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BEFORE the Fall</a:t>
            </a:r>
          </a:p>
          <a:p>
            <a:pPr algn="l"/>
            <a:r>
              <a:rPr lang="en-US" sz="4400" b="1" i="0" u="none" strike="noStrike" baseline="0" dirty="0">
                <a:solidFill>
                  <a:srgbClr val="FF0000"/>
                </a:solidFill>
              </a:rPr>
              <a:t>Gen 2:24</a:t>
            </a:r>
            <a:r>
              <a:rPr lang="en-US" sz="4400" b="0" i="0" u="none" strike="noStrike" baseline="0" dirty="0"/>
              <a:t>  Therefore a man shall leave his father and mother and be joined to his wife, and they shall become </a:t>
            </a:r>
            <a:r>
              <a:rPr lang="en-US" sz="4400" b="1" i="0" u="none" strike="noStrike" baseline="0" dirty="0"/>
              <a:t>one flesh</a:t>
            </a:r>
            <a:r>
              <a:rPr lang="en-US" sz="4400" b="0" i="0" u="none" strike="noStrike" baseline="0" dirty="0"/>
              <a:t>. </a:t>
            </a:r>
          </a:p>
          <a:p>
            <a:pPr algn="l">
              <a:tabLst>
                <a:tab pos="457200" algn="l"/>
              </a:tabLst>
            </a:pPr>
            <a:r>
              <a:rPr lang="en-US" sz="4400" b="1" i="0" u="none" strike="noStrike" baseline="0" dirty="0">
                <a:sym typeface="Wingdings" panose="05000000000000000000" pitchFamily="2" charset="2"/>
              </a:rPr>
              <a:t>	</a:t>
            </a:r>
            <a:r>
              <a:rPr lang="en-US" sz="4400" b="1" i="0" u="none" strike="noStrike" baseline="0" dirty="0"/>
              <a:t> </a:t>
            </a:r>
            <a:r>
              <a:rPr lang="en-US" sz="4400" b="1" i="1" u="none" strike="noStrike" baseline="0" dirty="0">
                <a:solidFill>
                  <a:srgbClr val="FF0000"/>
                </a:solidFill>
              </a:rPr>
              <a:t>Exclusive</a:t>
            </a:r>
            <a:r>
              <a:rPr lang="en-US" sz="4400" b="1" i="1" u="none" strike="noStrike" baseline="0" dirty="0"/>
              <a:t> nature of marriage</a:t>
            </a:r>
          </a:p>
          <a:p>
            <a:pPr algn="l">
              <a:tabLst>
                <a:tab pos="457200" algn="l"/>
              </a:tabLst>
            </a:pPr>
            <a:endParaRPr lang="en-US" sz="1000" b="0" i="1" u="none" strike="noStrike" baseline="0" dirty="0"/>
          </a:p>
          <a:p>
            <a:pPr algn="l"/>
            <a:r>
              <a:rPr lang="en-US" sz="4400" b="1" i="0" u="none" strike="noStrike" baseline="0" dirty="0">
                <a:solidFill>
                  <a:srgbClr val="FF0000"/>
                </a:solidFill>
              </a:rPr>
              <a:t>Gen 2:25</a:t>
            </a:r>
            <a:r>
              <a:rPr lang="en-US" sz="4400" b="0" i="0" u="none" strike="noStrike" baseline="0" dirty="0"/>
              <a:t>  And they were </a:t>
            </a:r>
            <a:r>
              <a:rPr lang="en-US" sz="4400" b="1" i="0" u="none" strike="noStrike" baseline="0" dirty="0"/>
              <a:t>both naked</a:t>
            </a:r>
            <a:r>
              <a:rPr lang="en-US" sz="4400" b="0" i="0" u="none" strike="noStrike" baseline="0" dirty="0"/>
              <a:t>, the man and his wife, and were </a:t>
            </a:r>
            <a:r>
              <a:rPr lang="en-US" sz="4400" b="1" i="0" u="none" strike="noStrike" baseline="0" dirty="0"/>
              <a:t>not ashamed</a:t>
            </a:r>
            <a:r>
              <a:rPr lang="en-US" sz="4400" b="0" i="0" u="none" strike="noStrike" baseline="0" dirty="0"/>
              <a:t>.</a:t>
            </a:r>
          </a:p>
          <a:p>
            <a:pPr algn="l">
              <a:tabLst>
                <a:tab pos="457200" algn="l"/>
              </a:tabLst>
            </a:pPr>
            <a:r>
              <a:rPr lang="en-US" sz="4400" b="1" i="0" u="none" strike="noStrike" baseline="0" dirty="0">
                <a:sym typeface="Wingdings" panose="05000000000000000000" pitchFamily="2" charset="2"/>
              </a:rPr>
              <a:t>	</a:t>
            </a:r>
            <a:r>
              <a:rPr lang="en-US" sz="4400" b="1" i="0" u="none" strike="noStrike" baseline="0" dirty="0"/>
              <a:t> </a:t>
            </a:r>
            <a:r>
              <a:rPr lang="en-US" sz="4400" b="1" i="1" u="none" strike="noStrike" baseline="0" dirty="0"/>
              <a:t>Enjoyable </a:t>
            </a:r>
            <a:r>
              <a:rPr lang="en-US" sz="4400" b="1" i="1" u="none" strike="noStrike" baseline="0" dirty="0">
                <a:solidFill>
                  <a:srgbClr val="FF0000"/>
                </a:solidFill>
              </a:rPr>
              <a:t>shameless</a:t>
            </a:r>
            <a:r>
              <a:rPr lang="en-US" sz="4400" b="1" i="1" u="none" strike="noStrike" baseline="0" dirty="0"/>
              <a:t> intimacy</a:t>
            </a:r>
          </a:p>
        </p:txBody>
      </p:sp>
    </p:spTree>
    <p:extLst>
      <p:ext uri="{BB962C8B-B14F-4D97-AF65-F5344CB8AC3E}">
        <p14:creationId xmlns:p14="http://schemas.microsoft.com/office/powerpoint/2010/main" val="151626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AFTER the Fall</a:t>
            </a:r>
          </a:p>
          <a:p>
            <a:pPr algn="l"/>
            <a:r>
              <a:rPr lang="en-US" sz="4400" b="1" i="0" u="none" strike="noStrike" baseline="0" dirty="0">
                <a:sym typeface="Wingdings" panose="05000000000000000000" pitchFamily="2" charset="2"/>
              </a:rPr>
              <a:t> </a:t>
            </a:r>
            <a:r>
              <a:rPr lang="en-US" sz="4400" b="1" i="0" u="none" strike="noStrike" spc="-150" baseline="0" dirty="0"/>
              <a:t>Shameless intimacy </a:t>
            </a:r>
            <a:r>
              <a:rPr lang="en-US" sz="4400" i="1" u="none" strike="noStrike" spc="-150" baseline="0" dirty="0"/>
              <a:t>falls into </a:t>
            </a:r>
            <a:r>
              <a:rPr lang="en-US" sz="4400" b="1" i="0" u="none" strike="noStrike" spc="-150" baseline="0" dirty="0">
                <a:solidFill>
                  <a:srgbClr val="FF0000"/>
                </a:solidFill>
              </a:rPr>
              <a:t>fear &amp; covering</a:t>
            </a:r>
          </a:p>
          <a:p>
            <a:pPr algn="l"/>
            <a:r>
              <a:rPr lang="en-US" sz="4400" b="1" i="0" u="none" strike="noStrike" baseline="0" dirty="0">
                <a:solidFill>
                  <a:srgbClr val="FF0000"/>
                </a:solidFill>
              </a:rPr>
              <a:t>Gen 3:10  </a:t>
            </a:r>
            <a:r>
              <a:rPr lang="en-US" sz="4400" i="0" u="none" strike="noStrike" baseline="0" dirty="0"/>
              <a:t>I heard Your voice in the garden, and I was </a:t>
            </a:r>
            <a:r>
              <a:rPr lang="en-US" sz="4400" b="1" i="0" u="none" strike="noStrike" baseline="0" dirty="0"/>
              <a:t>afraid</a:t>
            </a:r>
            <a:r>
              <a:rPr lang="en-US" sz="4400" i="0" u="none" strike="noStrike" baseline="0" dirty="0"/>
              <a:t> because I was naked; and I hid.</a:t>
            </a:r>
          </a:p>
          <a:p>
            <a:pPr algn="l"/>
            <a:endParaRPr lang="en-US" sz="1000" i="0" u="none" strike="noStrike" baseline="0" dirty="0"/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4400" b="1" i="0" u="none" strike="noStrike" baseline="0" dirty="0"/>
              <a:t>Exclusive marriage </a:t>
            </a:r>
            <a:r>
              <a:rPr lang="en-US" sz="4400" i="1" u="none" strike="noStrike" baseline="0" dirty="0"/>
              <a:t>falls under 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outside evil</a:t>
            </a:r>
          </a:p>
          <a:p>
            <a:pPr algn="l"/>
            <a:r>
              <a:rPr lang="en-US" sz="4400" b="1" i="0" u="none" strike="noStrike" baseline="0" dirty="0">
                <a:solidFill>
                  <a:srgbClr val="FF0000"/>
                </a:solidFill>
              </a:rPr>
              <a:t>Gen 3:13  </a:t>
            </a:r>
            <a:r>
              <a:rPr lang="en-US" sz="4400" b="0" i="0" u="none" strike="noStrike" baseline="0" dirty="0"/>
              <a:t>The LORD God said to the woman, “What is this that you have done?” The woman said, “The </a:t>
            </a:r>
            <a:r>
              <a:rPr lang="en-US" sz="4400" b="1" i="0" u="none" strike="noStrike" baseline="0" dirty="0"/>
              <a:t>serpent</a:t>
            </a:r>
            <a:r>
              <a:rPr lang="en-US" sz="4400" b="0" i="0" u="none" strike="noStrike" baseline="0" dirty="0"/>
              <a:t> deceived me, and I ate.”</a:t>
            </a:r>
          </a:p>
        </p:txBody>
      </p:sp>
    </p:spTree>
    <p:extLst>
      <p:ext uri="{BB962C8B-B14F-4D97-AF65-F5344CB8AC3E}">
        <p14:creationId xmlns:p14="http://schemas.microsoft.com/office/powerpoint/2010/main" val="346346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AFTER the Fall</a:t>
            </a:r>
          </a:p>
          <a:p>
            <a:pPr algn="l"/>
            <a:r>
              <a:rPr lang="en-US" sz="4400" b="1" dirty="0">
                <a:sym typeface="Wingdings" panose="05000000000000000000" pitchFamily="2" charset="2"/>
              </a:rPr>
              <a:t></a:t>
            </a:r>
            <a:r>
              <a:rPr lang="en-US" sz="4400" b="1" dirty="0"/>
              <a:t> C</a:t>
            </a:r>
            <a:r>
              <a:rPr lang="en-US" sz="4400" b="1" i="0" u="none" strike="noStrike" baseline="0" dirty="0"/>
              <a:t>ompanionship </a:t>
            </a:r>
            <a:r>
              <a:rPr lang="en-US" sz="4400" i="1" dirty="0"/>
              <a:t>falls into</a:t>
            </a:r>
            <a:r>
              <a:rPr lang="en-US" sz="4400" i="1" u="none" strike="noStrike" baseline="0" dirty="0"/>
              <a:t> </a:t>
            </a:r>
            <a:r>
              <a:rPr lang="en-US" sz="4400" b="1" u="none" strike="noStrike" baseline="0" dirty="0">
                <a:solidFill>
                  <a:srgbClr val="FF0000"/>
                </a:solidFill>
              </a:rPr>
              <a:t>selfish</a:t>
            </a:r>
            <a:r>
              <a:rPr lang="en-US" sz="4400" i="1" u="none" strike="noStrike" baseline="0" dirty="0"/>
              <a:t> 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conflict</a:t>
            </a:r>
          </a:p>
          <a:p>
            <a:pPr algn="l"/>
            <a:r>
              <a:rPr lang="en-US" sz="4400" b="1" i="0" u="none" strike="noStrike" baseline="0" dirty="0">
                <a:solidFill>
                  <a:srgbClr val="FF0000"/>
                </a:solidFill>
              </a:rPr>
              <a:t>Gen 3:16  </a:t>
            </a:r>
            <a:r>
              <a:rPr lang="en-US" sz="4400" i="0" u="none" strike="noStrike" spc="-150" baseline="0" dirty="0"/>
              <a:t>To the woman He said: "Your </a:t>
            </a:r>
            <a:r>
              <a:rPr lang="en-US" sz="4400" b="1" i="0" u="none" strike="noStrike" spc="-300" baseline="0" dirty="0"/>
              <a:t>desire</a:t>
            </a:r>
            <a:r>
              <a:rPr lang="en-US" sz="4400" i="0" u="none" strike="noStrike" spc="-150" baseline="0" dirty="0"/>
              <a:t> will be for your husband (</a:t>
            </a:r>
            <a:r>
              <a:rPr lang="en-US" sz="4400" i="1" spc="-150" dirty="0"/>
              <a:t>inclination </a:t>
            </a:r>
            <a:r>
              <a:rPr lang="en-US" sz="4400" i="1" u="none" strike="noStrike" spc="-150" baseline="0" dirty="0"/>
              <a:t>to </a:t>
            </a:r>
            <a:r>
              <a:rPr lang="en-US" sz="4400" b="1" i="1" u="none" strike="noStrike" spc="-150" baseline="0" dirty="0"/>
              <a:t>control</a:t>
            </a:r>
            <a:r>
              <a:rPr lang="en-US" sz="4400" i="0" u="none" strike="noStrike" spc="-150" baseline="0" dirty="0"/>
              <a:t>), but he will </a:t>
            </a:r>
            <a:r>
              <a:rPr lang="en-US" sz="4400" b="1" i="0" u="none" strike="noStrike" spc="-150" baseline="0" dirty="0"/>
              <a:t>rule</a:t>
            </a:r>
            <a:r>
              <a:rPr lang="en-US" sz="4400" i="0" u="none" strike="noStrike" spc="-150" baseline="0" dirty="0"/>
              <a:t> over you (</a:t>
            </a:r>
            <a:r>
              <a:rPr lang="en-US" sz="4400" i="1" u="none" strike="noStrike" spc="-150" baseline="0" dirty="0"/>
              <a:t>inclination to </a:t>
            </a:r>
            <a:r>
              <a:rPr lang="en-US" sz="4400" b="1" i="1" u="none" strike="noStrike" spc="-150" baseline="0" dirty="0"/>
              <a:t>dominate</a:t>
            </a:r>
            <a:r>
              <a:rPr lang="en-US" sz="4400" i="0" u="none" strike="noStrike" spc="-150" baseline="0" dirty="0"/>
              <a:t>)." </a:t>
            </a:r>
            <a:endParaRPr lang="en-US" sz="4400" b="1" i="0" u="none" strike="noStrike" baseline="0" dirty="0"/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en-US" sz="4400" b="1" i="0" u="none" strike="noStrike" spc="-150" baseline="0" dirty="0"/>
              <a:t>Garden luxury </a:t>
            </a:r>
            <a:r>
              <a:rPr lang="en-US" sz="4400" i="1" spc="-150" dirty="0"/>
              <a:t>falls away into</a:t>
            </a:r>
            <a:r>
              <a:rPr lang="en-US" sz="4400" i="1" u="none" strike="noStrike" spc="-150" baseline="0" dirty="0"/>
              <a:t> </a:t>
            </a:r>
            <a:r>
              <a:rPr lang="en-US" sz="4400" b="1" i="0" u="none" strike="noStrike" spc="-150" baseline="0" dirty="0">
                <a:solidFill>
                  <a:srgbClr val="FF0000"/>
                </a:solidFill>
              </a:rPr>
              <a:t>wilderness labor</a:t>
            </a:r>
          </a:p>
          <a:p>
            <a:pPr algn="l"/>
            <a:r>
              <a:rPr lang="en-US" sz="4400" b="1" i="0" u="none" strike="noStrike" baseline="0" dirty="0">
                <a:solidFill>
                  <a:srgbClr val="FF0000"/>
                </a:solidFill>
              </a:rPr>
              <a:t>Gen 3:23  </a:t>
            </a:r>
            <a:r>
              <a:rPr lang="en-US" sz="4400" dirty="0"/>
              <a:t>T</a:t>
            </a:r>
            <a:r>
              <a:rPr lang="en-US" sz="4400" i="0" u="none" strike="noStrike" baseline="0" dirty="0"/>
              <a:t>he LORD God sent him </a:t>
            </a:r>
            <a:r>
              <a:rPr lang="en-US" sz="4400" b="1" i="0" u="none" strike="noStrike" baseline="0" dirty="0"/>
              <a:t>out from the garden</a:t>
            </a:r>
            <a:r>
              <a:rPr lang="en-US" sz="4400" i="0" u="none" strike="noStrike" baseline="0" dirty="0"/>
              <a:t> of Eden to work the ground from which he was taken. </a:t>
            </a:r>
          </a:p>
          <a:p>
            <a:pPr algn="l"/>
            <a:endParaRPr lang="en-US" sz="440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88654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Song of Solomon </a:t>
            </a:r>
          </a:p>
          <a:p>
            <a:r>
              <a:rPr lang="en-US" sz="4400" i="0" u="none" strike="noStrike" baseline="0" dirty="0"/>
              <a:t>Wisdom’s Return to Marriage Paradise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/>
              <a:t>Garden</a:t>
            </a:r>
            <a:r>
              <a:rPr lang="en-US" sz="4400" dirty="0"/>
              <a:t> Theme - </a:t>
            </a:r>
            <a:r>
              <a:rPr lang="en-US" sz="4400" b="1" dirty="0">
                <a:solidFill>
                  <a:srgbClr val="FF0000"/>
                </a:solidFill>
              </a:rPr>
              <a:t>Song </a:t>
            </a:r>
            <a:r>
              <a:rPr lang="en-US" sz="4400" b="1" dirty="0">
                <a:solidFill>
                  <a:srgbClr val="00B050"/>
                </a:solidFill>
              </a:rPr>
              <a:t>4:16</a:t>
            </a:r>
            <a:r>
              <a:rPr lang="en-US" sz="4400" b="1" dirty="0">
                <a:solidFill>
                  <a:srgbClr val="FF0000"/>
                </a:solidFill>
              </a:rPr>
              <a:t>; 5:1; 6:2,11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/>
              <a:t>Companionship </a:t>
            </a:r>
            <a:r>
              <a:rPr lang="en-US" sz="4400" dirty="0"/>
              <a:t>- </a:t>
            </a:r>
            <a:r>
              <a:rPr lang="en-US" sz="4400" b="1" dirty="0">
                <a:solidFill>
                  <a:srgbClr val="FF0000"/>
                </a:solidFill>
              </a:rPr>
              <a:t>Song </a:t>
            </a:r>
            <a:r>
              <a:rPr lang="en-US" sz="4400" b="1" dirty="0">
                <a:solidFill>
                  <a:srgbClr val="00B050"/>
                </a:solidFill>
              </a:rPr>
              <a:t>5:16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i="0" u="none" strike="noStrike" baseline="0" dirty="0"/>
              <a:t>Exclusiveness </a:t>
            </a:r>
            <a:r>
              <a:rPr lang="en-US" sz="4400" i="0" u="none" strike="noStrike" baseline="0" dirty="0"/>
              <a:t>- 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Song 2:10,13; 3:1-4; </a:t>
            </a:r>
            <a:r>
              <a:rPr lang="en-US" sz="4400" b="1" i="0" u="none" strike="noStrike" baseline="0" dirty="0">
                <a:solidFill>
                  <a:srgbClr val="00B050"/>
                </a:solidFill>
              </a:rPr>
              <a:t>4:12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; </a:t>
            </a:r>
            <a:r>
              <a:rPr lang="en-US" sz="4400" b="1" i="0" u="none" strike="noStrike" baseline="0" dirty="0">
                <a:solidFill>
                  <a:srgbClr val="00B050"/>
                </a:solidFill>
              </a:rPr>
              <a:t>6:9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i="0" u="none" strike="noStrike" baseline="0" dirty="0"/>
              <a:t>Shameless Intimacy </a:t>
            </a:r>
            <a:r>
              <a:rPr lang="en-US" sz="4400" i="0" u="none" strike="noStrike" baseline="0" dirty="0"/>
              <a:t>- 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Song 4; 6; 7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/>
              <a:t>W</a:t>
            </a:r>
            <a:r>
              <a:rPr lang="en-US" sz="4400" b="1" i="0" u="none" strike="noStrike" baseline="0" dirty="0"/>
              <a:t>ife’s Power to 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Ignite/Re-ignite </a:t>
            </a:r>
            <a:r>
              <a:rPr lang="en-US" sz="4400" b="1" i="0" u="none" strike="noStrike" baseline="0" dirty="0"/>
              <a:t>Passion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ym typeface="Wingdings" panose="05000000000000000000" pitchFamily="2" charset="2"/>
              </a:rPr>
              <a:t>	</a:t>
            </a:r>
            <a:r>
              <a:rPr lang="en-US" sz="4400" b="1" dirty="0"/>
              <a:t> SHE </a:t>
            </a:r>
            <a:r>
              <a:rPr lang="en-US" sz="4400" dirty="0"/>
              <a:t>often speaks, invites, appreciates.</a:t>
            </a:r>
            <a:endParaRPr lang="en-US" sz="4400" i="0" u="none" strike="noStrike" baseline="0" dirty="0"/>
          </a:p>
        </p:txBody>
      </p:sp>
    </p:spTree>
    <p:extLst>
      <p:ext uri="{BB962C8B-B14F-4D97-AF65-F5344CB8AC3E}">
        <p14:creationId xmlns:p14="http://schemas.microsoft.com/office/powerpoint/2010/main" val="191160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Learn/Re-learn how to </a:t>
            </a:r>
            <a:r>
              <a:rPr lang="en-US" sz="4400" b="1" dirty="0">
                <a:solidFill>
                  <a:srgbClr val="FF0000"/>
                </a:solidFill>
              </a:rPr>
              <a:t>INVITE</a:t>
            </a:r>
            <a:r>
              <a:rPr lang="en-US" sz="4400" b="1" dirty="0"/>
              <a:t> Intimacy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Song 7:11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She</a:t>
            </a:r>
            <a:r>
              <a:rPr lang="en-US" sz="4400" dirty="0"/>
              <a:t>) </a:t>
            </a:r>
            <a:r>
              <a:rPr lang="en-US" sz="4400" b="1" dirty="0"/>
              <a:t>Come</a:t>
            </a:r>
            <a:r>
              <a:rPr lang="en-US" sz="4400" dirty="0"/>
              <a:t>, my beloved …</a:t>
            </a:r>
          </a:p>
          <a:p>
            <a:pPr algn="l"/>
            <a:r>
              <a:rPr lang="en-US" sz="4400" b="1" dirty="0">
                <a:solidFill>
                  <a:srgbClr val="00B050"/>
                </a:solidFill>
              </a:rPr>
              <a:t>Q</a:t>
            </a:r>
            <a:r>
              <a:rPr lang="en-US" sz="4400" dirty="0"/>
              <a:t> - </a:t>
            </a:r>
            <a:r>
              <a:rPr lang="en-US" sz="4400" b="1" i="1" dirty="0"/>
              <a:t>Wife</a:t>
            </a:r>
            <a:r>
              <a:rPr lang="en-US" sz="4400" i="1" dirty="0"/>
              <a:t>, when was the last time YOU asked 	your husband to make love to you</a:t>
            </a:r>
            <a:r>
              <a:rPr lang="en-US" sz="4400" dirty="0"/>
              <a:t>?</a:t>
            </a:r>
          </a:p>
          <a:p>
            <a:pPr algn="l">
              <a:spcBef>
                <a:spcPts val="600"/>
              </a:spcBef>
            </a:pPr>
            <a:r>
              <a:rPr lang="en-US" sz="4400" dirty="0">
                <a:sym typeface="Wingdings" panose="05000000000000000000" pitchFamily="2" charset="2"/>
              </a:rPr>
              <a:t></a:t>
            </a:r>
            <a:r>
              <a:rPr lang="en-US" sz="4400" dirty="0"/>
              <a:t> </a:t>
            </a:r>
            <a:r>
              <a:rPr lang="en-US" sz="4400" b="1" dirty="0"/>
              <a:t>Please understand his internal battle</a:t>
            </a:r>
          </a:p>
          <a:p>
            <a:pPr algn="l">
              <a:spcBef>
                <a:spcPts val="0"/>
              </a:spcBef>
            </a:pPr>
            <a:r>
              <a:rPr lang="en-US" sz="4400" b="1" dirty="0">
                <a:solidFill>
                  <a:srgbClr val="FF0000"/>
                </a:solidFill>
              </a:rPr>
              <a:t>7:10</a:t>
            </a:r>
            <a:r>
              <a:rPr lang="en-US" sz="4400" dirty="0"/>
              <a:t> - His desire is toward (</a:t>
            </a:r>
            <a:r>
              <a:rPr lang="en-US" sz="4400" i="1" dirty="0"/>
              <a:t>you</a:t>
            </a:r>
            <a:r>
              <a:rPr lang="en-US" sz="4400" dirty="0"/>
              <a:t>).</a:t>
            </a:r>
          </a:p>
          <a:p>
            <a:pPr algn="l">
              <a:spcBef>
                <a:spcPts val="0"/>
              </a:spcBef>
            </a:pPr>
            <a:r>
              <a:rPr lang="en-US" sz="4400" b="1" spc="-80" dirty="0">
                <a:solidFill>
                  <a:srgbClr val="FF0000"/>
                </a:solidFill>
              </a:rPr>
              <a:t>4:8</a:t>
            </a:r>
            <a:r>
              <a:rPr lang="en-US" sz="4400" spc="-80" dirty="0"/>
              <a:t> - He harbors fears of rejection &amp; inadequacy.</a:t>
            </a:r>
          </a:p>
          <a:p>
            <a:pPr algn="l">
              <a:spcBef>
                <a:spcPts val="0"/>
              </a:spcBef>
            </a:pPr>
            <a:r>
              <a:rPr lang="en-US" sz="4400" b="1" dirty="0">
                <a:solidFill>
                  <a:srgbClr val="FF0000"/>
                </a:solidFill>
              </a:rPr>
              <a:t>4:9</a:t>
            </a:r>
            <a:r>
              <a:rPr lang="en-US" sz="4400" dirty="0"/>
              <a:t> - His heart can be captivated (</a:t>
            </a:r>
            <a:r>
              <a:rPr lang="en-US" sz="4400" i="1" dirty="0"/>
              <a:t>or crushed</a:t>
            </a:r>
            <a:r>
              <a:rPr lang="en-US" sz="4400" dirty="0"/>
              <a:t>) 	with one look of your eyes.</a:t>
            </a:r>
          </a:p>
        </p:txBody>
      </p:sp>
    </p:spTree>
    <p:extLst>
      <p:ext uri="{BB962C8B-B14F-4D97-AF65-F5344CB8AC3E}">
        <p14:creationId xmlns:p14="http://schemas.microsoft.com/office/powerpoint/2010/main" val="101778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tabLst>
                <a:tab pos="522288" algn="l"/>
              </a:tabLst>
            </a:pPr>
            <a:r>
              <a:rPr lang="en-US" sz="4400" dirty="0">
                <a:sym typeface="Wingdings" panose="05000000000000000000" pitchFamily="2" charset="2"/>
              </a:rPr>
              <a:t></a:t>
            </a:r>
            <a:r>
              <a:rPr lang="en-US" sz="4400" dirty="0"/>
              <a:t> As time goes on, simply </a:t>
            </a:r>
            <a:r>
              <a:rPr lang="en-US" sz="4400" b="1" dirty="0"/>
              <a:t>being</a:t>
            </a:r>
            <a:r>
              <a:rPr lang="en-US" sz="4400" dirty="0"/>
              <a:t> </a:t>
            </a:r>
            <a:r>
              <a:rPr lang="en-US" sz="4400" b="1" dirty="0"/>
              <a:t>available</a:t>
            </a:r>
            <a:r>
              <a:rPr lang="en-US" sz="4400" dirty="0"/>
              <a:t> is 	</a:t>
            </a:r>
            <a:r>
              <a:rPr lang="en-US" sz="4400" b="1" dirty="0"/>
              <a:t>not sufficient </a:t>
            </a:r>
            <a:r>
              <a:rPr lang="en-US" sz="4400" dirty="0"/>
              <a:t>for maintaining, let alone 	enhancing sexual desire.</a:t>
            </a:r>
          </a:p>
          <a:p>
            <a:pPr marL="571500" indent="-571500" algn="l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4400" dirty="0"/>
              <a:t>Simply being available communicates a </a:t>
            </a:r>
            <a:r>
              <a:rPr lang="en-US" sz="4400" b="1" dirty="0"/>
              <a:t>duty</a:t>
            </a:r>
            <a:r>
              <a:rPr lang="en-US" sz="4400" dirty="0"/>
              <a:t> rather than </a:t>
            </a:r>
            <a:r>
              <a:rPr lang="en-US" sz="4400" b="1" dirty="0"/>
              <a:t>delighted</a:t>
            </a:r>
            <a:r>
              <a:rPr lang="en-US" sz="4400" dirty="0"/>
              <a:t> mindset.</a:t>
            </a:r>
          </a:p>
          <a:p>
            <a:pPr marL="571500" indent="-571500" algn="l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4400" dirty="0"/>
              <a:t> Intimacy is a place for the wife to say, (</a:t>
            </a:r>
            <a:r>
              <a:rPr lang="en-US" sz="4400" b="1" dirty="0">
                <a:solidFill>
                  <a:srgbClr val="FF0000"/>
                </a:solidFill>
              </a:rPr>
              <a:t>8:2</a:t>
            </a:r>
            <a:r>
              <a:rPr lang="en-US" sz="4400" dirty="0"/>
              <a:t>) “</a:t>
            </a:r>
            <a:r>
              <a:rPr lang="en-US" sz="4400" i="1" dirty="0"/>
              <a:t>I would </a:t>
            </a:r>
            <a:r>
              <a:rPr lang="en-US" sz="4400" b="1" i="1" dirty="0"/>
              <a:t>lead</a:t>
            </a:r>
            <a:r>
              <a:rPr lang="en-US" sz="4400" i="1" dirty="0"/>
              <a:t> you</a:t>
            </a:r>
            <a:r>
              <a:rPr lang="en-US" sz="4400" dirty="0"/>
              <a:t>”, and then do it!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4400" b="1" dirty="0"/>
              <a:t> </a:t>
            </a:r>
            <a:r>
              <a:rPr lang="en-US" sz="4400" b="1" dirty="0">
                <a:solidFill>
                  <a:srgbClr val="FF0000"/>
                </a:solidFill>
              </a:rPr>
              <a:t>Song of Solomon </a:t>
            </a:r>
            <a:r>
              <a:rPr lang="en-US" sz="4400" dirty="0"/>
              <a:t>is not encouraging lies or faking, but a willingness to (</a:t>
            </a:r>
            <a:r>
              <a:rPr lang="en-US" sz="4400" b="1" dirty="0">
                <a:solidFill>
                  <a:srgbClr val="FF0000"/>
                </a:solidFill>
              </a:rPr>
              <a:t>2:7; 3:5; 8:4</a:t>
            </a:r>
            <a:r>
              <a:rPr lang="en-US" sz="4400" dirty="0"/>
              <a:t>) “</a:t>
            </a:r>
            <a:r>
              <a:rPr lang="en-US" sz="4400" i="1" dirty="0"/>
              <a:t>stir up and awaken love</a:t>
            </a:r>
            <a:r>
              <a:rPr lang="en-US" sz="4400" dirty="0"/>
              <a:t>” by </a:t>
            </a:r>
            <a:r>
              <a:rPr lang="en-US" sz="4400" b="1" dirty="0"/>
              <a:t>INVITING it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131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7A887D0-32EC-ACF1-267C-1122DFA2B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6880"/>
            <a:ext cx="10972800" cy="5933440"/>
          </a:xfrm>
        </p:spPr>
        <p:txBody>
          <a:bodyPr>
            <a:noAutofit/>
          </a:bodyPr>
          <a:lstStyle/>
          <a:p>
            <a:r>
              <a:rPr lang="en-US" sz="4400" b="1" dirty="0"/>
              <a:t>Learn/Re-learn how to plan Intimate </a:t>
            </a:r>
            <a:r>
              <a:rPr lang="en-US" sz="4400" b="1" dirty="0">
                <a:solidFill>
                  <a:srgbClr val="FF0000"/>
                </a:solidFill>
              </a:rPr>
              <a:t>PLACES</a:t>
            </a:r>
          </a:p>
          <a:p>
            <a:pPr algn="l"/>
            <a:r>
              <a:rPr lang="en-US" sz="4400" b="1" dirty="0">
                <a:solidFill>
                  <a:srgbClr val="FF0000"/>
                </a:solidFill>
              </a:rPr>
              <a:t>Song 7:11</a:t>
            </a:r>
            <a:r>
              <a:rPr lang="en-US" sz="4400" dirty="0"/>
              <a:t>  (</a:t>
            </a:r>
            <a:r>
              <a:rPr lang="en-US" sz="4400" b="1" i="1" dirty="0">
                <a:solidFill>
                  <a:srgbClr val="00B050"/>
                </a:solidFill>
              </a:rPr>
              <a:t>She</a:t>
            </a:r>
            <a:r>
              <a:rPr lang="en-US" sz="4400" dirty="0"/>
              <a:t>) </a:t>
            </a:r>
            <a:r>
              <a:rPr lang="en-US" sz="4400" b="1" dirty="0"/>
              <a:t>Come</a:t>
            </a:r>
            <a:r>
              <a:rPr lang="en-US" sz="4400" dirty="0"/>
              <a:t>, my beloved, let us </a:t>
            </a:r>
            <a:r>
              <a:rPr lang="en-US" sz="4400" b="1" dirty="0"/>
              <a:t>go</a:t>
            </a:r>
            <a:r>
              <a:rPr lang="en-US" sz="4400" dirty="0"/>
              <a:t> forth to the </a:t>
            </a:r>
            <a:r>
              <a:rPr lang="en-US" sz="4400" b="1" dirty="0"/>
              <a:t>field</a:t>
            </a:r>
            <a:r>
              <a:rPr lang="en-US" sz="4400" dirty="0"/>
              <a:t> … to the </a:t>
            </a:r>
            <a:r>
              <a:rPr lang="en-US" sz="4400" b="1" dirty="0"/>
              <a:t>villages</a:t>
            </a:r>
            <a:r>
              <a:rPr lang="en-US" sz="4400" dirty="0"/>
              <a:t>.</a:t>
            </a: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Q</a:t>
            </a:r>
            <a:r>
              <a:rPr lang="en-US" sz="4400" dirty="0"/>
              <a:t> - </a:t>
            </a:r>
            <a:r>
              <a:rPr lang="en-US" sz="4400" b="1" i="1" dirty="0"/>
              <a:t>Wife</a:t>
            </a:r>
            <a:r>
              <a:rPr lang="en-US" sz="4400" i="1" dirty="0"/>
              <a:t>, have you let your husband know you 	are available to him in </a:t>
            </a:r>
            <a:r>
              <a:rPr lang="en-US" sz="4400" b="1" i="1" dirty="0"/>
              <a:t>locations</a:t>
            </a:r>
            <a:r>
              <a:rPr lang="en-US" sz="4400" i="1" dirty="0"/>
              <a:t> other than 	the bedroom</a:t>
            </a:r>
            <a:r>
              <a:rPr lang="en-US" sz="4400" dirty="0"/>
              <a:t>?</a:t>
            </a:r>
            <a:endParaRPr lang="en-US" sz="4400" b="1" dirty="0">
              <a:solidFill>
                <a:srgbClr val="00B050"/>
              </a:solidFill>
            </a:endParaRPr>
          </a:p>
          <a:p>
            <a:pPr algn="l">
              <a:tabLst>
                <a:tab pos="457200" algn="l"/>
              </a:tabLst>
            </a:pPr>
            <a:r>
              <a:rPr lang="en-US" sz="4400" b="1" dirty="0">
                <a:solidFill>
                  <a:srgbClr val="00B050"/>
                </a:solidFill>
              </a:rPr>
              <a:t>Q</a:t>
            </a:r>
            <a:r>
              <a:rPr lang="en-US" sz="4400" dirty="0"/>
              <a:t> - </a:t>
            </a:r>
            <a:r>
              <a:rPr lang="en-US" sz="4400" b="1" i="1" dirty="0"/>
              <a:t>Wife</a:t>
            </a:r>
            <a:r>
              <a:rPr lang="en-US" sz="4400" i="1" dirty="0"/>
              <a:t>, when was the last time YOU let your 	husband know you would enjoy a romantic 	getaway </a:t>
            </a:r>
            <a:r>
              <a:rPr lang="en-US" sz="4400" dirty="0"/>
              <a:t>(</a:t>
            </a:r>
            <a:r>
              <a:rPr lang="en-US" sz="4400" b="1" dirty="0"/>
              <a:t>En Gedi </a:t>
            </a:r>
            <a:r>
              <a:rPr lang="en-US" sz="4400" b="1" dirty="0">
                <a:solidFill>
                  <a:srgbClr val="FF0000"/>
                </a:solidFill>
              </a:rPr>
              <a:t>1:14</a:t>
            </a:r>
            <a:r>
              <a:rPr lang="en-US" sz="4400" dirty="0"/>
              <a:t>) with just him?</a:t>
            </a:r>
          </a:p>
        </p:txBody>
      </p:sp>
    </p:spTree>
    <p:extLst>
      <p:ext uri="{BB962C8B-B14F-4D97-AF65-F5344CB8AC3E}">
        <p14:creationId xmlns:p14="http://schemas.microsoft.com/office/powerpoint/2010/main" val="299453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1125</Words>
  <Application>Microsoft Office PowerPoint</Application>
  <PresentationFormat>Widescreen</PresentationFormat>
  <Paragraphs>88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Depue</dc:creator>
  <cp:lastModifiedBy>Anne Depue</cp:lastModifiedBy>
  <cp:revision>28</cp:revision>
  <dcterms:created xsi:type="dcterms:W3CDTF">2023-10-08T00:40:15Z</dcterms:created>
  <dcterms:modified xsi:type="dcterms:W3CDTF">2023-10-15T10:51:44Z</dcterms:modified>
</cp:coreProperties>
</file>