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6" r:id="rId3"/>
    <p:sldId id="267" r:id="rId4"/>
    <p:sldId id="257" r:id="rId5"/>
    <p:sldId id="268" r:id="rId6"/>
    <p:sldId id="269" r:id="rId7"/>
    <p:sldId id="270" r:id="rId8"/>
    <p:sldId id="276" r:id="rId9"/>
    <p:sldId id="271" r:id="rId10"/>
    <p:sldId id="273" r:id="rId11"/>
    <p:sldId id="274" r:id="rId12"/>
    <p:sldId id="275" r:id="rId13"/>
    <p:sldId id="272" r:id="rId14"/>
    <p:sldId id="278" r:id="rId15"/>
    <p:sldId id="27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87" d="100"/>
          <a:sy n="87" d="100"/>
        </p:scale>
        <p:origin x="422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A42EC-4ACD-DDE5-13A9-786D436EEC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AE2700-3726-F07E-9B65-C21E042D54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F1ED25-4A4C-F031-932E-0FF0E9A91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75992-8822-4D91-9328-8444737A555C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E9892D-61DE-D3B7-BFBF-2C928439B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BBFBF-35BA-0494-A8C2-4277D3CA4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14050-5BF5-40CE-8EDC-2975DE6E31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688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04FA2-9BBC-DCD6-7C20-BDF085049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54C490-D84C-7FD6-6907-690C2C2418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89CB9-7296-B8A6-72CA-4DA05C4BC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75992-8822-4D91-9328-8444737A555C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820CA7-5034-1CD2-2DC9-ADB17463D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B38BB7-8A7D-AB6F-DAFA-06C2CA8A9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14050-5BF5-40CE-8EDC-2975DE6E31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962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69183D-0569-47A3-EEFE-46C53DFE96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A478F7-3F96-C31C-27CE-124D5723FB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D9A1E9-75C0-6640-99E1-5F950A3C9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75992-8822-4D91-9328-8444737A555C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25CF3C-A586-DC9D-5E1E-CA5BA172D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4D61A6-AE60-AA6E-6D04-9F6719785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14050-5BF5-40CE-8EDC-2975DE6E31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6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F1754-6EF5-1AD6-F111-FB5864835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52DE2E-AA42-91FD-1F42-E91A5A2AB1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8FD6DA-9B94-F057-2BFE-290E0D5C9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75992-8822-4D91-9328-8444737A555C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822DB-D3AF-6793-2BDD-DC68AF4AE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F6174-3BA4-4E33-2327-C1D2F43FD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14050-5BF5-40CE-8EDC-2975DE6E31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292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3BA89-BE25-86E2-B656-BC8EA0B11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AA479B-DC01-2C78-B25D-1DC5B6B86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B122F2-18B4-C222-8538-4854B8B94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75992-8822-4D91-9328-8444737A555C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CA40AC-98AA-1E7F-9329-26A4312C4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A95878-6A99-62FC-088F-32F599F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14050-5BF5-40CE-8EDC-2975DE6E31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468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BCE40-D796-B7FE-4739-EC8EF4B94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FFF77D-62CF-2D8D-6A01-4B704ED972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0EEA56-258B-AC69-6B2D-ED8E77AF04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65F5B2-07B2-39AF-479C-F0631CD1D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75992-8822-4D91-9328-8444737A555C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EAA073-53B6-7F2F-EA2A-8995CDC27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F3476B-F456-518D-C7AB-296B258F8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14050-5BF5-40CE-8EDC-2975DE6E31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848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B1E60-DF8E-F20E-E649-8474F2001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3E6A1B-EADC-6304-A267-BB5455D1FF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B2AD5F-E3D4-AA7A-8AD8-C11221F4A8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92AF55-726D-8C38-123B-2F1B719C70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6FB722-3272-B1EA-4E36-004079099D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1319EC-D00A-D862-03E3-BF36C6E98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75992-8822-4D91-9328-8444737A555C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9D983E-4DCC-7B27-50AD-C48B139E0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FC18E1-A9C4-BA50-1C6A-E852726C9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14050-5BF5-40CE-8EDC-2975DE6E31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728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E4A78-F30C-E3E6-884E-395C58FC5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9DBBFD-FCF7-89AD-5D26-A8506DE4F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75992-8822-4D91-9328-8444737A555C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DFD6C9-3E17-F0D6-DA94-B8A121762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5B624D-A9DC-544D-0E44-1D352318E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14050-5BF5-40CE-8EDC-2975DE6E31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199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0999FB-E2ED-5694-FA0C-6D13F1E42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75992-8822-4D91-9328-8444737A555C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31A83B-7541-AD0F-15E8-626169FFE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6E5142-B2B0-CE27-CCE4-2CA3DA7E2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14050-5BF5-40CE-8EDC-2975DE6E31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955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53BBA-DB6E-EC0A-679C-A161AFF47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5F0DBD-C913-1858-B3BD-6EBCCE760A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77D168-0DE1-4F43-D03B-107B4B6CD0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B39DA8-92CF-FBAA-3430-7BB668C7E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75992-8822-4D91-9328-8444737A555C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49D9F0-684A-B6BB-BB33-668C87FF0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95A66F-5926-5658-3CAE-72324881D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14050-5BF5-40CE-8EDC-2975DE6E31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296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97856-A014-A90E-D143-857E3EFE3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0A2D59-7500-5972-1CDC-433614E942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EA5C58-00B1-91DC-F608-3689CC133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9143D4-8B6F-9619-F529-B48D3ECB1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75992-8822-4D91-9328-8444737A555C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7678CD-C67D-8ECA-41D0-DC102BDA6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D106D5-0683-81C1-796A-B6014189A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14050-5BF5-40CE-8EDC-2975DE6E31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350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1936C9-DFD8-8BF2-A81A-A11F8D1D4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874C9D-C2E5-F2F1-6664-D7B4DF9114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45316F-1F27-EC4A-B316-44BC594941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775992-8822-4D91-9328-8444737A555C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C9489-89C0-8622-DC87-905B439F05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22D880-F431-3F41-EB03-CC0C20ADDD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514050-5BF5-40CE-8EDC-2975DE6E31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497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field of flowers and trees&#10;&#10;Description automatically generated">
            <a:extLst>
              <a:ext uri="{FF2B5EF4-FFF2-40B4-BE49-F238E27FC236}">
                <a16:creationId xmlns:a16="http://schemas.microsoft.com/office/drawing/2014/main" id="{BD76A922-B91B-79E0-F4A9-474B637064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965" b="9049"/>
          <a:stretch/>
        </p:blipFill>
        <p:spPr>
          <a:xfrm>
            <a:off x="77856" y="69574"/>
            <a:ext cx="12036287" cy="6718852"/>
          </a:xfrm>
          <a:prstGeom prst="rect">
            <a:avLst/>
          </a:prstGeom>
          <a:ln w="152400">
            <a:solidFill>
              <a:srgbClr val="7030A0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5F2C94-E349-A2AA-6675-B21B5C976039}"/>
              </a:ext>
            </a:extLst>
          </p:cNvPr>
          <p:cNvSpPr txBox="1"/>
          <p:nvPr/>
        </p:nvSpPr>
        <p:spPr>
          <a:xfrm>
            <a:off x="1063487" y="457200"/>
            <a:ext cx="1007827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ln>
                  <a:solidFill>
                    <a:srgbClr val="7030A0"/>
                  </a:solidFill>
                </a:ln>
                <a:solidFill>
                  <a:srgbClr val="FFFF00"/>
                </a:solidFill>
              </a:rPr>
              <a:t>Welcome</a:t>
            </a:r>
            <a:r>
              <a:rPr lang="en-US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 to GBC</a:t>
            </a:r>
          </a:p>
          <a:p>
            <a:pPr algn="ctr"/>
            <a:r>
              <a:rPr lang="en-US" sz="7200" b="1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October 22, 2023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4D0ADB-5A68-5576-5D9B-E1CA14C8248B}"/>
              </a:ext>
            </a:extLst>
          </p:cNvPr>
          <p:cNvSpPr txBox="1"/>
          <p:nvPr/>
        </p:nvSpPr>
        <p:spPr>
          <a:xfrm>
            <a:off x="633046" y="4954250"/>
            <a:ext cx="10972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</a:rPr>
              <a:t>Matthew 6:29  </a:t>
            </a:r>
            <a:r>
              <a:rPr lang="en-US" sz="4400" b="1" dirty="0">
                <a:ln>
                  <a:solidFill>
                    <a:srgbClr val="7030A0"/>
                  </a:solidFill>
                </a:ln>
                <a:solidFill>
                  <a:schemeClr val="bg1"/>
                </a:solidFill>
              </a:rPr>
              <a:t>Even Solomon in all his glory was not arrayed like one of these. </a:t>
            </a:r>
            <a:endParaRPr lang="en-US" sz="4400" b="1" i="1" dirty="0">
              <a:ln>
                <a:solidFill>
                  <a:srgbClr val="7030A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5665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7A3FF6F-C1CE-BD0D-90B7-103BC08186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5928" y="522514"/>
            <a:ext cx="10940143" cy="5812971"/>
          </a:xfrm>
        </p:spPr>
        <p:txBody>
          <a:bodyPr>
            <a:normAutofit/>
          </a:bodyPr>
          <a:lstStyle/>
          <a:p>
            <a:r>
              <a:rPr lang="en-US" sz="4400" b="1" dirty="0"/>
              <a:t>What Jesus is saying Then &amp; Now</a:t>
            </a:r>
            <a:endParaRPr lang="en-US" sz="800" b="1" dirty="0">
              <a:solidFill>
                <a:srgbClr val="FF0000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sz="4400" b="1" dirty="0">
                <a:solidFill>
                  <a:srgbClr val="FF0000"/>
                </a:solidFill>
              </a:rPr>
              <a:t>Matt 7:1-5  </a:t>
            </a:r>
            <a:r>
              <a:rPr lang="en-US" sz="4400" u="sng" dirty="0"/>
              <a:t>Don’t</a:t>
            </a:r>
            <a:r>
              <a:rPr lang="en-US" sz="4400" dirty="0"/>
              <a:t> be </a:t>
            </a:r>
            <a:r>
              <a:rPr lang="en-US" sz="4400" b="1" dirty="0"/>
              <a:t>judgmental</a:t>
            </a:r>
            <a:r>
              <a:rPr lang="en-US" sz="4400" dirty="0"/>
              <a:t> or nurture a 	hypocritical, </a:t>
            </a:r>
            <a:r>
              <a:rPr lang="en-US" sz="4400" b="1" dirty="0"/>
              <a:t>condemning</a:t>
            </a:r>
            <a:r>
              <a:rPr lang="en-US" sz="4400" dirty="0"/>
              <a:t> spirit. </a:t>
            </a:r>
          </a:p>
          <a:p>
            <a:pPr algn="l">
              <a:spcBef>
                <a:spcPts val="0"/>
              </a:spcBef>
            </a:pPr>
            <a:endParaRPr lang="en-US" sz="800" b="1" dirty="0">
              <a:solidFill>
                <a:srgbClr val="FF0000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sz="4400" b="1" dirty="0">
                <a:solidFill>
                  <a:srgbClr val="FF0000"/>
                </a:solidFill>
              </a:rPr>
              <a:t>Matt 7:6  </a:t>
            </a:r>
            <a:r>
              <a:rPr lang="en-US" sz="4400" dirty="0"/>
              <a:t>But </a:t>
            </a:r>
            <a:r>
              <a:rPr lang="en-US" sz="4400" u="sng" dirty="0"/>
              <a:t>do</a:t>
            </a:r>
            <a:r>
              <a:rPr lang="en-US" sz="4400" dirty="0"/>
              <a:t> be </a:t>
            </a:r>
            <a:r>
              <a:rPr lang="en-US" sz="4400" b="1" dirty="0"/>
              <a:t>discerning</a:t>
            </a:r>
            <a:r>
              <a:rPr lang="en-US" sz="4400" dirty="0"/>
              <a:t> because …</a:t>
            </a:r>
          </a:p>
          <a:p>
            <a:pPr algn="l">
              <a:spcBef>
                <a:spcPts val="0"/>
              </a:spcBef>
            </a:pPr>
            <a:r>
              <a:rPr lang="en-US" sz="4400" spc="-100" dirty="0"/>
              <a:t>Some will keep </a:t>
            </a:r>
            <a:r>
              <a:rPr lang="en-US" sz="4400" b="1" spc="-100" dirty="0"/>
              <a:t>tearing up </a:t>
            </a:r>
            <a:r>
              <a:rPr lang="en-US" sz="4400" spc="-100" dirty="0"/>
              <a:t>(</a:t>
            </a:r>
            <a:r>
              <a:rPr lang="en-US" sz="4400" i="1" spc="-100" dirty="0"/>
              <a:t>like dogs</a:t>
            </a:r>
            <a:r>
              <a:rPr lang="en-US" sz="4400" spc="-100" dirty="0"/>
              <a:t>) or </a:t>
            </a:r>
            <a:r>
              <a:rPr lang="en-US" sz="4400" b="1" spc="-100" dirty="0"/>
              <a:t>trampling </a:t>
            </a:r>
            <a:r>
              <a:rPr lang="en-US" sz="4400" b="1" spc="-150" dirty="0"/>
              <a:t>on</a:t>
            </a:r>
            <a:r>
              <a:rPr lang="en-US" sz="4400" spc="-150" dirty="0"/>
              <a:t> (</a:t>
            </a:r>
            <a:r>
              <a:rPr lang="en-US" sz="4400" i="1" spc="-150" dirty="0"/>
              <a:t>like pigs</a:t>
            </a:r>
            <a:r>
              <a:rPr lang="en-US" sz="4400" spc="-150" dirty="0"/>
              <a:t>) God’s Truth (</a:t>
            </a:r>
            <a:r>
              <a:rPr lang="en-US" sz="4400" i="1" spc="-150" dirty="0"/>
              <a:t>Bible</a:t>
            </a:r>
            <a:r>
              <a:rPr lang="en-US" sz="4400" spc="-150" dirty="0"/>
              <a:t>) and His followers.</a:t>
            </a:r>
          </a:p>
          <a:p>
            <a:pPr algn="l">
              <a:spcBef>
                <a:spcPts val="0"/>
              </a:spcBef>
            </a:pPr>
            <a:r>
              <a:rPr lang="en-US" sz="4400" spc="-80" dirty="0"/>
              <a:t>Until their </a:t>
            </a:r>
            <a:r>
              <a:rPr lang="en-US" sz="4400" b="1" spc="-80" dirty="0"/>
              <a:t>nature and appetites </a:t>
            </a:r>
            <a:r>
              <a:rPr lang="en-US" sz="4400" spc="-80" dirty="0"/>
              <a:t>begin changing</a:t>
            </a:r>
            <a:r>
              <a:rPr lang="en-US" sz="4400" dirty="0"/>
              <a:t>, </a:t>
            </a:r>
          </a:p>
          <a:p>
            <a:pPr algn="l">
              <a:spcBef>
                <a:spcPts val="0"/>
              </a:spcBef>
            </a:pPr>
            <a:r>
              <a:rPr lang="en-US" sz="4400" spc="-80" dirty="0"/>
              <a:t>stop giving them </a:t>
            </a:r>
            <a:r>
              <a:rPr lang="en-US" sz="4400" b="1" spc="-80" dirty="0"/>
              <a:t>repeated access </a:t>
            </a:r>
            <a:r>
              <a:rPr lang="en-US" sz="4400" spc="-80" dirty="0"/>
              <a:t>to such </a:t>
            </a:r>
            <a:r>
              <a:rPr lang="en-US" sz="4400" b="1" spc="-80" dirty="0"/>
              <a:t>sacred </a:t>
            </a:r>
            <a:r>
              <a:rPr lang="en-US" sz="4400" dirty="0"/>
              <a:t>(</a:t>
            </a:r>
            <a:r>
              <a:rPr lang="en-US" sz="4400" i="1" dirty="0"/>
              <a:t>holy</a:t>
            </a:r>
            <a:r>
              <a:rPr lang="en-US" sz="4400" dirty="0"/>
              <a:t>) and</a:t>
            </a:r>
            <a:r>
              <a:rPr lang="en-US" sz="4400" b="1" dirty="0"/>
              <a:t> priceless </a:t>
            </a:r>
            <a:r>
              <a:rPr lang="en-US" sz="4400" dirty="0"/>
              <a:t>gifts (</a:t>
            </a:r>
            <a:r>
              <a:rPr lang="en-US" sz="4400" i="1" dirty="0"/>
              <a:t>pearls</a:t>
            </a:r>
            <a:r>
              <a:rPr lang="en-US" sz="4400" dirty="0"/>
              <a:t>) from God.</a:t>
            </a:r>
          </a:p>
        </p:txBody>
      </p:sp>
    </p:spTree>
    <p:extLst>
      <p:ext uri="{BB962C8B-B14F-4D97-AF65-F5344CB8AC3E}">
        <p14:creationId xmlns:p14="http://schemas.microsoft.com/office/powerpoint/2010/main" val="19721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7A3FF6F-C1CE-BD0D-90B7-103BC08186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5928" y="522514"/>
            <a:ext cx="10940143" cy="5812971"/>
          </a:xfrm>
        </p:spPr>
        <p:txBody>
          <a:bodyPr>
            <a:normAutofit fontScale="92500" lnSpcReduction="10000"/>
          </a:bodyPr>
          <a:lstStyle/>
          <a:p>
            <a:r>
              <a:rPr lang="en-US" sz="4400" b="1" dirty="0"/>
              <a:t>How </a:t>
            </a:r>
            <a:r>
              <a:rPr lang="en-US" sz="4400" dirty="0"/>
              <a:t>“</a:t>
            </a:r>
            <a:r>
              <a:rPr lang="en-US" sz="4400" b="1" dirty="0">
                <a:solidFill>
                  <a:srgbClr val="FF0000"/>
                </a:solidFill>
              </a:rPr>
              <a:t>pearls before swine</a:t>
            </a:r>
            <a:r>
              <a:rPr lang="en-US" sz="4400" dirty="0"/>
              <a:t>” </a:t>
            </a:r>
            <a:r>
              <a:rPr lang="en-US" sz="4400" b="1" dirty="0"/>
              <a:t>was practiced by …</a:t>
            </a:r>
          </a:p>
          <a:p>
            <a:pPr algn="l">
              <a:tabLst>
                <a:tab pos="457200" algn="l"/>
              </a:tabLst>
            </a:pPr>
            <a:r>
              <a:rPr lang="en-US" sz="4400" b="1" dirty="0"/>
              <a:t>  </a:t>
            </a:r>
            <a:r>
              <a:rPr lang="en-US" sz="4400" dirty="0">
                <a:sym typeface="Wingdings" panose="05000000000000000000" pitchFamily="2" charset="2"/>
              </a:rPr>
              <a:t></a:t>
            </a:r>
            <a:r>
              <a:rPr lang="en-US" sz="4400" dirty="0"/>
              <a:t> </a:t>
            </a:r>
            <a:r>
              <a:rPr lang="en-US" sz="4400" b="1" dirty="0"/>
              <a:t>Jesus </a:t>
            </a:r>
          </a:p>
          <a:p>
            <a:pPr algn="l"/>
            <a:r>
              <a:rPr lang="en-US" sz="4400" b="1" dirty="0">
                <a:solidFill>
                  <a:srgbClr val="00B050"/>
                </a:solidFill>
              </a:rPr>
              <a:t>Mt 10:12-14 </a:t>
            </a:r>
            <a:r>
              <a:rPr lang="en-US" sz="4400" dirty="0"/>
              <a:t>- discerned response to the message</a:t>
            </a:r>
          </a:p>
          <a:p>
            <a:pPr algn="l"/>
            <a:r>
              <a:rPr lang="en-US" sz="4400" b="1" dirty="0">
                <a:solidFill>
                  <a:srgbClr val="FF0000"/>
                </a:solidFill>
              </a:rPr>
              <a:t>Mt 13:10-15 </a:t>
            </a:r>
            <a:r>
              <a:rPr lang="en-US" sz="4400" dirty="0"/>
              <a:t>-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dirty="0"/>
              <a:t>discerned closed ears &amp; hearts</a:t>
            </a:r>
          </a:p>
          <a:p>
            <a:pPr algn="l"/>
            <a:r>
              <a:rPr lang="en-US" sz="4400" b="1" dirty="0">
                <a:solidFill>
                  <a:srgbClr val="00B050"/>
                </a:solidFill>
              </a:rPr>
              <a:t>Mt 15:21-28 </a:t>
            </a:r>
            <a:r>
              <a:rPr lang="en-US" sz="4400" dirty="0"/>
              <a:t>- discerned tested humility</a:t>
            </a:r>
          </a:p>
          <a:p>
            <a:pPr algn="l"/>
            <a:r>
              <a:rPr lang="en-US" sz="4400" b="1" dirty="0"/>
              <a:t>  </a:t>
            </a:r>
            <a:r>
              <a:rPr lang="en-US" sz="4400" dirty="0">
                <a:sym typeface="Wingdings" panose="05000000000000000000" pitchFamily="2" charset="2"/>
              </a:rPr>
              <a:t></a:t>
            </a:r>
            <a:r>
              <a:rPr lang="en-US" sz="4400" dirty="0"/>
              <a:t> </a:t>
            </a:r>
            <a:r>
              <a:rPr lang="en-US" sz="4400" b="1" dirty="0"/>
              <a:t>Apostle Paul</a:t>
            </a:r>
          </a:p>
          <a:p>
            <a:pPr algn="l"/>
            <a:r>
              <a:rPr lang="en-US" sz="4400" b="1" dirty="0">
                <a:solidFill>
                  <a:srgbClr val="00B050"/>
                </a:solidFill>
              </a:rPr>
              <a:t>Acts 13:46 </a:t>
            </a:r>
            <a:r>
              <a:rPr lang="en-US" sz="4400" dirty="0"/>
              <a:t>- discerned rejection</a:t>
            </a:r>
          </a:p>
          <a:p>
            <a:pPr algn="l"/>
            <a:r>
              <a:rPr lang="en-US" sz="4400" b="1" dirty="0">
                <a:solidFill>
                  <a:srgbClr val="00B050"/>
                </a:solidFill>
              </a:rPr>
              <a:t>Acts 18:6 </a:t>
            </a:r>
            <a:r>
              <a:rPr lang="en-US" sz="4400" dirty="0"/>
              <a:t>- discerned opposition &amp; blaspheme</a:t>
            </a:r>
          </a:p>
          <a:p>
            <a:pPr algn="l"/>
            <a:r>
              <a:rPr lang="en-US" sz="4400" dirty="0">
                <a:sym typeface="Wingdings" panose="05000000000000000000" pitchFamily="2" charset="2"/>
              </a:rPr>
              <a:t>  </a:t>
            </a:r>
            <a:r>
              <a:rPr lang="en-US" sz="4400" dirty="0"/>
              <a:t> They </a:t>
            </a:r>
            <a:r>
              <a:rPr lang="en-US" sz="4400" b="1" dirty="0"/>
              <a:t>both</a:t>
            </a:r>
            <a:r>
              <a:rPr lang="en-US" sz="4400" dirty="0"/>
              <a:t> stopped returning to </a:t>
            </a:r>
            <a:r>
              <a:rPr lang="en-US" sz="4400" b="1" dirty="0"/>
              <a:t>closed minds</a:t>
            </a:r>
            <a:r>
              <a:rPr lang="en-US" sz="4400" dirty="0"/>
              <a:t>.</a:t>
            </a:r>
          </a:p>
          <a:p>
            <a:endParaRPr lang="en-US" sz="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439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7A3FF6F-C1CE-BD0D-90B7-103BC08186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5928" y="522514"/>
            <a:ext cx="10940143" cy="5812971"/>
          </a:xfrm>
        </p:spPr>
        <p:txBody>
          <a:bodyPr>
            <a:normAutofit fontScale="92500"/>
          </a:bodyPr>
          <a:lstStyle/>
          <a:p>
            <a:pPr>
              <a:lnSpc>
                <a:spcPct val="80000"/>
              </a:lnSpc>
            </a:pPr>
            <a:r>
              <a:rPr lang="en-US" sz="4400" b="1" spc="-150" dirty="0"/>
              <a:t>How </a:t>
            </a:r>
            <a:r>
              <a:rPr lang="en-US" sz="4400" spc="-150" dirty="0"/>
              <a:t>“</a:t>
            </a:r>
            <a:r>
              <a:rPr lang="en-US" sz="4400" b="1" spc="-150" dirty="0">
                <a:solidFill>
                  <a:srgbClr val="FF0000"/>
                </a:solidFill>
              </a:rPr>
              <a:t>pearls before swine</a:t>
            </a:r>
            <a:r>
              <a:rPr lang="en-US" sz="4400" spc="-150" dirty="0"/>
              <a:t>”</a:t>
            </a:r>
            <a:r>
              <a:rPr lang="en-US" sz="4400" b="1" spc="-150" dirty="0"/>
              <a:t> might be practiced  …</a:t>
            </a:r>
          </a:p>
          <a:p>
            <a:pPr algn="l">
              <a:lnSpc>
                <a:spcPct val="80000"/>
              </a:lnSpc>
            </a:pPr>
            <a:r>
              <a:rPr lang="en-US" sz="4400" dirty="0">
                <a:sym typeface="Wingdings" panose="05000000000000000000" pitchFamily="2" charset="2"/>
              </a:rPr>
              <a:t> </a:t>
            </a:r>
            <a:r>
              <a:rPr lang="en-US" sz="4400" dirty="0"/>
              <a:t> </a:t>
            </a:r>
            <a:r>
              <a:rPr lang="en-US" sz="4400" b="1" dirty="0"/>
              <a:t>Today </a:t>
            </a:r>
          </a:p>
          <a:p>
            <a:pPr algn="l">
              <a:lnSpc>
                <a:spcPct val="80000"/>
              </a:lnSpc>
            </a:pPr>
            <a:r>
              <a:rPr lang="en-US" sz="4400" b="1" dirty="0">
                <a:solidFill>
                  <a:srgbClr val="FF0000"/>
                </a:solidFill>
              </a:rPr>
              <a:t>Mt 18:15-17 </a:t>
            </a:r>
            <a:r>
              <a:rPr lang="en-US" sz="4400" dirty="0"/>
              <a:t>- some steadfastly refuse to hear </a:t>
            </a:r>
          </a:p>
          <a:p>
            <a:pPr algn="l">
              <a:lnSpc>
                <a:spcPct val="80000"/>
              </a:lnSpc>
            </a:pPr>
            <a:r>
              <a:rPr lang="en-US" sz="4400" b="1" dirty="0">
                <a:solidFill>
                  <a:srgbClr val="00B050"/>
                </a:solidFill>
              </a:rPr>
              <a:t>Gal 1:6-8 </a:t>
            </a:r>
            <a:r>
              <a:rPr lang="en-US" sz="4400" dirty="0"/>
              <a:t>- some twist the gospel</a:t>
            </a:r>
          </a:p>
          <a:p>
            <a:pPr marL="461963" indent="-461963" algn="l">
              <a:buFont typeface="Arial" panose="020B0604020202020204" pitchFamily="34" charset="0"/>
              <a:buChar char="•"/>
            </a:pPr>
            <a:r>
              <a:rPr lang="en-US" sz="4400" dirty="0"/>
              <a:t>Some have little sense of anything being </a:t>
            </a:r>
            <a:r>
              <a:rPr lang="en-US" sz="4400" b="1" dirty="0"/>
              <a:t>sacred/holy </a:t>
            </a:r>
            <a:r>
              <a:rPr lang="en-US" sz="4400" dirty="0"/>
              <a:t>or </a:t>
            </a:r>
            <a:r>
              <a:rPr lang="en-US" sz="4400" b="1" dirty="0"/>
              <a:t>clean/unclean </a:t>
            </a:r>
            <a:r>
              <a:rPr lang="en-US" sz="4400" dirty="0"/>
              <a:t>or </a:t>
            </a:r>
            <a:r>
              <a:rPr lang="en-US" sz="4400" b="1" dirty="0"/>
              <a:t>right/wrong.</a:t>
            </a:r>
            <a:endParaRPr lang="en-US" sz="4400" dirty="0"/>
          </a:p>
          <a:p>
            <a:pPr marL="461963" indent="-461963" algn="l">
              <a:buFont typeface="Arial" panose="020B0604020202020204" pitchFamily="34" charset="0"/>
              <a:buChar char="•"/>
            </a:pPr>
            <a:r>
              <a:rPr lang="en-US" sz="4400" spc="-150" dirty="0"/>
              <a:t>Some replace </a:t>
            </a:r>
            <a:r>
              <a:rPr lang="en-US" sz="4400" b="1" spc="-150" dirty="0"/>
              <a:t>absolute truth </a:t>
            </a:r>
            <a:r>
              <a:rPr lang="en-US" sz="4400" spc="-150" dirty="0"/>
              <a:t>(</a:t>
            </a:r>
            <a:r>
              <a:rPr lang="en-US" sz="4400" i="1" spc="-150" dirty="0"/>
              <a:t>universal</a:t>
            </a:r>
            <a:r>
              <a:rPr lang="en-US" sz="4400" spc="-150" dirty="0"/>
              <a:t> </a:t>
            </a:r>
            <a:r>
              <a:rPr lang="en-US" sz="4400" i="1" spc="-150" dirty="0"/>
              <a:t>right/wrong</a:t>
            </a:r>
            <a:r>
              <a:rPr lang="en-US" sz="4400" spc="-150" dirty="0"/>
              <a:t>) </a:t>
            </a:r>
            <a:r>
              <a:rPr lang="en-US" sz="4400" dirty="0"/>
              <a:t>with </a:t>
            </a:r>
            <a:r>
              <a:rPr lang="en-US" sz="4400" b="1" dirty="0"/>
              <a:t>personal truth </a:t>
            </a:r>
            <a:r>
              <a:rPr lang="en-US" sz="4400" dirty="0"/>
              <a:t>(</a:t>
            </a:r>
            <a:r>
              <a:rPr lang="en-US" sz="4400" i="1" dirty="0"/>
              <a:t>what I think</a:t>
            </a:r>
            <a:r>
              <a:rPr lang="en-US" sz="4400" dirty="0"/>
              <a:t>) which must be </a:t>
            </a:r>
            <a:r>
              <a:rPr lang="en-US" sz="4400" b="1" dirty="0"/>
              <a:t>tolerated</a:t>
            </a:r>
            <a:r>
              <a:rPr lang="en-US" sz="4400" dirty="0"/>
              <a:t> (</a:t>
            </a:r>
            <a:r>
              <a:rPr lang="en-US" sz="4400" i="1" dirty="0"/>
              <a:t>celebrated</a:t>
            </a:r>
            <a:r>
              <a:rPr lang="en-US" sz="4400" dirty="0"/>
              <a:t>) by those who disagree.</a:t>
            </a:r>
          </a:p>
          <a:p>
            <a:pPr algn="l">
              <a:lnSpc>
                <a:spcPct val="80000"/>
              </a:lnSpc>
            </a:pP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89791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7A3FF6F-C1CE-BD0D-90B7-103BC08186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5928" y="522514"/>
            <a:ext cx="10940143" cy="5812971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4100" dirty="0"/>
              <a:t>Some say </a:t>
            </a:r>
            <a:r>
              <a:rPr lang="en-US" sz="4100" b="1" dirty="0"/>
              <a:t>all truths </a:t>
            </a:r>
            <a:r>
              <a:rPr lang="en-US" sz="4100" dirty="0"/>
              <a:t>are equally valid “pearls”, and so </a:t>
            </a:r>
            <a:r>
              <a:rPr lang="en-US" sz="4100" b="1" dirty="0"/>
              <a:t>no person</a:t>
            </a:r>
            <a:r>
              <a:rPr lang="en-US" sz="4100" dirty="0"/>
              <a:t> can actually be a “swine”.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4100" spc="-200" dirty="0"/>
              <a:t>Some see Jesus and His followers as </a:t>
            </a:r>
            <a:r>
              <a:rPr lang="en-US" sz="4100" b="1" spc="-200" dirty="0"/>
              <a:t>dangerous bigots</a:t>
            </a:r>
            <a:r>
              <a:rPr lang="en-US" sz="4100" spc="-200" dirty="0"/>
              <a:t>.</a:t>
            </a:r>
          </a:p>
          <a:p>
            <a:pPr algn="l"/>
            <a:r>
              <a:rPr lang="en-US" sz="4100" dirty="0"/>
              <a:t>But Jesus says (</a:t>
            </a:r>
            <a:r>
              <a:rPr lang="en-US" sz="4100" b="1" dirty="0">
                <a:solidFill>
                  <a:srgbClr val="FF0000"/>
                </a:solidFill>
              </a:rPr>
              <a:t>Matt 7:6</a:t>
            </a:r>
            <a:r>
              <a:rPr lang="en-US" sz="4100" dirty="0"/>
              <a:t>) - Some (</a:t>
            </a:r>
            <a:r>
              <a:rPr lang="en-US" sz="4100" i="1" dirty="0"/>
              <a:t>like dogs &amp; pigs</a:t>
            </a:r>
            <a:r>
              <a:rPr lang="en-US" sz="4100" dirty="0"/>
              <a:t>) </a:t>
            </a:r>
            <a:r>
              <a:rPr lang="en-US" sz="4100" b="1" dirty="0"/>
              <a:t>tear up </a:t>
            </a:r>
            <a:r>
              <a:rPr lang="en-US" sz="4100" dirty="0"/>
              <a:t>or </a:t>
            </a:r>
            <a:r>
              <a:rPr lang="en-US" sz="4100" b="1" dirty="0"/>
              <a:t>trample on</a:t>
            </a:r>
            <a:r>
              <a:rPr lang="en-US" sz="4100" dirty="0"/>
              <a:t> My word and My followers.</a:t>
            </a:r>
          </a:p>
          <a:p>
            <a:pPr algn="l">
              <a:lnSpc>
                <a:spcPct val="80000"/>
              </a:lnSpc>
            </a:pPr>
            <a:r>
              <a:rPr lang="en-US" sz="4100" dirty="0"/>
              <a:t>Until their </a:t>
            </a:r>
            <a:r>
              <a:rPr lang="en-US" sz="4100" b="1" dirty="0"/>
              <a:t>nature and appetites </a:t>
            </a:r>
            <a:r>
              <a:rPr lang="en-US" sz="4100" dirty="0"/>
              <a:t>begin changing, </a:t>
            </a:r>
          </a:p>
          <a:p>
            <a:pPr algn="l">
              <a:lnSpc>
                <a:spcPct val="80000"/>
              </a:lnSpc>
            </a:pPr>
            <a:r>
              <a:rPr lang="en-US" sz="4100" dirty="0"/>
              <a:t>stop giving them </a:t>
            </a:r>
            <a:r>
              <a:rPr lang="en-US" sz="4100" b="1" dirty="0"/>
              <a:t>repeated access </a:t>
            </a:r>
            <a:r>
              <a:rPr lang="en-US" sz="4100" dirty="0"/>
              <a:t>to such </a:t>
            </a:r>
            <a:r>
              <a:rPr lang="en-US" sz="4100" b="1" dirty="0"/>
              <a:t>sacred </a:t>
            </a:r>
            <a:r>
              <a:rPr lang="en-US" sz="4100" dirty="0"/>
              <a:t>(</a:t>
            </a:r>
            <a:r>
              <a:rPr lang="en-US" sz="4100" i="1" dirty="0"/>
              <a:t>holy</a:t>
            </a:r>
            <a:r>
              <a:rPr lang="en-US" sz="4100" dirty="0"/>
              <a:t>) and</a:t>
            </a:r>
            <a:r>
              <a:rPr lang="en-US" sz="4100" b="1" dirty="0"/>
              <a:t> priceless </a:t>
            </a:r>
            <a:r>
              <a:rPr lang="en-US" sz="4100" dirty="0"/>
              <a:t>gifts (</a:t>
            </a:r>
            <a:r>
              <a:rPr lang="en-US" sz="4100" i="1" dirty="0"/>
              <a:t>pearls</a:t>
            </a:r>
            <a:r>
              <a:rPr lang="en-US" sz="4100" dirty="0"/>
              <a:t>) from God.</a:t>
            </a:r>
          </a:p>
          <a:p>
            <a:pPr algn="l">
              <a:lnSpc>
                <a:spcPct val="80000"/>
              </a:lnSpc>
            </a:pPr>
            <a:endParaRPr lang="en-US" sz="800" dirty="0"/>
          </a:p>
          <a:p>
            <a:pPr algn="l">
              <a:lnSpc>
                <a:spcPct val="80000"/>
              </a:lnSpc>
            </a:pPr>
            <a:r>
              <a:rPr lang="en-US" sz="4100" dirty="0">
                <a:sym typeface="Wingdings" panose="05000000000000000000" pitchFamily="2" charset="2"/>
              </a:rPr>
              <a:t> </a:t>
            </a:r>
            <a:r>
              <a:rPr lang="en-US" sz="4100" dirty="0"/>
              <a:t> </a:t>
            </a:r>
            <a:r>
              <a:rPr lang="en-US" sz="4100" b="1" dirty="0">
                <a:solidFill>
                  <a:srgbClr val="FF0000"/>
                </a:solidFill>
              </a:rPr>
              <a:t>This is a HARD saying</a:t>
            </a:r>
            <a:r>
              <a:rPr lang="en-US" sz="41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65735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7A3FF6F-C1CE-BD0D-90B7-103BC08186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5928" y="522514"/>
            <a:ext cx="10940143" cy="5812971"/>
          </a:xfrm>
        </p:spPr>
        <p:txBody>
          <a:bodyPr>
            <a:normAutofit lnSpcReduction="10000"/>
          </a:bodyPr>
          <a:lstStyle/>
          <a:p>
            <a:r>
              <a:rPr lang="en-US" sz="4800" b="1" dirty="0"/>
              <a:t>Possible Responses to Jesus</a:t>
            </a:r>
          </a:p>
          <a:p>
            <a:pPr algn="l">
              <a:lnSpc>
                <a:spcPct val="95000"/>
              </a:lnSpc>
            </a:pPr>
            <a:r>
              <a:rPr lang="en-US" sz="4800" b="1" dirty="0">
                <a:solidFill>
                  <a:srgbClr val="FF0000"/>
                </a:solidFill>
              </a:rPr>
              <a:t>John 5:18  </a:t>
            </a:r>
            <a:r>
              <a:rPr lang="en-US" sz="4800" dirty="0"/>
              <a:t>They </a:t>
            </a:r>
            <a:r>
              <a:rPr lang="en-US" sz="4800" b="1" dirty="0"/>
              <a:t>sought to kill Him</a:t>
            </a:r>
            <a:r>
              <a:rPr lang="en-US" sz="4800" dirty="0"/>
              <a:t>.</a:t>
            </a:r>
          </a:p>
          <a:p>
            <a:pPr algn="l">
              <a:lnSpc>
                <a:spcPct val="95000"/>
              </a:lnSpc>
            </a:pPr>
            <a:r>
              <a:rPr lang="en-US" sz="4800" b="1" dirty="0">
                <a:solidFill>
                  <a:srgbClr val="FF0000"/>
                </a:solidFill>
              </a:rPr>
              <a:t>John 6:66 </a:t>
            </a:r>
            <a:r>
              <a:rPr lang="en-US" sz="4800" dirty="0"/>
              <a:t> They </a:t>
            </a:r>
            <a:r>
              <a:rPr lang="en-US" sz="4800" b="1" dirty="0"/>
              <a:t>walked with Him no more</a:t>
            </a:r>
            <a:r>
              <a:rPr lang="en-US" sz="4800" dirty="0"/>
              <a:t>.</a:t>
            </a:r>
          </a:p>
          <a:p>
            <a:pPr algn="l">
              <a:lnSpc>
                <a:spcPct val="95000"/>
              </a:lnSpc>
            </a:pPr>
            <a:r>
              <a:rPr lang="en-US" sz="4800" b="1" dirty="0">
                <a:solidFill>
                  <a:srgbClr val="FF0000"/>
                </a:solidFill>
              </a:rPr>
              <a:t>John 6:68,69  </a:t>
            </a:r>
            <a:r>
              <a:rPr lang="en-US" sz="4800" dirty="0"/>
              <a:t>Peter answered Jesus, “</a:t>
            </a:r>
            <a:r>
              <a:rPr lang="en-US" sz="4800" b="1" dirty="0"/>
              <a:t>Lord</a:t>
            </a:r>
            <a:r>
              <a:rPr lang="en-US" sz="4800" dirty="0"/>
              <a:t>, to whom shall we go? </a:t>
            </a:r>
            <a:r>
              <a:rPr lang="en-US" sz="4800" b="1" dirty="0"/>
              <a:t>You have the words of eternal life</a:t>
            </a:r>
            <a:r>
              <a:rPr lang="en-US" sz="4800" dirty="0"/>
              <a:t>, and we have come to believe and know that </a:t>
            </a:r>
            <a:r>
              <a:rPr lang="en-US" sz="4800" b="1" dirty="0"/>
              <a:t>You are the Christ</a:t>
            </a:r>
            <a:r>
              <a:rPr lang="en-US" sz="4800" dirty="0"/>
              <a:t>, the </a:t>
            </a:r>
            <a:r>
              <a:rPr lang="en-US" sz="4800" b="1" dirty="0"/>
              <a:t>Son of the living God</a:t>
            </a:r>
            <a:r>
              <a:rPr lang="en-US" sz="4800" dirty="0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2183235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0241619-5784-E916-47E1-92E453A4E3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3045" y="457201"/>
            <a:ext cx="10946423" cy="5969976"/>
          </a:xfrm>
        </p:spPr>
        <p:txBody>
          <a:bodyPr>
            <a:normAutofit lnSpcReduction="10000"/>
          </a:bodyPr>
          <a:lstStyle/>
          <a:p>
            <a:r>
              <a:rPr lang="en-US" sz="4800" b="1" dirty="0"/>
              <a:t>I sing a new song </a:t>
            </a:r>
            <a:r>
              <a:rPr lang="en-US" sz="4800" dirty="0"/>
              <a:t>(</a:t>
            </a:r>
            <a:r>
              <a:rPr lang="en-US" sz="4800" i="1" dirty="0"/>
              <a:t>echo</a:t>
            </a:r>
            <a:r>
              <a:rPr lang="en-US" sz="4800" dirty="0"/>
              <a:t>)</a:t>
            </a:r>
          </a:p>
          <a:p>
            <a:r>
              <a:rPr lang="en-US" sz="4800" dirty="0"/>
              <a:t>since Jesus came.</a:t>
            </a:r>
          </a:p>
          <a:p>
            <a:r>
              <a:rPr lang="en-US" sz="4800" dirty="0"/>
              <a:t>Serve a new Master,</a:t>
            </a:r>
          </a:p>
          <a:p>
            <a:r>
              <a:rPr lang="en-US" sz="4800" dirty="0"/>
              <a:t>wear a new name.</a:t>
            </a:r>
          </a:p>
          <a:p>
            <a:r>
              <a:rPr lang="en-US" sz="4800" dirty="0"/>
              <a:t>Walk a new road,</a:t>
            </a:r>
          </a:p>
          <a:p>
            <a:r>
              <a:rPr lang="en-US" sz="4800" dirty="0"/>
              <a:t>have a new goal.</a:t>
            </a:r>
          </a:p>
          <a:p>
            <a:r>
              <a:rPr lang="en-US" sz="4800" dirty="0"/>
              <a:t>Know a new peace,</a:t>
            </a:r>
          </a:p>
          <a:p>
            <a:r>
              <a:rPr lang="en-US" sz="4800" dirty="0"/>
              <a:t>down deep in my soul!</a:t>
            </a:r>
          </a:p>
        </p:txBody>
      </p:sp>
    </p:spTree>
    <p:extLst>
      <p:ext uri="{BB962C8B-B14F-4D97-AF65-F5344CB8AC3E}">
        <p14:creationId xmlns:p14="http://schemas.microsoft.com/office/powerpoint/2010/main" val="32979478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7A3FF6F-C1CE-BD0D-90B7-103BC08186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5928" y="522514"/>
            <a:ext cx="10940143" cy="5812971"/>
          </a:xfrm>
        </p:spPr>
        <p:txBody>
          <a:bodyPr>
            <a:normAutofit/>
          </a:bodyPr>
          <a:lstStyle/>
          <a:p>
            <a:endParaRPr lang="en-US" b="1" dirty="0"/>
          </a:p>
          <a:p>
            <a:r>
              <a:rPr lang="en-US" sz="6000" b="1" dirty="0"/>
              <a:t>Sermon on the Mount</a:t>
            </a:r>
          </a:p>
          <a:p>
            <a:r>
              <a:rPr lang="en-US" sz="4800" i="1" dirty="0"/>
              <a:t>Pearls &amp; Swine</a:t>
            </a:r>
          </a:p>
          <a:p>
            <a:endParaRPr lang="en-US" sz="2000" i="1" dirty="0"/>
          </a:p>
          <a:p>
            <a:pPr algn="l"/>
            <a:r>
              <a:rPr lang="en-US" sz="4800" b="1" dirty="0">
                <a:solidFill>
                  <a:srgbClr val="FF0000"/>
                </a:solidFill>
              </a:rPr>
              <a:t>Matthew 7:6  </a:t>
            </a:r>
            <a:r>
              <a:rPr lang="en-US" sz="4800" dirty="0"/>
              <a:t>Do not give what is holy to the dogs; nor cast your pearls before swine, lest they trample them under their feet, and turn and tear you in pieces.</a:t>
            </a:r>
          </a:p>
        </p:txBody>
      </p:sp>
    </p:spTree>
    <p:extLst>
      <p:ext uri="{BB962C8B-B14F-4D97-AF65-F5344CB8AC3E}">
        <p14:creationId xmlns:p14="http://schemas.microsoft.com/office/powerpoint/2010/main" val="40487463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7A3FF6F-C1CE-BD0D-90B7-103BC08186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5928" y="522514"/>
            <a:ext cx="10940143" cy="5812971"/>
          </a:xfrm>
        </p:spPr>
        <p:txBody>
          <a:bodyPr>
            <a:normAutofit/>
          </a:bodyPr>
          <a:lstStyle/>
          <a:p>
            <a:r>
              <a:rPr lang="en-US" sz="4800" b="1" dirty="0"/>
              <a:t>Hard Sayings of Jesus</a:t>
            </a:r>
          </a:p>
          <a:p>
            <a:pPr algn="l"/>
            <a:r>
              <a:rPr lang="en-US" sz="4800" b="1" dirty="0">
                <a:solidFill>
                  <a:srgbClr val="FF0000"/>
                </a:solidFill>
              </a:rPr>
              <a:t>John 6:60  </a:t>
            </a:r>
            <a:r>
              <a:rPr lang="en-US" sz="4800" dirty="0"/>
              <a:t>Many of His disciples said, “This is a </a:t>
            </a:r>
            <a:r>
              <a:rPr lang="en-US" sz="4800" b="1" dirty="0"/>
              <a:t>hard saying</a:t>
            </a:r>
            <a:r>
              <a:rPr lang="en-US" sz="4800" dirty="0"/>
              <a:t>; who can understand it?”</a:t>
            </a:r>
          </a:p>
          <a:p>
            <a:pPr marL="685800" indent="-457200" algn="l">
              <a:buFont typeface="Arial" panose="020B0604020202020204" pitchFamily="34" charset="0"/>
              <a:buChar char="•"/>
            </a:pPr>
            <a:r>
              <a:rPr lang="en-US" sz="4800" dirty="0"/>
              <a:t>Jesus makes us </a:t>
            </a:r>
            <a:r>
              <a:rPr lang="en-US" sz="4800" b="1" dirty="0"/>
              <a:t>think</a:t>
            </a:r>
            <a:r>
              <a:rPr lang="en-US" sz="4800" dirty="0"/>
              <a:t>, </a:t>
            </a:r>
            <a:r>
              <a:rPr lang="en-US" sz="4800" i="1" dirty="0"/>
              <a:t>not just feel, recite, react</a:t>
            </a:r>
            <a:r>
              <a:rPr lang="en-US" sz="4800" dirty="0"/>
              <a:t>. </a:t>
            </a:r>
          </a:p>
          <a:p>
            <a:pPr marL="685800" indent="-457200" algn="l">
              <a:buFont typeface="Arial" panose="020B0604020202020204" pitchFamily="34" charset="0"/>
              <a:buChar char="•"/>
            </a:pPr>
            <a:r>
              <a:rPr lang="en-US" sz="4800" dirty="0"/>
              <a:t>Jesus makes us think “</a:t>
            </a:r>
            <a:r>
              <a:rPr lang="en-US" sz="4800" b="1" dirty="0"/>
              <a:t>outside the box</a:t>
            </a:r>
            <a:r>
              <a:rPr lang="en-US" sz="4800" dirty="0"/>
              <a:t>” (</a:t>
            </a:r>
            <a:r>
              <a:rPr lang="en-US" sz="4800" b="1" dirty="0">
                <a:solidFill>
                  <a:srgbClr val="FF0000"/>
                </a:solidFill>
              </a:rPr>
              <a:t>Matt 6 </a:t>
            </a:r>
            <a:r>
              <a:rPr lang="en-US" sz="4800" i="1" dirty="0"/>
              <a:t>- You’ve heard … but I say …</a:t>
            </a:r>
            <a:r>
              <a:rPr lang="en-US" sz="4800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665062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7A3FF6F-C1CE-BD0D-90B7-103BC08186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5928" y="522514"/>
            <a:ext cx="10940143" cy="5812971"/>
          </a:xfrm>
        </p:spPr>
        <p:txBody>
          <a:bodyPr>
            <a:normAutofit/>
          </a:bodyPr>
          <a:lstStyle/>
          <a:p>
            <a:pPr marL="685800" indent="-457200" algn="l">
              <a:buFont typeface="Arial" panose="020B0604020202020204" pitchFamily="34" charset="0"/>
              <a:buChar char="•"/>
            </a:pPr>
            <a:r>
              <a:rPr lang="en-US" sz="4800" dirty="0"/>
              <a:t>Because Jesus is God in the flesh, He makes us </a:t>
            </a:r>
            <a:r>
              <a:rPr lang="en-US" sz="4800" b="1" dirty="0"/>
              <a:t>think</a:t>
            </a:r>
            <a:r>
              <a:rPr lang="en-US" sz="4800" dirty="0"/>
              <a:t> </a:t>
            </a:r>
            <a:r>
              <a:rPr lang="en-US" sz="4800" b="1" dirty="0"/>
              <a:t>God’s thoughts</a:t>
            </a:r>
            <a:r>
              <a:rPr lang="en-US" sz="4800" dirty="0"/>
              <a:t>, not just man’s. </a:t>
            </a:r>
          </a:p>
          <a:p>
            <a:pPr marL="685800" indent="-457200" algn="l">
              <a:buFont typeface="Arial" panose="020B0604020202020204" pitchFamily="34" charset="0"/>
              <a:buChar char="•"/>
            </a:pPr>
            <a:r>
              <a:rPr lang="en-US" sz="4800" dirty="0"/>
              <a:t>Jesus sometimes makes us see life, including our own life, in </a:t>
            </a:r>
            <a:r>
              <a:rPr lang="en-US" sz="4800" b="1" dirty="0"/>
              <a:t>unpopular</a:t>
            </a:r>
            <a:r>
              <a:rPr lang="en-US" sz="4800" dirty="0"/>
              <a:t> and </a:t>
            </a:r>
            <a:r>
              <a:rPr lang="en-US" sz="4800" b="1" dirty="0"/>
              <a:t>uncomfortable </a:t>
            </a:r>
            <a:r>
              <a:rPr lang="en-US" sz="4800" dirty="0"/>
              <a:t>terms.</a:t>
            </a:r>
          </a:p>
          <a:p>
            <a:pPr marL="685800" indent="-457200" algn="l">
              <a:buFont typeface="Arial" panose="020B0604020202020204" pitchFamily="34" charset="0"/>
              <a:buChar char="•"/>
            </a:pPr>
            <a:r>
              <a:rPr lang="en-US" sz="4800" dirty="0"/>
              <a:t>Jesus is rightly called the “</a:t>
            </a:r>
            <a:r>
              <a:rPr lang="en-US" sz="4800" b="1" i="1" dirty="0"/>
              <a:t>stumbling stone</a:t>
            </a:r>
            <a:r>
              <a:rPr lang="en-US" sz="4800" i="1" dirty="0"/>
              <a:t> and </a:t>
            </a:r>
            <a:r>
              <a:rPr lang="en-US" sz="4800" b="1" i="1" dirty="0"/>
              <a:t>rock of offense</a:t>
            </a:r>
            <a:r>
              <a:rPr lang="en-US" sz="4800" dirty="0"/>
              <a:t>”. (</a:t>
            </a:r>
            <a:r>
              <a:rPr lang="en-US" sz="4800" b="1" dirty="0">
                <a:solidFill>
                  <a:srgbClr val="FF0000"/>
                </a:solidFill>
              </a:rPr>
              <a:t>I Pet 2:8</a:t>
            </a:r>
            <a:r>
              <a:rPr lang="en-US" sz="4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53287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7A3FF6F-C1CE-BD0D-90B7-103BC08186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5928" y="522514"/>
            <a:ext cx="10940143" cy="5812971"/>
          </a:xfrm>
        </p:spPr>
        <p:txBody>
          <a:bodyPr>
            <a:normAutofit fontScale="92500" lnSpcReduction="10000"/>
          </a:bodyPr>
          <a:lstStyle/>
          <a:p>
            <a:r>
              <a:rPr lang="en-US" sz="4800" b="1" dirty="0"/>
              <a:t>Possible Responses to “Hard Sayings”</a:t>
            </a:r>
          </a:p>
          <a:p>
            <a:pPr algn="l">
              <a:lnSpc>
                <a:spcPct val="95000"/>
              </a:lnSpc>
            </a:pPr>
            <a:r>
              <a:rPr lang="en-US" sz="4800" b="1" dirty="0">
                <a:solidFill>
                  <a:srgbClr val="FF0000"/>
                </a:solidFill>
              </a:rPr>
              <a:t>John 5:18  </a:t>
            </a:r>
            <a:r>
              <a:rPr lang="en-US" sz="4800" dirty="0"/>
              <a:t>The (</a:t>
            </a:r>
            <a:r>
              <a:rPr lang="en-US" sz="4800" i="1" dirty="0"/>
              <a:t>religious leaders</a:t>
            </a:r>
            <a:r>
              <a:rPr lang="en-US" sz="4800" dirty="0"/>
              <a:t>) </a:t>
            </a:r>
            <a:r>
              <a:rPr lang="en-US" sz="4800" b="1" dirty="0"/>
              <a:t>sought to kill Him</a:t>
            </a:r>
            <a:r>
              <a:rPr lang="en-US" sz="4800" dirty="0"/>
              <a:t>, because Jesus not only broke the Sabbath, but also said God was His Father, making Himself equal with God.</a:t>
            </a:r>
          </a:p>
          <a:p>
            <a:pPr algn="l">
              <a:lnSpc>
                <a:spcPct val="95000"/>
              </a:lnSpc>
            </a:pPr>
            <a:r>
              <a:rPr lang="en-US" sz="4800" b="1" spc="-150" dirty="0">
                <a:solidFill>
                  <a:srgbClr val="FF0000"/>
                </a:solidFill>
              </a:rPr>
              <a:t>John 6:66 </a:t>
            </a:r>
            <a:r>
              <a:rPr lang="en-US" sz="4800" spc="-150" dirty="0"/>
              <a:t> The (</a:t>
            </a:r>
            <a:r>
              <a:rPr lang="en-US" sz="4800" i="1" spc="-150" dirty="0"/>
              <a:t>crowd</a:t>
            </a:r>
            <a:r>
              <a:rPr lang="en-US" sz="4800" spc="-150" dirty="0"/>
              <a:t>) </a:t>
            </a:r>
            <a:r>
              <a:rPr lang="en-US" sz="4800" b="1" spc="-150" dirty="0"/>
              <a:t>walked with Him no more</a:t>
            </a:r>
            <a:r>
              <a:rPr lang="en-US" sz="4800" spc="-150" dirty="0"/>
              <a:t>.</a:t>
            </a:r>
          </a:p>
          <a:p>
            <a:pPr algn="l">
              <a:lnSpc>
                <a:spcPct val="95000"/>
              </a:lnSpc>
            </a:pPr>
            <a:r>
              <a:rPr lang="en-US" sz="4800" b="1" dirty="0">
                <a:solidFill>
                  <a:srgbClr val="FF0000"/>
                </a:solidFill>
              </a:rPr>
              <a:t>John 6:68,69  </a:t>
            </a:r>
            <a:r>
              <a:rPr lang="en-US" sz="4800" dirty="0"/>
              <a:t>Peter answered Jesus, “</a:t>
            </a:r>
            <a:r>
              <a:rPr lang="en-US" sz="4800" b="1" dirty="0"/>
              <a:t>Lord</a:t>
            </a:r>
            <a:r>
              <a:rPr lang="en-US" sz="4800" dirty="0"/>
              <a:t>, to whom shall we go? </a:t>
            </a:r>
            <a:r>
              <a:rPr lang="en-US" sz="4800" b="1" dirty="0"/>
              <a:t>You have the words of eternal life</a:t>
            </a:r>
            <a:r>
              <a:rPr lang="en-US" sz="4800" dirty="0"/>
              <a:t>, and we </a:t>
            </a:r>
            <a:r>
              <a:rPr lang="en-US" sz="4800" b="1" dirty="0"/>
              <a:t>know</a:t>
            </a:r>
            <a:r>
              <a:rPr lang="en-US" sz="4800" dirty="0"/>
              <a:t> and </a:t>
            </a:r>
            <a:r>
              <a:rPr lang="en-US" sz="4800" b="1" dirty="0"/>
              <a:t>believe</a:t>
            </a:r>
            <a:r>
              <a:rPr lang="en-US" sz="4800" dirty="0"/>
              <a:t> You.”</a:t>
            </a:r>
          </a:p>
        </p:txBody>
      </p:sp>
    </p:spTree>
    <p:extLst>
      <p:ext uri="{BB962C8B-B14F-4D97-AF65-F5344CB8AC3E}">
        <p14:creationId xmlns:p14="http://schemas.microsoft.com/office/powerpoint/2010/main" val="3187219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7A3FF6F-C1CE-BD0D-90B7-103BC08186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5928" y="522514"/>
            <a:ext cx="10940143" cy="5812971"/>
          </a:xfrm>
        </p:spPr>
        <p:txBody>
          <a:bodyPr>
            <a:normAutofit fontScale="92500"/>
          </a:bodyPr>
          <a:lstStyle/>
          <a:p>
            <a:r>
              <a:rPr lang="en-US" sz="4800" b="1" dirty="0"/>
              <a:t>Hard Sayings in </a:t>
            </a:r>
            <a:r>
              <a:rPr lang="en-US" sz="4800" b="1" dirty="0">
                <a:solidFill>
                  <a:srgbClr val="FF0000"/>
                </a:solidFill>
              </a:rPr>
              <a:t>Matthew 7</a:t>
            </a:r>
            <a:endParaRPr lang="en-US" sz="4800" i="1" dirty="0">
              <a:solidFill>
                <a:srgbClr val="FF0000"/>
              </a:solidFill>
            </a:endParaRPr>
          </a:p>
          <a:p>
            <a:pPr algn="l"/>
            <a:r>
              <a:rPr lang="en-US" sz="4800" b="1" spc="-150" dirty="0"/>
              <a:t>Context</a:t>
            </a:r>
            <a:r>
              <a:rPr lang="en-US" sz="4800" spc="-150" dirty="0"/>
              <a:t>: (</a:t>
            </a:r>
            <a:r>
              <a:rPr lang="en-US" sz="4800" b="1" spc="-150" dirty="0">
                <a:solidFill>
                  <a:srgbClr val="FF0000"/>
                </a:solidFill>
              </a:rPr>
              <a:t>1</a:t>
            </a:r>
            <a:r>
              <a:rPr lang="en-US" sz="4800" spc="-150" dirty="0"/>
              <a:t>) Don’t judge (</a:t>
            </a:r>
            <a:r>
              <a:rPr lang="en-US" sz="4800" i="1" spc="-150" dirty="0"/>
              <a:t>hypocritical</a:t>
            </a:r>
            <a:r>
              <a:rPr lang="en-US" sz="4800" spc="-150" dirty="0"/>
              <a:t> </a:t>
            </a:r>
            <a:r>
              <a:rPr lang="en-US" sz="4800" i="1" spc="-150" dirty="0"/>
              <a:t>condemning</a:t>
            </a:r>
            <a:r>
              <a:rPr lang="en-US" sz="4800" spc="-150" dirty="0"/>
              <a:t>)</a:t>
            </a:r>
          </a:p>
          <a:p>
            <a:pPr algn="l"/>
            <a:r>
              <a:rPr lang="en-US" sz="4800" dirty="0"/>
              <a:t>(</a:t>
            </a:r>
            <a:r>
              <a:rPr lang="en-US" sz="4800" b="1" dirty="0">
                <a:solidFill>
                  <a:srgbClr val="FF0000"/>
                </a:solidFill>
              </a:rPr>
              <a:t>2-5</a:t>
            </a:r>
            <a:r>
              <a:rPr lang="en-US" sz="4800" dirty="0"/>
              <a:t>) </a:t>
            </a:r>
            <a:r>
              <a:rPr lang="en-US" sz="4800" b="1" dirty="0"/>
              <a:t>HOW</a:t>
            </a:r>
            <a:r>
              <a:rPr lang="en-US" sz="4800" dirty="0"/>
              <a:t> to judge (</a:t>
            </a:r>
            <a:r>
              <a:rPr lang="en-US" sz="4800" i="1" dirty="0"/>
              <a:t>discern</a:t>
            </a:r>
            <a:r>
              <a:rPr lang="en-US" sz="4800" dirty="0"/>
              <a:t>) righteously</a:t>
            </a:r>
          </a:p>
          <a:p>
            <a:pPr algn="l"/>
            <a:r>
              <a:rPr lang="en-US" sz="4800" dirty="0"/>
              <a:t>(</a:t>
            </a:r>
            <a:r>
              <a:rPr lang="en-US" sz="4800" b="1" dirty="0">
                <a:solidFill>
                  <a:srgbClr val="FF0000"/>
                </a:solidFill>
              </a:rPr>
              <a:t>6</a:t>
            </a:r>
            <a:r>
              <a:rPr lang="en-US" sz="4800" dirty="0"/>
              <a:t>) </a:t>
            </a:r>
            <a:r>
              <a:rPr lang="en-US" sz="4800" b="1" dirty="0"/>
              <a:t>WHO</a:t>
            </a:r>
            <a:r>
              <a:rPr lang="en-US" sz="4800" dirty="0"/>
              <a:t> to judge (</a:t>
            </a:r>
            <a:r>
              <a:rPr lang="en-US" sz="4800" i="1" dirty="0"/>
              <a:t>discern</a:t>
            </a:r>
            <a:r>
              <a:rPr lang="en-US" sz="4800" dirty="0"/>
              <a:t>) righteously</a:t>
            </a:r>
          </a:p>
          <a:p>
            <a:pPr algn="l"/>
            <a:r>
              <a:rPr lang="en-US" sz="4800" dirty="0"/>
              <a:t>Do not give what is holy to the dogs; nor cast your pearls before swine, lest they trample them under their feet, and turn and tear you in pieces.</a:t>
            </a:r>
          </a:p>
        </p:txBody>
      </p:sp>
    </p:spTree>
    <p:extLst>
      <p:ext uri="{BB962C8B-B14F-4D97-AF65-F5344CB8AC3E}">
        <p14:creationId xmlns:p14="http://schemas.microsoft.com/office/powerpoint/2010/main" val="4144213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7A3FF6F-C1CE-BD0D-90B7-103BC08186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5928" y="522514"/>
            <a:ext cx="10940143" cy="5812971"/>
          </a:xfrm>
        </p:spPr>
        <p:txBody>
          <a:bodyPr>
            <a:normAutofit/>
          </a:bodyPr>
          <a:lstStyle/>
          <a:p>
            <a:r>
              <a:rPr lang="en-US" sz="4800" b="1" dirty="0"/>
              <a:t>What Hearers </a:t>
            </a:r>
            <a:r>
              <a:rPr lang="en-US" sz="4800" b="1" dirty="0">
                <a:solidFill>
                  <a:srgbClr val="FF0000"/>
                </a:solidFill>
              </a:rPr>
              <a:t>in Jesus’ Time </a:t>
            </a:r>
            <a:r>
              <a:rPr lang="en-US" sz="4800" b="1" dirty="0"/>
              <a:t>Knew </a:t>
            </a:r>
          </a:p>
          <a:p>
            <a:pPr algn="l">
              <a:spcBef>
                <a:spcPts val="600"/>
              </a:spcBef>
            </a:pPr>
            <a:r>
              <a:rPr lang="en-US" sz="4800" b="1" dirty="0"/>
              <a:t>Some things are </a:t>
            </a:r>
            <a:r>
              <a:rPr lang="en-US" sz="4800" b="1" dirty="0">
                <a:solidFill>
                  <a:srgbClr val="FF0000"/>
                </a:solidFill>
              </a:rPr>
              <a:t>Holy</a:t>
            </a:r>
          </a:p>
          <a:p>
            <a:pPr marL="5715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4400" b="1" dirty="0"/>
              <a:t>set apart </a:t>
            </a:r>
            <a:r>
              <a:rPr lang="en-US" sz="4400" dirty="0"/>
              <a:t>for God’s use</a:t>
            </a:r>
          </a:p>
          <a:p>
            <a:pPr marL="5715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4400" dirty="0"/>
              <a:t>acceptable </a:t>
            </a:r>
            <a:r>
              <a:rPr lang="en-US" sz="4400" b="1" dirty="0"/>
              <a:t>offerings</a:t>
            </a:r>
            <a:r>
              <a:rPr lang="en-US" sz="4400" dirty="0"/>
              <a:t> of flock and grain</a:t>
            </a:r>
          </a:p>
          <a:p>
            <a:pPr marL="5715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4400" spc="-150" dirty="0"/>
              <a:t>considered </a:t>
            </a:r>
            <a:r>
              <a:rPr lang="en-US" sz="4400" b="1" spc="-150" dirty="0"/>
              <a:t>clean</a:t>
            </a:r>
            <a:r>
              <a:rPr lang="en-US" sz="4400" spc="-150" dirty="0"/>
              <a:t> rather than unclean </a:t>
            </a:r>
          </a:p>
          <a:p>
            <a:pPr marL="5715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4400" dirty="0"/>
              <a:t>to be treated </a:t>
            </a:r>
            <a:r>
              <a:rPr lang="en-US" sz="4400" b="1" dirty="0"/>
              <a:t>respectfully</a:t>
            </a:r>
          </a:p>
        </p:txBody>
      </p:sp>
    </p:spTree>
    <p:extLst>
      <p:ext uri="{BB962C8B-B14F-4D97-AF65-F5344CB8AC3E}">
        <p14:creationId xmlns:p14="http://schemas.microsoft.com/office/powerpoint/2010/main" val="1028455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7A3FF6F-C1CE-BD0D-90B7-103BC08186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5928" y="522514"/>
            <a:ext cx="10940143" cy="5812971"/>
          </a:xfrm>
        </p:spPr>
        <p:txBody>
          <a:bodyPr>
            <a:normAutofit/>
          </a:bodyPr>
          <a:lstStyle/>
          <a:p>
            <a:r>
              <a:rPr lang="en-US" sz="4800" b="1" dirty="0"/>
              <a:t>What Hearers </a:t>
            </a:r>
            <a:r>
              <a:rPr lang="en-US" sz="4800" b="1" dirty="0">
                <a:solidFill>
                  <a:srgbClr val="FF0000"/>
                </a:solidFill>
              </a:rPr>
              <a:t>in Jesus’ Time </a:t>
            </a:r>
            <a:r>
              <a:rPr lang="en-US" sz="4800" b="1" dirty="0"/>
              <a:t>Knew </a:t>
            </a:r>
          </a:p>
          <a:p>
            <a:pPr algn="l">
              <a:spcBef>
                <a:spcPts val="600"/>
              </a:spcBef>
            </a:pPr>
            <a:r>
              <a:rPr lang="en-US" sz="4800" b="1" dirty="0"/>
              <a:t>There are </a:t>
            </a:r>
            <a:r>
              <a:rPr lang="en-US" sz="4800" b="1" dirty="0">
                <a:solidFill>
                  <a:srgbClr val="FF0000"/>
                </a:solidFill>
              </a:rPr>
              <a:t>Dogs</a:t>
            </a:r>
          </a:p>
          <a:p>
            <a:pPr marL="5715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4400" b="1" spc="-150" dirty="0"/>
              <a:t>real </a:t>
            </a:r>
            <a:r>
              <a:rPr lang="en-US" sz="4400" spc="-150" dirty="0"/>
              <a:t>= half-wild scavengers, dangerous, unclean.</a:t>
            </a:r>
          </a:p>
          <a:p>
            <a:pPr marL="5715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4400" b="1" spc="-150" dirty="0"/>
              <a:t>representative </a:t>
            </a:r>
            <a:r>
              <a:rPr lang="en-US" sz="4400" spc="-150" dirty="0"/>
              <a:t>= term of contempt and warning.</a:t>
            </a:r>
          </a:p>
          <a:p>
            <a:pPr algn="l">
              <a:spcBef>
                <a:spcPts val="600"/>
              </a:spcBef>
            </a:pPr>
            <a:r>
              <a:rPr lang="en-US" sz="4400" b="1" dirty="0">
                <a:solidFill>
                  <a:srgbClr val="FF0000"/>
                </a:solidFill>
              </a:rPr>
              <a:t>I Sam 17:43 </a:t>
            </a:r>
            <a:r>
              <a:rPr lang="en-US" sz="4400" dirty="0"/>
              <a:t>(</a:t>
            </a:r>
            <a:r>
              <a:rPr lang="en-US" sz="4400" i="1" dirty="0"/>
              <a:t>Goliath to David</a:t>
            </a:r>
            <a:r>
              <a:rPr lang="en-US" sz="4400" dirty="0"/>
              <a:t>) “Am I a </a:t>
            </a:r>
            <a:r>
              <a:rPr lang="en-US" sz="4400" b="1" dirty="0"/>
              <a:t>dog</a:t>
            </a:r>
            <a:r>
              <a:rPr lang="en-US" sz="4400" dirty="0"/>
              <a:t>?”</a:t>
            </a:r>
          </a:p>
          <a:p>
            <a:pPr algn="l">
              <a:spcBef>
                <a:spcPts val="600"/>
              </a:spcBef>
            </a:pPr>
            <a:r>
              <a:rPr lang="en-US" sz="4400" b="1" dirty="0">
                <a:solidFill>
                  <a:srgbClr val="FF0000"/>
                </a:solidFill>
              </a:rPr>
              <a:t>Phil 3:2  </a:t>
            </a:r>
            <a:r>
              <a:rPr lang="en-US" sz="4400" dirty="0"/>
              <a:t>Watch out for </a:t>
            </a:r>
            <a:r>
              <a:rPr lang="en-US" sz="4400" b="1" dirty="0"/>
              <a:t>dogs</a:t>
            </a:r>
            <a:r>
              <a:rPr lang="en-US" sz="4400" dirty="0"/>
              <a:t>, those who do evil, those mutilators who say you must be circumcised to be saved.</a:t>
            </a:r>
          </a:p>
        </p:txBody>
      </p:sp>
    </p:spTree>
    <p:extLst>
      <p:ext uri="{BB962C8B-B14F-4D97-AF65-F5344CB8AC3E}">
        <p14:creationId xmlns:p14="http://schemas.microsoft.com/office/powerpoint/2010/main" val="4089443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7A3FF6F-C1CE-BD0D-90B7-103BC08186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5928" y="522514"/>
            <a:ext cx="10940143" cy="5812971"/>
          </a:xfrm>
        </p:spPr>
        <p:txBody>
          <a:bodyPr>
            <a:normAutofit lnSpcReduction="10000"/>
          </a:bodyPr>
          <a:lstStyle/>
          <a:p>
            <a:r>
              <a:rPr lang="en-US" sz="4800" b="1" dirty="0"/>
              <a:t>What Hearers </a:t>
            </a:r>
            <a:r>
              <a:rPr lang="en-US" sz="4800" b="1" dirty="0">
                <a:solidFill>
                  <a:srgbClr val="FF0000"/>
                </a:solidFill>
              </a:rPr>
              <a:t>in Jesus’ Time </a:t>
            </a:r>
            <a:r>
              <a:rPr lang="en-US" sz="4800" b="1" dirty="0"/>
              <a:t>Knew </a:t>
            </a:r>
          </a:p>
          <a:p>
            <a:pPr algn="l"/>
            <a:r>
              <a:rPr lang="en-US" sz="4800" b="1" dirty="0"/>
              <a:t>Some things are </a:t>
            </a:r>
            <a:r>
              <a:rPr lang="en-US" sz="4800" b="1" dirty="0">
                <a:solidFill>
                  <a:srgbClr val="FF0000"/>
                </a:solidFill>
              </a:rPr>
              <a:t>Pearls</a:t>
            </a:r>
          </a:p>
          <a:p>
            <a:pPr marL="571500" indent="-341313" algn="l">
              <a:buFont typeface="Arial" panose="020B0604020202020204" pitchFamily="34" charset="0"/>
              <a:buChar char="•"/>
            </a:pPr>
            <a:r>
              <a:rPr lang="en-US" sz="4400" dirty="0"/>
              <a:t>worthy of great sacrifice, </a:t>
            </a:r>
            <a:r>
              <a:rPr lang="en-US" sz="4400" b="1" dirty="0"/>
              <a:t>expensive</a:t>
            </a:r>
          </a:p>
          <a:p>
            <a:pPr marL="571500" indent="-341313" algn="l">
              <a:buFont typeface="Arial" panose="020B0604020202020204" pitchFamily="34" charset="0"/>
              <a:buChar char="•"/>
            </a:pPr>
            <a:r>
              <a:rPr lang="en-US" sz="4400" dirty="0"/>
              <a:t>not commonplace, but exotic and </a:t>
            </a:r>
            <a:r>
              <a:rPr lang="en-US" sz="4400" b="1" dirty="0"/>
              <a:t>imported</a:t>
            </a:r>
          </a:p>
          <a:p>
            <a:pPr algn="l"/>
            <a:endParaRPr lang="en-US" sz="800" b="1" dirty="0"/>
          </a:p>
          <a:p>
            <a:pPr algn="l"/>
            <a:r>
              <a:rPr lang="en-US" sz="4800" b="1" dirty="0"/>
              <a:t>There are </a:t>
            </a:r>
            <a:r>
              <a:rPr lang="en-US" sz="4800" b="1" dirty="0">
                <a:solidFill>
                  <a:srgbClr val="FF0000"/>
                </a:solidFill>
              </a:rPr>
              <a:t>Swine</a:t>
            </a:r>
          </a:p>
          <a:p>
            <a:pPr marL="571500" indent="-342900" algn="l">
              <a:buFont typeface="Arial" panose="020B0604020202020204" pitchFamily="34" charset="0"/>
              <a:buChar char="•"/>
            </a:pPr>
            <a:r>
              <a:rPr lang="en-US" sz="4400" dirty="0"/>
              <a:t>ultimate example of an </a:t>
            </a:r>
            <a:r>
              <a:rPr lang="en-US" sz="4400" b="1" dirty="0"/>
              <a:t>unclean</a:t>
            </a:r>
            <a:r>
              <a:rPr lang="en-US" sz="4400" dirty="0"/>
              <a:t> animal</a:t>
            </a:r>
          </a:p>
          <a:p>
            <a:pPr marL="571500" indent="-342900" algn="l">
              <a:buFont typeface="Arial" panose="020B0604020202020204" pitchFamily="34" charset="0"/>
              <a:buChar char="•"/>
            </a:pPr>
            <a:r>
              <a:rPr lang="en-US" sz="4400" dirty="0"/>
              <a:t>driven by appetite; indiscriminately </a:t>
            </a:r>
            <a:r>
              <a:rPr lang="en-US" sz="4400" b="1" dirty="0"/>
              <a:t>trample</a:t>
            </a:r>
            <a:endParaRPr lang="en-US" sz="4400" dirty="0"/>
          </a:p>
          <a:p>
            <a:pPr marL="571500" indent="-342900" algn="l">
              <a:buFont typeface="Arial" panose="020B0604020202020204" pitchFamily="34" charset="0"/>
              <a:buChar char="•"/>
            </a:pPr>
            <a:r>
              <a:rPr lang="en-US" sz="4400" spc="-100" dirty="0"/>
              <a:t>pig actually sacrificed on temple altar (168 BC)</a:t>
            </a:r>
            <a:endParaRPr lang="en-US" sz="800" b="1" spc="-100" dirty="0">
              <a:solidFill>
                <a:srgbClr val="FF0000"/>
              </a:solidFill>
            </a:endParaRPr>
          </a:p>
          <a:p>
            <a:pPr algn="l"/>
            <a:endParaRPr lang="en-US" sz="800" b="1" dirty="0">
              <a:solidFill>
                <a:srgbClr val="FF0000"/>
              </a:solidFill>
            </a:endParaRPr>
          </a:p>
          <a:p>
            <a:pPr marL="228600" algn="l">
              <a:spcBef>
                <a:spcPts val="0"/>
              </a:spcBef>
            </a:pP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513177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1215</TotalTime>
  <Words>895</Words>
  <Application>Microsoft Office PowerPoint</Application>
  <PresentationFormat>Widescreen</PresentationFormat>
  <Paragraphs>86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Anne Depue</dc:creator>
  <cp:lastModifiedBy>Anne Depue</cp:lastModifiedBy>
  <cp:revision>51</cp:revision>
  <dcterms:created xsi:type="dcterms:W3CDTF">2023-10-21T16:39:19Z</dcterms:created>
  <dcterms:modified xsi:type="dcterms:W3CDTF">2023-10-22T12:55:03Z</dcterms:modified>
</cp:coreProperties>
</file>