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304" r:id="rId3"/>
    <p:sldId id="305" r:id="rId4"/>
    <p:sldId id="306" r:id="rId5"/>
    <p:sldId id="319" r:id="rId6"/>
    <p:sldId id="307" r:id="rId7"/>
    <p:sldId id="308" r:id="rId8"/>
    <p:sldId id="309" r:id="rId9"/>
    <p:sldId id="310" r:id="rId10"/>
    <p:sldId id="316" r:id="rId11"/>
    <p:sldId id="311" r:id="rId12"/>
    <p:sldId id="312" r:id="rId13"/>
    <p:sldId id="314" r:id="rId14"/>
    <p:sldId id="313" r:id="rId15"/>
    <p:sldId id="261" r:id="rId16"/>
    <p:sldId id="31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 varScale="1">
        <p:scale>
          <a:sx n="47" d="100"/>
          <a:sy n="47" d="100"/>
        </p:scale>
        <p:origin x="53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B8FFD-5239-F1C1-8F1B-23C0F2235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0B0B21-3F46-5166-1FE6-B8ACD2B40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F3A8-7AD6-DBB1-DD7E-6FB43B5D8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7AC62-E5AF-E7C0-2A8D-268E440C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1C79F-84D6-231E-4A5C-076410F53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8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6499E-A577-7B9E-822A-0915F53E9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7E37B-2621-0026-C11F-C19926B6A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973CB-136A-BD20-9232-87058784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D0D1D-4774-4BDE-5F9A-F0BBF2C6A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26F74-8C36-4D80-AAD7-9C5F07D8A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0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B88C-15EE-807E-35C1-20861945AE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FEC9A-2813-31E6-8B29-8ADF4FD15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7F048-A7BD-EF12-E8C2-86E4CEB09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4CCF5-AA10-0722-8836-D6B5F8BF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4A5D9-8AB7-E3EE-A06E-6128A252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1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C6676-EB8C-1D7C-7053-1934F329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531E2-0E00-0367-5E65-9209A643A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B54C0-C6CE-E62B-AAA4-1DDEC062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03616-0762-3235-AE3E-C1F92A210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BE6A2-2825-C56F-3B24-0A5AF56C3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D3594-FD74-AD4B-FF1D-1A8594F9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984A1-9932-99E1-0838-4A547843D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78BB8-4AF7-7493-644B-97D177192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3303F-6B9C-0341-83AB-872BABD18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9AE47-3CF3-002A-0380-0B992150D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0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07BDF-12A5-8A72-AC3D-BB34EBFDE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9F1B-D31D-3536-2D8D-DA4B13350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DFEDA-8D2C-E50F-C2A4-3ADD29616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04367-5DB4-1424-8114-CDF229FD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D5DC6-A671-4701-9B7F-2F1D35A7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C9CDA-8F3E-D27D-5195-16AF815D5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17492-87EF-ED84-2FA0-BF9CB2C16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DDC56-41FC-9FEF-569B-10D8D2008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792B8-2638-A35F-C21B-A9CFADB1A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FAD042-D330-9AF0-2F0D-F5B415293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2E868E-96A3-FCF9-E8D5-4BB9B62A2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0CF524-E171-5618-D4E7-6DDF91208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4602D-6921-D71C-F3C8-BD87975A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33B64-3B7B-DE18-C5E5-F9B229823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9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C4E16-311D-CBB6-DE90-D354228AB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8951BC-4E0F-6FBA-661A-6360A423C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2149C-D476-B040-57A6-28AFA96CC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70500-23C3-A73E-BB03-7D05F82B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73FC94-C348-468C-309D-E402F7AF8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A16453-3642-74A5-4DD4-D6561D11B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2A944-C1E9-A014-6190-C0A6AD9E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3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0D636-2A49-E751-7409-F7ADE1C1E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8DF21-3E77-A97D-E0E9-CF1D86E0E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76CA9F-26E8-1D5D-C6CA-117AAF61F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6504A-F6CE-10D1-D716-DDE2EC37A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8AB64-C422-07A0-5BA2-9B33D9AB1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D098A-6C29-564D-E7DD-D2E84F62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1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91C65-1FE3-3298-7ECE-862551F7A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AC30FB-99C4-F303-E079-BDD8F8625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B8E22E-AC9F-9E7A-F5AE-52796C3C7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FFA38-FBFE-48E3-A3F6-C02C3839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ECDAE-F02E-2A98-A03F-6D49498A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4D289-CA55-3FFA-51ED-BDBD7BE55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9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0CCFE5-3B00-311D-16B8-10C62C668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D1C03-3F9A-2FAC-93FD-83139A07C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EE0DA-5F36-E9BD-F06A-44B76716C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BA391-E630-4FA6-854C-B2C54CBDD8C7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2E56E-898D-A85F-42E5-97A94D3DC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8296B-C630-1342-6A60-8FAE325EA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2F04E-B255-44BC-8E97-449DD37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5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06C579C-35DC-DE42-A8A0-F4CB9AF51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467360"/>
            <a:ext cx="10972800" cy="5963920"/>
          </a:xfrm>
        </p:spPr>
        <p:txBody>
          <a:bodyPr>
            <a:normAutofit/>
          </a:bodyPr>
          <a:lstStyle/>
          <a:p>
            <a:endParaRPr lang="en-US" sz="7200" b="1" dirty="0"/>
          </a:p>
          <a:p>
            <a:r>
              <a:rPr lang="en-US" sz="7200" b="1" dirty="0">
                <a:solidFill>
                  <a:srgbClr val="FF0000"/>
                </a:solidFill>
              </a:rPr>
              <a:t>Song of Solomon 3 &amp; 4</a:t>
            </a:r>
          </a:p>
          <a:p>
            <a:r>
              <a:rPr lang="en-US" sz="7200" b="1" i="1" dirty="0"/>
              <a:t>Wedding Day and Night</a:t>
            </a:r>
          </a:p>
        </p:txBody>
      </p:sp>
    </p:spTree>
    <p:extLst>
      <p:ext uri="{BB962C8B-B14F-4D97-AF65-F5344CB8AC3E}">
        <p14:creationId xmlns:p14="http://schemas.microsoft.com/office/powerpoint/2010/main" val="1983748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pPr algn="l"/>
            <a:r>
              <a:rPr lang="en-US" sz="4400" b="1" spc="-150" dirty="0">
                <a:solidFill>
                  <a:srgbClr val="FF0000"/>
                </a:solidFill>
              </a:rPr>
              <a:t>4:11</a:t>
            </a:r>
            <a:r>
              <a:rPr lang="en-US" sz="4400" spc="-150" dirty="0"/>
              <a:t>  (</a:t>
            </a:r>
            <a:r>
              <a:rPr lang="en-US" sz="4400" b="1" i="1" spc="-150" dirty="0">
                <a:solidFill>
                  <a:srgbClr val="00B050"/>
                </a:solidFill>
              </a:rPr>
              <a:t>He</a:t>
            </a:r>
            <a:r>
              <a:rPr lang="en-US" sz="4400" spc="-150" dirty="0"/>
              <a:t>) Your </a:t>
            </a:r>
            <a:r>
              <a:rPr lang="en-US" sz="4400" b="1" spc="-150" dirty="0"/>
              <a:t>lips</a:t>
            </a:r>
            <a:r>
              <a:rPr lang="en-US" sz="4400" spc="-150" dirty="0"/>
              <a:t> drip as the honeycomb; Honey and milk are under your </a:t>
            </a:r>
            <a:r>
              <a:rPr lang="en-US" sz="4400" b="1" spc="-150" dirty="0"/>
              <a:t>tongue </a:t>
            </a:r>
            <a:r>
              <a:rPr lang="en-US" sz="4000" spc="-150" dirty="0"/>
              <a:t>(</a:t>
            </a:r>
            <a:r>
              <a:rPr lang="en-US" sz="4000" b="1" i="1" spc="-150" dirty="0">
                <a:solidFill>
                  <a:schemeClr val="accent1"/>
                </a:solidFill>
              </a:rPr>
              <a:t>not just the French</a:t>
            </a:r>
            <a:r>
              <a:rPr lang="en-US" sz="4000" spc="-150" dirty="0"/>
              <a:t>); </a:t>
            </a:r>
            <a:r>
              <a:rPr lang="en-US" sz="4400" spc="-150" dirty="0"/>
              <a:t>And the fragrance of your garments is like the fragrance of Lebanon </a:t>
            </a:r>
            <a:r>
              <a:rPr lang="en-US" sz="4000" spc="-150" dirty="0"/>
              <a:t>(</a:t>
            </a:r>
            <a:r>
              <a:rPr lang="en-US" sz="4000" b="1" i="1" spc="-150" dirty="0">
                <a:solidFill>
                  <a:schemeClr val="accent1"/>
                </a:solidFill>
              </a:rPr>
              <a:t>fresh, clean clothing</a:t>
            </a:r>
            <a:r>
              <a:rPr lang="en-US" sz="4000" spc="-150" dirty="0"/>
              <a:t>). </a:t>
            </a:r>
          </a:p>
          <a:p>
            <a:pPr algn="l"/>
            <a:r>
              <a:rPr lang="en-US" sz="4400" b="1" spc="-150" dirty="0">
                <a:solidFill>
                  <a:srgbClr val="FF0000"/>
                </a:solidFill>
              </a:rPr>
              <a:t>12</a:t>
            </a:r>
            <a:r>
              <a:rPr lang="en-US" sz="4400" spc="-150" dirty="0"/>
              <a:t>  </a:t>
            </a:r>
            <a:r>
              <a:rPr lang="en-US" sz="4400" b="1" spc="-150" dirty="0"/>
              <a:t>A garden enclosed</a:t>
            </a:r>
            <a:r>
              <a:rPr lang="en-US" sz="4400" spc="-150" dirty="0"/>
              <a:t> is my sister, my spouse, a spring </a:t>
            </a:r>
            <a:r>
              <a:rPr lang="en-US" sz="4400" b="1" spc="-150" dirty="0"/>
              <a:t>shut up</a:t>
            </a:r>
            <a:r>
              <a:rPr lang="en-US" sz="4400" spc="-150" dirty="0"/>
              <a:t>, a fountain </a:t>
            </a:r>
            <a:r>
              <a:rPr lang="en-US" sz="4400" b="1" spc="-150" dirty="0"/>
              <a:t>sealed </a:t>
            </a:r>
            <a:r>
              <a:rPr lang="en-US" sz="4000" spc="-150" dirty="0"/>
              <a:t>(</a:t>
            </a:r>
            <a:r>
              <a:rPr lang="en-US" sz="4000" b="1" i="1" spc="-150" dirty="0">
                <a:solidFill>
                  <a:schemeClr val="accent1"/>
                </a:solidFill>
              </a:rPr>
              <a:t>you are all mine</a:t>
            </a:r>
            <a:r>
              <a:rPr lang="en-US" sz="4000" spc="-150" dirty="0"/>
              <a:t>)</a:t>
            </a:r>
            <a:r>
              <a:rPr lang="en-US" sz="4000" dirty="0"/>
              <a:t>. 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13</a:t>
            </a:r>
            <a:r>
              <a:rPr lang="en-US" sz="4400" dirty="0"/>
              <a:t>  Your plants are an orchard of pomegranates </a:t>
            </a:r>
            <a:r>
              <a:rPr lang="en-US" sz="4400" spc="-150" dirty="0"/>
              <a:t>with pleasant fruits, fragrant henna with spikenard, </a:t>
            </a:r>
          </a:p>
          <a:p>
            <a:pPr algn="l"/>
            <a:endParaRPr lang="en-US" sz="4000" spc="-150" dirty="0"/>
          </a:p>
        </p:txBody>
      </p:sp>
    </p:spTree>
    <p:extLst>
      <p:ext uri="{BB962C8B-B14F-4D97-AF65-F5344CB8AC3E}">
        <p14:creationId xmlns:p14="http://schemas.microsoft.com/office/powerpoint/2010/main" val="346971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14</a:t>
            </a:r>
            <a:r>
              <a:rPr lang="en-US" sz="4400" spc="-150" dirty="0"/>
              <a:t>  (</a:t>
            </a:r>
            <a:r>
              <a:rPr lang="en-US" sz="4400" b="1" i="1" spc="-150" dirty="0">
                <a:solidFill>
                  <a:srgbClr val="00B050"/>
                </a:solidFill>
              </a:rPr>
              <a:t>He</a:t>
            </a:r>
            <a:r>
              <a:rPr lang="en-US" sz="4400" spc="-150" dirty="0"/>
              <a:t>) </a:t>
            </a:r>
            <a:r>
              <a:rPr lang="en-US" sz="4400" dirty="0"/>
              <a:t>Spikenard and saffron, calamus and cinnamon, with all trees of frankincense, myrrh and aloes, with all the chief </a:t>
            </a:r>
            <a:r>
              <a:rPr lang="en-US" sz="4400" b="1" dirty="0"/>
              <a:t>spices</a:t>
            </a:r>
            <a:r>
              <a:rPr lang="en-US" sz="4400" dirty="0"/>
              <a:t>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chemeClr val="accent1"/>
                </a:solidFill>
              </a:rPr>
              <a:t>you spice up my life and fill up the breadth of my senses</a:t>
            </a:r>
            <a:r>
              <a:rPr lang="en-US" sz="4000" dirty="0"/>
              <a:t>) — 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15</a:t>
            </a:r>
            <a:r>
              <a:rPr lang="en-US" sz="4400" dirty="0"/>
              <a:t>  A </a:t>
            </a:r>
            <a:r>
              <a:rPr lang="en-US" sz="4400" b="1" dirty="0"/>
              <a:t>fountain</a:t>
            </a:r>
            <a:r>
              <a:rPr lang="en-US" sz="4400" dirty="0"/>
              <a:t> of gardens, a </a:t>
            </a:r>
            <a:r>
              <a:rPr lang="en-US" sz="4400" b="1" dirty="0"/>
              <a:t>well</a:t>
            </a:r>
            <a:r>
              <a:rPr lang="en-US" sz="4400" dirty="0"/>
              <a:t> of living waters, and </a:t>
            </a:r>
            <a:r>
              <a:rPr lang="en-US" sz="4400" b="1" dirty="0"/>
              <a:t>streams</a:t>
            </a:r>
            <a:r>
              <a:rPr lang="en-US" sz="4400" dirty="0"/>
              <a:t> from Lebanon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chemeClr val="accent1"/>
                </a:solidFill>
              </a:rPr>
              <a:t>you quench my deepest thirsts</a:t>
            </a:r>
            <a:r>
              <a:rPr lang="en-US" sz="4000" dirty="0"/>
              <a:t>)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248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Song 4:16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She</a:t>
            </a:r>
            <a:r>
              <a:rPr lang="en-US" sz="4400" dirty="0"/>
              <a:t>) Awake, O north wind, and come, O south! Blow upon </a:t>
            </a:r>
            <a:r>
              <a:rPr lang="en-US" sz="4400" b="1" dirty="0"/>
              <a:t>MY garden</a:t>
            </a:r>
            <a:r>
              <a:rPr lang="en-US" sz="4400" dirty="0"/>
              <a:t>, that its spices may flow out. Let my beloved come to </a:t>
            </a:r>
            <a:r>
              <a:rPr lang="en-US" sz="4400" b="1" dirty="0"/>
              <a:t>HIS garden </a:t>
            </a:r>
            <a:r>
              <a:rPr lang="en-US" sz="4400" dirty="0"/>
              <a:t>and eat its pleasant fruits.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5:1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He</a:t>
            </a:r>
            <a:r>
              <a:rPr lang="en-US" sz="4400" dirty="0"/>
              <a:t>) I have come to </a:t>
            </a:r>
            <a:r>
              <a:rPr lang="en-US" sz="4400" b="1" dirty="0"/>
              <a:t>MY garden</a:t>
            </a:r>
            <a:r>
              <a:rPr lang="en-US" sz="4400" dirty="0"/>
              <a:t>, my sister, my spouse; I have gathered my myrrh with my spice; I have eaten my honeycomb with my honey; I have drunk my wine with my milk. </a:t>
            </a:r>
          </a:p>
          <a:p>
            <a:pPr algn="l"/>
            <a:r>
              <a:rPr lang="en-US" sz="4400" dirty="0"/>
              <a:t>(</a:t>
            </a:r>
            <a:r>
              <a:rPr lang="en-US" sz="4400" b="1" i="1" dirty="0">
                <a:solidFill>
                  <a:srgbClr val="00B050"/>
                </a:solidFill>
              </a:rPr>
              <a:t>They</a:t>
            </a:r>
            <a:r>
              <a:rPr lang="en-US" sz="4400" dirty="0"/>
              <a:t>) Eat friends! Drink deeply beloved ones! </a:t>
            </a:r>
          </a:p>
        </p:txBody>
      </p:sp>
    </p:spTree>
    <p:extLst>
      <p:ext uri="{BB962C8B-B14F-4D97-AF65-F5344CB8AC3E}">
        <p14:creationId xmlns:p14="http://schemas.microsoft.com/office/powerpoint/2010/main" val="2612363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Observations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She</a:t>
            </a:r>
            <a:r>
              <a:rPr lang="en-US" sz="4400" dirty="0"/>
              <a:t> talks of the </a:t>
            </a:r>
            <a:r>
              <a:rPr lang="en-US" sz="4400" b="1" dirty="0"/>
              <a:t>wedding DAY </a:t>
            </a: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3:11</a:t>
            </a:r>
            <a:r>
              <a:rPr lang="en-US" sz="4400" dirty="0"/>
              <a:t>) and royal 	pageantry. Mentions Solomon’s mother.</a:t>
            </a:r>
          </a:p>
          <a:p>
            <a:pPr algn="l">
              <a:tabLst>
                <a:tab pos="457200" algn="l"/>
              </a:tabLst>
            </a:pPr>
            <a:r>
              <a:rPr lang="en-US" sz="4400" b="1" spc="-50" dirty="0">
                <a:solidFill>
                  <a:srgbClr val="00B050"/>
                </a:solidFill>
              </a:rPr>
              <a:t>He</a:t>
            </a:r>
            <a:r>
              <a:rPr lang="en-US" sz="4400" spc="-50" dirty="0"/>
              <a:t> talks (</a:t>
            </a:r>
            <a:r>
              <a:rPr lang="en-US" sz="4400" i="1" spc="-50" dirty="0"/>
              <a:t>a lot</a:t>
            </a:r>
            <a:r>
              <a:rPr lang="en-US" sz="4400" spc="-50" dirty="0"/>
              <a:t>) of the </a:t>
            </a:r>
            <a:r>
              <a:rPr lang="en-US" sz="4400" b="1" spc="-50" dirty="0"/>
              <a:t>wedding NIGHT </a:t>
            </a:r>
            <a:r>
              <a:rPr lang="en-US" sz="4400" spc="-50" dirty="0"/>
              <a:t>(</a:t>
            </a:r>
            <a:r>
              <a:rPr lang="en-US" sz="4400" b="1" spc="-50" dirty="0">
                <a:solidFill>
                  <a:srgbClr val="FF0000"/>
                </a:solidFill>
              </a:rPr>
              <a:t>4:6</a:t>
            </a:r>
            <a:r>
              <a:rPr lang="en-US" sz="4400" spc="-50" dirty="0"/>
              <a:t>) with </a:t>
            </a:r>
            <a:r>
              <a:rPr lang="en-US" sz="4400" dirty="0"/>
              <a:t>	body parts, appetites, private property (</a:t>
            </a:r>
            <a:r>
              <a:rPr lang="en-US" sz="4400" b="1" dirty="0">
                <a:solidFill>
                  <a:srgbClr val="FF0000"/>
                </a:solidFill>
              </a:rPr>
              <a:t>12</a:t>
            </a:r>
            <a:r>
              <a:rPr lang="en-US" sz="4400" dirty="0"/>
              <a:t>). </a:t>
            </a:r>
          </a:p>
          <a:p>
            <a:pPr algn="l">
              <a:tabLst>
                <a:tab pos="457200" algn="l"/>
              </a:tabLst>
            </a:pPr>
            <a:r>
              <a:rPr lang="en-US" sz="4400" spc="-70" dirty="0"/>
              <a:t>Movement from </a:t>
            </a:r>
            <a:r>
              <a:rPr lang="en-US" sz="4400" b="1" spc="-70" dirty="0"/>
              <a:t>my </a:t>
            </a:r>
            <a:r>
              <a:rPr lang="en-US" sz="4400" spc="-70" dirty="0"/>
              <a:t>garden, to </a:t>
            </a:r>
            <a:r>
              <a:rPr lang="en-US" sz="4400" b="1" spc="-70" dirty="0"/>
              <a:t>his </a:t>
            </a:r>
            <a:r>
              <a:rPr lang="en-US" sz="4400" spc="-70" dirty="0"/>
              <a:t>garden (</a:t>
            </a:r>
            <a:r>
              <a:rPr lang="en-US" sz="4400" b="1" spc="-70" dirty="0">
                <a:solidFill>
                  <a:srgbClr val="FF0000"/>
                </a:solidFill>
              </a:rPr>
              <a:t>4:16</a:t>
            </a:r>
            <a:r>
              <a:rPr lang="en-US" sz="4400" spc="-70" dirty="0"/>
              <a:t>),</a:t>
            </a:r>
            <a:r>
              <a:rPr lang="en-US" sz="4400" spc="-150" dirty="0"/>
              <a:t> 	</a:t>
            </a:r>
            <a:r>
              <a:rPr lang="en-US" sz="4400" dirty="0"/>
              <a:t>to </a:t>
            </a:r>
            <a:r>
              <a:rPr lang="en-US" sz="4400" b="1" dirty="0"/>
              <a:t>my</a:t>
            </a:r>
            <a:r>
              <a:rPr lang="en-US" sz="4400" dirty="0"/>
              <a:t> garden (</a:t>
            </a:r>
            <a:r>
              <a:rPr lang="en-US" sz="4400" b="1" dirty="0">
                <a:solidFill>
                  <a:srgbClr val="FF0000"/>
                </a:solidFill>
              </a:rPr>
              <a:t>5:1 </a:t>
            </a:r>
            <a:r>
              <a:rPr lang="en-US" sz="4400" dirty="0"/>
              <a:t>-- see </a:t>
            </a:r>
            <a:r>
              <a:rPr lang="en-US" sz="4400" b="1" dirty="0">
                <a:solidFill>
                  <a:srgbClr val="FF0000"/>
                </a:solidFill>
              </a:rPr>
              <a:t>I Cor 7:2-5</a:t>
            </a:r>
            <a:r>
              <a:rPr lang="en-US" sz="4400" dirty="0"/>
              <a:t>).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They</a:t>
            </a:r>
            <a:r>
              <a:rPr lang="en-US" sz="4400" dirty="0"/>
              <a:t> encourage passion at the right time (</a:t>
            </a:r>
            <a:r>
              <a:rPr lang="en-US" sz="4400" b="1" dirty="0">
                <a:solidFill>
                  <a:srgbClr val="FF0000"/>
                </a:solidFill>
              </a:rPr>
              <a:t>5:1</a:t>
            </a:r>
            <a:r>
              <a:rPr lang="en-US" sz="4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2892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How did Solomon mess this up? </a:t>
            </a: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I Kgs 11</a:t>
            </a:r>
            <a:r>
              <a:rPr lang="en-US" sz="4400" dirty="0"/>
              <a:t>)</a:t>
            </a:r>
          </a:p>
          <a:p>
            <a:pPr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1</a:t>
            </a:r>
            <a:r>
              <a:rPr lang="en-US" sz="4400" dirty="0"/>
              <a:t>) </a:t>
            </a:r>
            <a:r>
              <a:rPr lang="en-US" sz="4400" b="1" dirty="0"/>
              <a:t>Polygamy</a:t>
            </a:r>
            <a:r>
              <a:rPr lang="en-US" sz="4400" dirty="0"/>
              <a:t> - </a:t>
            </a:r>
            <a:r>
              <a:rPr lang="en-US" sz="4400" i="1" dirty="0"/>
              <a:t>actually &amp; virtually </a:t>
            </a: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Mt 5:27,28</a:t>
            </a:r>
            <a:r>
              <a:rPr lang="en-US" sz="4400" dirty="0"/>
              <a:t>)</a:t>
            </a:r>
          </a:p>
          <a:p>
            <a:pPr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2</a:t>
            </a:r>
            <a:r>
              <a:rPr lang="en-US" sz="4400" dirty="0"/>
              <a:t>) </a:t>
            </a:r>
            <a:r>
              <a:rPr lang="en-US" sz="4400" b="1" dirty="0"/>
              <a:t>Disobedience</a:t>
            </a:r>
            <a:r>
              <a:rPr lang="en-US" sz="4400" dirty="0"/>
              <a:t> (</a:t>
            </a:r>
            <a:r>
              <a:rPr lang="en-US" sz="4400" b="1" dirty="0">
                <a:solidFill>
                  <a:srgbClr val="FF0000"/>
                </a:solidFill>
              </a:rPr>
              <a:t>Ex 20:2,3</a:t>
            </a:r>
            <a:r>
              <a:rPr lang="en-US" sz="4400" dirty="0"/>
              <a:t>; </a:t>
            </a:r>
            <a:r>
              <a:rPr lang="en-US" sz="4400" b="1" dirty="0">
                <a:solidFill>
                  <a:srgbClr val="FF0000"/>
                </a:solidFill>
              </a:rPr>
              <a:t>II Cor 6:14-18</a:t>
            </a:r>
            <a:r>
              <a:rPr lang="en-US" sz="4400" dirty="0"/>
              <a:t>)</a:t>
            </a:r>
          </a:p>
          <a:p>
            <a:pPr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4</a:t>
            </a:r>
            <a:r>
              <a:rPr lang="en-US" sz="4400" dirty="0"/>
              <a:t>) </a:t>
            </a:r>
            <a:r>
              <a:rPr lang="en-US" sz="4400" b="1" dirty="0"/>
              <a:t>Disloyalty/Apostasy </a:t>
            </a: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Rev 2:4,5</a:t>
            </a:r>
            <a:r>
              <a:rPr lang="en-US" sz="4400" dirty="0"/>
              <a:t>)</a:t>
            </a:r>
          </a:p>
          <a:p>
            <a:pPr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5</a:t>
            </a:r>
            <a:r>
              <a:rPr lang="en-US" sz="4400" dirty="0"/>
              <a:t>) </a:t>
            </a:r>
            <a:r>
              <a:rPr lang="en-US" sz="4400" b="1" dirty="0"/>
              <a:t>Idolatry</a:t>
            </a:r>
            <a:r>
              <a:rPr lang="en-US" sz="4400" dirty="0"/>
              <a:t> (</a:t>
            </a:r>
            <a:r>
              <a:rPr lang="en-US" sz="4400" b="1" dirty="0">
                <a:solidFill>
                  <a:srgbClr val="FF0000"/>
                </a:solidFill>
              </a:rPr>
              <a:t>Rom 1:22-25</a:t>
            </a:r>
            <a:r>
              <a:rPr lang="en-US" sz="4400" dirty="0"/>
              <a:t>)</a:t>
            </a:r>
          </a:p>
          <a:p>
            <a:pPr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7</a:t>
            </a:r>
            <a:r>
              <a:rPr lang="en-US" sz="4400" dirty="0"/>
              <a:t>) </a:t>
            </a:r>
            <a:r>
              <a:rPr lang="en-US" sz="4400" b="1" dirty="0"/>
              <a:t>Misuse of resources</a:t>
            </a:r>
          </a:p>
          <a:p>
            <a:pPr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11</a:t>
            </a:r>
            <a:r>
              <a:rPr lang="en-US" sz="4400" dirty="0"/>
              <a:t>) </a:t>
            </a:r>
            <a:r>
              <a:rPr lang="en-US" sz="4400" b="1" dirty="0"/>
              <a:t>Covenant breaking </a:t>
            </a: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Job 31:1</a:t>
            </a:r>
            <a:r>
              <a:rPr lang="en-US" sz="4400" dirty="0"/>
              <a:t>;</a:t>
            </a:r>
            <a:r>
              <a:rPr lang="en-US" sz="4400" b="1" dirty="0">
                <a:solidFill>
                  <a:srgbClr val="FF0000"/>
                </a:solidFill>
              </a:rPr>
              <a:t> Prov 2:17</a:t>
            </a:r>
            <a:r>
              <a:rPr lang="en-US" sz="4400" dirty="0"/>
              <a:t>; </a:t>
            </a:r>
            <a:r>
              <a:rPr lang="en-US" sz="4400" b="1" dirty="0">
                <a:solidFill>
                  <a:srgbClr val="FF0000"/>
                </a:solidFill>
              </a:rPr>
              <a:t>	Mal 2:14</a:t>
            </a:r>
            <a:r>
              <a:rPr lang="en-US" sz="4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9937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BDBA5111-006C-C506-0DDD-4088CC44F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734121"/>
              </p:ext>
            </p:extLst>
          </p:nvPr>
        </p:nvGraphicFramePr>
        <p:xfrm>
          <a:off x="609600" y="481512"/>
          <a:ext cx="10972800" cy="609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8637">
                  <a:extLst>
                    <a:ext uri="{9D8B030D-6E8A-4147-A177-3AD203B41FA5}">
                      <a16:colId xmlns:a16="http://schemas.microsoft.com/office/drawing/2014/main" val="1534423466"/>
                    </a:ext>
                  </a:extLst>
                </a:gridCol>
                <a:gridCol w="795528">
                  <a:extLst>
                    <a:ext uri="{9D8B030D-6E8A-4147-A177-3AD203B41FA5}">
                      <a16:colId xmlns:a16="http://schemas.microsoft.com/office/drawing/2014/main" val="2823681423"/>
                    </a:ext>
                  </a:extLst>
                </a:gridCol>
                <a:gridCol w="5088635">
                  <a:extLst>
                    <a:ext uri="{9D8B030D-6E8A-4147-A177-3AD203B41FA5}">
                      <a16:colId xmlns:a16="http://schemas.microsoft.com/office/drawing/2014/main" val="3436466827"/>
                    </a:ext>
                  </a:extLst>
                </a:gridCol>
              </a:tblGrid>
              <a:tr h="52532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Marriage 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vs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Marriage Covenant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227304"/>
                  </a:ext>
                </a:extLst>
              </a:tr>
              <a:tr h="685204">
                <a:tc>
                  <a:txBody>
                    <a:bodyPr/>
                    <a:lstStyle/>
                    <a:p>
                      <a:r>
                        <a:rPr lang="en-US" sz="3600" dirty="0"/>
                        <a:t>Between 2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6075" indent="-346075"/>
                      <a:r>
                        <a:rPr lang="en-US" sz="3600" dirty="0"/>
                        <a:t>Between 3 people </a:t>
                      </a:r>
                      <a:r>
                        <a:rPr lang="en-US" sz="1800" dirty="0"/>
                        <a:t>(God/husband/wife)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036704"/>
                  </a:ext>
                </a:extLst>
              </a:tr>
              <a:tr h="479643">
                <a:tc>
                  <a:txBody>
                    <a:bodyPr/>
                    <a:lstStyle/>
                    <a:p>
                      <a:r>
                        <a:rPr lang="en-US" sz="3600" dirty="0"/>
                        <a:t>I seek MY will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We seek GOD’s will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615025"/>
                  </a:ext>
                </a:extLst>
              </a:tr>
              <a:tr h="479643">
                <a:tc>
                  <a:txBody>
                    <a:bodyPr/>
                    <a:lstStyle/>
                    <a:p>
                      <a:r>
                        <a:rPr lang="en-US" sz="3600" dirty="0"/>
                        <a:t>You serve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We serve each 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738266"/>
                  </a:ext>
                </a:extLst>
              </a:tr>
              <a:tr h="479643">
                <a:tc>
                  <a:txBody>
                    <a:bodyPr/>
                    <a:lstStyle/>
                    <a:p>
                      <a:r>
                        <a:rPr lang="en-US" sz="3600" dirty="0"/>
                        <a:t>Performance is recorded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No record of wrongs kept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26031"/>
                  </a:ext>
                </a:extLst>
              </a:tr>
              <a:tr h="479643">
                <a:tc>
                  <a:txBody>
                    <a:bodyPr/>
                    <a:lstStyle/>
                    <a:p>
                      <a:r>
                        <a:rPr lang="en-US" sz="3600" dirty="0"/>
                        <a:t>Failure is punished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spc="-150" dirty="0"/>
                        <a:t>Failure punished at the cross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3570"/>
                  </a:ext>
                </a:extLst>
              </a:tr>
              <a:tr h="479643">
                <a:tc>
                  <a:txBody>
                    <a:bodyPr/>
                    <a:lstStyle/>
                    <a:p>
                      <a:r>
                        <a:rPr lang="en-US" sz="3600" dirty="0"/>
                        <a:t>Win-lose dynamics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Win-win dynamics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74382"/>
                  </a:ext>
                </a:extLst>
              </a:tr>
              <a:tr h="563390">
                <a:tc>
                  <a:txBody>
                    <a:bodyPr/>
                    <a:lstStyle/>
                    <a:p>
                      <a:r>
                        <a:rPr lang="en-US" sz="3600" dirty="0"/>
                        <a:t>Professional relationship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Personal relationship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491134"/>
                  </a:ext>
                </a:extLst>
              </a:tr>
              <a:tr h="563390">
                <a:tc gridSpan="3">
                  <a:txBody>
                    <a:bodyPr/>
                    <a:lstStyle/>
                    <a:p>
                      <a:pPr algn="ctr"/>
                      <a:endParaRPr lang="en-US" sz="36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7384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4641183-9462-DC03-C255-3A074D8C4C40}"/>
              </a:ext>
            </a:extLst>
          </p:cNvPr>
          <p:cNvSpPr txBox="1"/>
          <p:nvPr/>
        </p:nvSpPr>
        <p:spPr>
          <a:xfrm>
            <a:off x="701040" y="5869626"/>
            <a:ext cx="10789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/>
              <a:t>Not primarily a </a:t>
            </a:r>
            <a:r>
              <a:rPr lang="en-US" sz="4000" b="1" i="1" dirty="0"/>
              <a:t>sensual</a:t>
            </a:r>
            <a:r>
              <a:rPr lang="en-US" sz="4000" i="1" dirty="0"/>
              <a:t>, but a </a:t>
            </a:r>
            <a:r>
              <a:rPr lang="en-US" sz="4000" b="1" i="1" dirty="0"/>
              <a:t>steadfast</a:t>
            </a:r>
            <a:r>
              <a:rPr lang="en-US" sz="4000" i="1" dirty="0"/>
              <a:t> union!</a:t>
            </a:r>
          </a:p>
        </p:txBody>
      </p:sp>
    </p:spTree>
    <p:extLst>
      <p:ext uri="{BB962C8B-B14F-4D97-AF65-F5344CB8AC3E}">
        <p14:creationId xmlns:p14="http://schemas.microsoft.com/office/powerpoint/2010/main" val="117759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Topics for Discussion as a Couple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1 - What are some favorite memories from 	your </a:t>
            </a:r>
            <a:r>
              <a:rPr lang="en-US" sz="4400" b="1" dirty="0"/>
              <a:t>wedding day</a:t>
            </a:r>
            <a:r>
              <a:rPr lang="en-US" sz="4400" dirty="0"/>
              <a:t>, and </a:t>
            </a:r>
            <a:r>
              <a:rPr lang="en-US" sz="4400" b="1" dirty="0"/>
              <a:t>wedding night</a:t>
            </a:r>
            <a:r>
              <a:rPr lang="en-US" sz="4400" dirty="0"/>
              <a:t>?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2 - With the goal of </a:t>
            </a:r>
            <a:r>
              <a:rPr lang="en-US" sz="4400" b="1" dirty="0"/>
              <a:t>freshening &amp; spicing </a:t>
            </a:r>
            <a:r>
              <a:rPr lang="en-US" sz="4400" dirty="0"/>
              <a:t>your 	own marriage bed, what 1 or 2 things 	from 	todays scriptures are you willing to pursue? 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3 - Would you describe your relationship as a 	marriage </a:t>
            </a:r>
            <a:r>
              <a:rPr lang="en-US" sz="4400" b="1" dirty="0"/>
              <a:t>contract</a:t>
            </a:r>
            <a:r>
              <a:rPr lang="en-US" sz="4400" dirty="0"/>
              <a:t> or a </a:t>
            </a:r>
            <a:r>
              <a:rPr lang="en-US" sz="4400" b="1" dirty="0"/>
              <a:t>covenant</a:t>
            </a:r>
            <a:r>
              <a:rPr lang="en-US" sz="4400" dirty="0"/>
              <a:t>? Why?</a:t>
            </a:r>
          </a:p>
          <a:p>
            <a:pPr>
              <a:tabLst>
                <a:tab pos="457200" algn="l"/>
              </a:tabLst>
            </a:pPr>
            <a:r>
              <a:rPr lang="en-US" sz="4400" b="1" dirty="0"/>
              <a:t>gbcministry.com/</a:t>
            </a:r>
            <a:r>
              <a:rPr lang="en-US" sz="4400" b="1" dirty="0" err="1"/>
              <a:t>sundayschool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113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Topics for Discussion as a Couple</a:t>
            </a:r>
          </a:p>
          <a:p>
            <a:pPr algn="l"/>
            <a:r>
              <a:rPr lang="en-US" sz="4400" spc="-150" dirty="0"/>
              <a:t>1 - Do microwave vs crockpot differences, or desire 	vs cherish needs, or receive/reject/redeem 	freedom issues need to be tenderly discussed?</a:t>
            </a:r>
          </a:p>
          <a:p>
            <a:pPr algn="l"/>
            <a:r>
              <a:rPr lang="en-US" sz="4400" dirty="0"/>
              <a:t>2 - Lovingly, kindly, and patiently discuss some 	of the “foxes” in your vineyard to which 	you both need to pay attention. What may 	happen if they are not addressed?</a:t>
            </a:r>
          </a:p>
          <a:p>
            <a:pPr algn="l"/>
            <a:r>
              <a:rPr lang="en-US" sz="4400" dirty="0"/>
              <a:t>3 - Are you in need of outside counsel? Who?</a:t>
            </a:r>
          </a:p>
          <a:p>
            <a:pPr algn="l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5948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Song 3:6  </a:t>
            </a:r>
            <a:r>
              <a:rPr lang="en-US" sz="4400" dirty="0"/>
              <a:t>(</a:t>
            </a:r>
            <a:r>
              <a:rPr lang="en-US" sz="4400" b="1" i="1" dirty="0">
                <a:solidFill>
                  <a:srgbClr val="00B050"/>
                </a:solidFill>
              </a:rPr>
              <a:t>They</a:t>
            </a:r>
            <a:r>
              <a:rPr lang="en-US" sz="4400" dirty="0"/>
              <a:t>) Who is this coming out of the wilderness like pillars of smoke, perfumed with </a:t>
            </a:r>
            <a:r>
              <a:rPr lang="en-US" sz="4400" spc="-150" dirty="0"/>
              <a:t>myrrh and frankincense, with all the merchant's </a:t>
            </a:r>
            <a:r>
              <a:rPr lang="en-US" sz="4400" dirty="0"/>
              <a:t>fragrant powders? </a:t>
            </a:r>
            <a:r>
              <a:rPr lang="en-US" sz="4000" dirty="0"/>
              <a:t>(</a:t>
            </a:r>
            <a:r>
              <a:rPr lang="en-US" sz="4000" b="1" i="1" spc="-150" dirty="0">
                <a:solidFill>
                  <a:srgbClr val="0070C0"/>
                </a:solidFill>
              </a:rPr>
              <a:t>Effort to smell especially good</a:t>
            </a:r>
            <a:r>
              <a:rPr lang="en-US" sz="4000" dirty="0"/>
              <a:t>)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7 </a:t>
            </a:r>
            <a:r>
              <a:rPr lang="en-US" sz="4400" dirty="0"/>
              <a:t> Behold, it is Solomon’s carriage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royal litter</a:t>
            </a:r>
            <a:r>
              <a:rPr lang="en-US" sz="4000" dirty="0"/>
              <a:t>)</a:t>
            </a:r>
            <a:r>
              <a:rPr lang="en-US" sz="4400" dirty="0"/>
              <a:t>, </a:t>
            </a:r>
            <a:r>
              <a:rPr lang="en-US" sz="4400" spc="-200" dirty="0"/>
              <a:t>surrounded by 60 valiant men of Israel </a:t>
            </a:r>
            <a:r>
              <a:rPr lang="en-US" sz="4000" spc="-200" dirty="0"/>
              <a:t>(</a:t>
            </a:r>
            <a:r>
              <a:rPr lang="en-US" sz="4000" b="1" i="1" spc="-200" dirty="0">
                <a:solidFill>
                  <a:srgbClr val="0070C0"/>
                </a:solidFill>
              </a:rPr>
              <a:t>bodyguards</a:t>
            </a:r>
            <a:r>
              <a:rPr lang="en-US" sz="4000" spc="-200" dirty="0"/>
              <a:t>)</a:t>
            </a:r>
            <a:r>
              <a:rPr lang="en-US" sz="4400" spc="-200" dirty="0"/>
              <a:t>. 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8  </a:t>
            </a:r>
            <a:r>
              <a:rPr lang="en-US" sz="4400" dirty="0"/>
              <a:t>They all hold swords, being expert in war. Every man has his sword on his thigh because of fear in the night. 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Groomsmen are packing</a:t>
            </a:r>
            <a:r>
              <a:rPr lang="en-US" sz="4000" dirty="0"/>
              <a:t>)</a:t>
            </a:r>
          </a:p>
          <a:p>
            <a:pPr algn="l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3737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Song 3:9  </a:t>
            </a:r>
            <a:r>
              <a:rPr lang="en-US" sz="4400" dirty="0"/>
              <a:t>(</a:t>
            </a:r>
            <a:r>
              <a:rPr lang="en-US" sz="4400" b="1" i="1" dirty="0">
                <a:solidFill>
                  <a:srgbClr val="00B050"/>
                </a:solidFill>
              </a:rPr>
              <a:t>They</a:t>
            </a:r>
            <a:r>
              <a:rPr lang="en-US" sz="4400" dirty="0"/>
              <a:t>) Of the wood of Lebanon Solomon the King made himself a carriage: 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10</a:t>
            </a:r>
            <a:r>
              <a:rPr lang="en-US" sz="4400" dirty="0"/>
              <a:t>  He made its pillars of silver, support of gold, seat of purple, interior paved with love by the daughters of Jerusalem. 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Impressive ride</a:t>
            </a:r>
            <a:r>
              <a:rPr lang="en-US" sz="4000" dirty="0"/>
              <a:t>)</a:t>
            </a:r>
          </a:p>
          <a:p>
            <a:pPr algn="l"/>
            <a:r>
              <a:rPr lang="en-US" sz="4400" b="1" spc="-150" dirty="0">
                <a:solidFill>
                  <a:srgbClr val="FF0000"/>
                </a:solidFill>
              </a:rPr>
              <a:t>11</a:t>
            </a:r>
            <a:r>
              <a:rPr lang="en-US" sz="4400" spc="-150" dirty="0"/>
              <a:t>  (</a:t>
            </a:r>
            <a:r>
              <a:rPr lang="en-US" sz="4400" b="1" i="1" spc="-150" dirty="0">
                <a:solidFill>
                  <a:srgbClr val="00B050"/>
                </a:solidFill>
              </a:rPr>
              <a:t>She</a:t>
            </a:r>
            <a:r>
              <a:rPr lang="en-US" sz="4400" spc="-150" dirty="0"/>
              <a:t>) Go forth, daughters of Zion, and see King Solomon with the </a:t>
            </a:r>
            <a:r>
              <a:rPr lang="en-US" sz="4400" b="1" spc="-150" dirty="0"/>
              <a:t>crown</a:t>
            </a:r>
            <a:r>
              <a:rPr lang="en-US" sz="4400" spc="-150" dirty="0"/>
              <a:t> with which his mother </a:t>
            </a:r>
            <a:r>
              <a:rPr lang="en-US" sz="4400" spc="-300" dirty="0"/>
              <a:t>crowned him on </a:t>
            </a:r>
            <a:r>
              <a:rPr lang="en-US" sz="4400" b="1" spc="-300" dirty="0"/>
              <a:t>the day </a:t>
            </a:r>
            <a:r>
              <a:rPr lang="en-US" sz="4400" spc="-300" dirty="0"/>
              <a:t>of his wedding, </a:t>
            </a:r>
            <a:r>
              <a:rPr lang="en-US" sz="4400" b="1" spc="-300" dirty="0"/>
              <a:t>the day </a:t>
            </a:r>
            <a:r>
              <a:rPr lang="en-US" sz="4400" spc="-300" dirty="0"/>
              <a:t>of the gladness of his heart. </a:t>
            </a:r>
            <a:r>
              <a:rPr lang="en-US" sz="4000" spc="-3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Wedding invitations and attire</a:t>
            </a:r>
            <a:r>
              <a:rPr lang="en-US" sz="4000" spc="-300" dirty="0"/>
              <a:t>)</a:t>
            </a:r>
          </a:p>
          <a:p>
            <a:pPr algn="l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0515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Solomon’s Mother - Bathsheba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II Sam 11:2-4 </a:t>
            </a:r>
            <a:r>
              <a:rPr lang="en-US" sz="4400" dirty="0"/>
              <a:t>- Source of great temptation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II Sam 12:24 </a:t>
            </a:r>
            <a:r>
              <a:rPr lang="en-US" sz="4400" dirty="0"/>
              <a:t>- Experienced great sorrow &amp; love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I Kgs 1:1-31 </a:t>
            </a:r>
            <a:r>
              <a:rPr lang="en-US" sz="4400" dirty="0"/>
              <a:t>- Involved with palace intrigue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I Kgs 2:10-25 </a:t>
            </a:r>
            <a:r>
              <a:rPr lang="en-US" sz="4400" dirty="0"/>
              <a:t>- Too trusting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Prov 31:1-9 </a:t>
            </a:r>
            <a:r>
              <a:rPr lang="en-US" sz="4400" dirty="0"/>
              <a:t>- A wise counsellor</a:t>
            </a:r>
          </a:p>
        </p:txBody>
      </p:sp>
    </p:spTree>
    <p:extLst>
      <p:ext uri="{BB962C8B-B14F-4D97-AF65-F5344CB8AC3E}">
        <p14:creationId xmlns:p14="http://schemas.microsoft.com/office/powerpoint/2010/main" val="359106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Wedding Night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Song 4:1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He</a:t>
            </a:r>
            <a:r>
              <a:rPr lang="en-US" sz="4400" dirty="0"/>
              <a:t>) Behold, you are fair, my love! You have dove's </a:t>
            </a:r>
            <a:r>
              <a:rPr lang="en-US" sz="4400" b="1" dirty="0"/>
              <a:t>eyes</a:t>
            </a:r>
            <a:r>
              <a:rPr lang="en-US" sz="4400" dirty="0"/>
              <a:t> behind your veil. Your </a:t>
            </a:r>
            <a:r>
              <a:rPr lang="en-US" sz="4400" b="1" dirty="0"/>
              <a:t>hair</a:t>
            </a:r>
            <a:r>
              <a:rPr lang="en-US" sz="4400" dirty="0"/>
              <a:t> is like a flock of goats, going down from Mount Gilead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black, flowing, and shining</a:t>
            </a:r>
            <a:r>
              <a:rPr lang="en-US" sz="4000" dirty="0"/>
              <a:t>)</a:t>
            </a:r>
            <a:r>
              <a:rPr lang="en-US" sz="4400" dirty="0"/>
              <a:t>. 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2</a:t>
            </a:r>
            <a:r>
              <a:rPr lang="en-US" sz="4400" dirty="0"/>
              <a:t>  Your </a:t>
            </a:r>
            <a:r>
              <a:rPr lang="en-US" sz="4400" b="1" dirty="0"/>
              <a:t>teeth</a:t>
            </a:r>
            <a:r>
              <a:rPr lang="en-US" sz="4400" dirty="0"/>
              <a:t> are like a flock of shorn sheep which have come up from the washing, every one of which bears twins, and none is barren among them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white, clean, and all there</a:t>
            </a:r>
            <a:r>
              <a:rPr lang="en-US" sz="4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6702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4:3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He</a:t>
            </a:r>
            <a:r>
              <a:rPr lang="en-US" sz="4400" dirty="0"/>
              <a:t>) Your </a:t>
            </a:r>
            <a:r>
              <a:rPr lang="en-US" sz="4400" b="1" dirty="0"/>
              <a:t>lips</a:t>
            </a:r>
            <a:r>
              <a:rPr lang="en-US" sz="4400" dirty="0"/>
              <a:t> are like a strand of scarlet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colorful</a:t>
            </a:r>
            <a:r>
              <a:rPr lang="en-US" sz="4000" dirty="0"/>
              <a:t>)</a:t>
            </a:r>
            <a:r>
              <a:rPr lang="en-US" sz="4400" dirty="0"/>
              <a:t>, and your </a:t>
            </a:r>
            <a:r>
              <a:rPr lang="en-US" sz="4400" b="1" dirty="0"/>
              <a:t>mouth</a:t>
            </a:r>
            <a:r>
              <a:rPr lang="en-US" sz="4400" dirty="0"/>
              <a:t> is lovely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breath and speech</a:t>
            </a:r>
            <a:r>
              <a:rPr lang="en-US" sz="4000" dirty="0"/>
              <a:t>)</a:t>
            </a:r>
            <a:r>
              <a:rPr lang="en-US" sz="4400" dirty="0"/>
              <a:t>. Your </a:t>
            </a:r>
            <a:r>
              <a:rPr lang="en-US" sz="4400" b="1" dirty="0"/>
              <a:t>temples</a:t>
            </a:r>
            <a:r>
              <a:rPr lang="en-US" sz="4400" dirty="0"/>
              <a:t> behind your </a:t>
            </a:r>
            <a:r>
              <a:rPr lang="en-US" sz="4400" b="1" dirty="0"/>
              <a:t>veil</a:t>
            </a:r>
            <a:r>
              <a:rPr lang="en-US" sz="4400" dirty="0"/>
              <a:t>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alluring </a:t>
            </a:r>
            <a:r>
              <a:rPr lang="en-US" sz="4000" b="1" i="1" spc="-150" dirty="0">
                <a:solidFill>
                  <a:srgbClr val="0070C0"/>
                </a:solidFill>
              </a:rPr>
              <a:t>apparel</a:t>
            </a:r>
            <a:r>
              <a:rPr lang="en-US" sz="4000" spc="-150" dirty="0"/>
              <a:t>)</a:t>
            </a:r>
            <a:r>
              <a:rPr lang="en-US" sz="4400" spc="-150" dirty="0"/>
              <a:t> are like a piece of pomegranate </a:t>
            </a:r>
            <a:r>
              <a:rPr lang="en-US" sz="4000" spc="-150" dirty="0"/>
              <a:t>(</a:t>
            </a:r>
            <a:r>
              <a:rPr lang="en-US" sz="4000" b="1" i="1" spc="-150" dirty="0">
                <a:solidFill>
                  <a:srgbClr val="0070C0"/>
                </a:solidFill>
              </a:rPr>
              <a:t>blushing</a:t>
            </a:r>
            <a:r>
              <a:rPr lang="en-US" sz="4000" spc="-150" dirty="0"/>
              <a:t>)</a:t>
            </a:r>
            <a:r>
              <a:rPr lang="en-US" sz="4400" spc="-150" dirty="0"/>
              <a:t>.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4</a:t>
            </a:r>
            <a:r>
              <a:rPr lang="en-US" sz="4400" dirty="0"/>
              <a:t>  Your </a:t>
            </a:r>
            <a:r>
              <a:rPr lang="en-US" sz="4400" b="1" dirty="0"/>
              <a:t>neck</a:t>
            </a:r>
            <a:r>
              <a:rPr lang="en-US" sz="4400" dirty="0"/>
              <a:t> is like the tower of David, built for an armory, on which hang a thousand bucklers, </a:t>
            </a:r>
            <a:r>
              <a:rPr lang="en-US" sz="4400" spc="-150" dirty="0"/>
              <a:t>all shields of mighty men </a:t>
            </a:r>
            <a:r>
              <a:rPr lang="en-US" sz="4000" spc="-150" dirty="0"/>
              <a:t>(</a:t>
            </a:r>
            <a:r>
              <a:rPr lang="en-US" sz="4000" b="1" i="1" spc="-150" dirty="0">
                <a:solidFill>
                  <a:srgbClr val="0070C0"/>
                </a:solidFill>
              </a:rPr>
              <a:t>unique attractive feature</a:t>
            </a:r>
            <a:r>
              <a:rPr lang="en-US" sz="4000" spc="-150" dirty="0"/>
              <a:t>)</a:t>
            </a:r>
            <a:r>
              <a:rPr lang="en-US" sz="4400" spc="-150" dirty="0"/>
              <a:t>. 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5</a:t>
            </a:r>
            <a:r>
              <a:rPr lang="en-US" sz="4400" dirty="0"/>
              <a:t>  Your </a:t>
            </a:r>
            <a:r>
              <a:rPr lang="en-US" sz="4400" b="1" dirty="0"/>
              <a:t>breasts</a:t>
            </a:r>
            <a:r>
              <a:rPr lang="en-US" sz="4400" dirty="0"/>
              <a:t> are like two fawns, twins of a </a:t>
            </a:r>
            <a:r>
              <a:rPr lang="en-US" sz="4400" spc="-50" dirty="0"/>
              <a:t>gazelle, which feed among the lilies </a:t>
            </a:r>
            <a:r>
              <a:rPr lang="en-US" sz="4000" spc="-50" dirty="0"/>
              <a:t>(</a:t>
            </a:r>
            <a:r>
              <a:rPr lang="en-US" sz="4000" b="1" i="1" spc="-50" dirty="0">
                <a:solidFill>
                  <a:srgbClr val="0070C0"/>
                </a:solidFill>
              </a:rPr>
              <a:t>petting zoo</a:t>
            </a:r>
            <a:r>
              <a:rPr lang="en-US" sz="4000" spc="-5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6819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62280"/>
            <a:ext cx="10972800" cy="593344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4400" b="1" dirty="0">
                <a:solidFill>
                  <a:srgbClr val="FF0000"/>
                </a:solidFill>
              </a:rPr>
              <a:t>4:6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He</a:t>
            </a:r>
            <a:r>
              <a:rPr lang="en-US" sz="4400" dirty="0"/>
              <a:t>) </a:t>
            </a:r>
            <a:r>
              <a:rPr lang="en-US" sz="4400" b="1" dirty="0"/>
              <a:t>Until the day breaks and the shadows flee away</a:t>
            </a:r>
            <a:r>
              <a:rPr lang="en-US" sz="4400" dirty="0"/>
              <a:t>, I will go my way to the </a:t>
            </a:r>
            <a:r>
              <a:rPr lang="en-US" sz="4400" b="1" dirty="0"/>
              <a:t>mountain</a:t>
            </a:r>
            <a:r>
              <a:rPr lang="en-US" sz="4400" dirty="0"/>
              <a:t> of myrrh and to the </a:t>
            </a:r>
            <a:r>
              <a:rPr lang="en-US" sz="4400" b="1" dirty="0"/>
              <a:t>hill</a:t>
            </a:r>
            <a:r>
              <a:rPr lang="en-US" sz="4400" dirty="0"/>
              <a:t> of frankincense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leisure exploration of every smell, mound &amp; curve</a:t>
            </a:r>
            <a:r>
              <a:rPr lang="en-US" sz="4000" dirty="0"/>
              <a:t>)</a:t>
            </a:r>
            <a:r>
              <a:rPr lang="en-US" sz="4400" dirty="0"/>
              <a:t>. </a:t>
            </a:r>
          </a:p>
          <a:p>
            <a:pPr algn="l">
              <a:spcBef>
                <a:spcPts val="0"/>
              </a:spcBef>
            </a:pPr>
            <a:r>
              <a:rPr lang="en-US" sz="4400" b="1" dirty="0">
                <a:solidFill>
                  <a:srgbClr val="FF0000"/>
                </a:solidFill>
              </a:rPr>
              <a:t>7</a:t>
            </a:r>
            <a:r>
              <a:rPr lang="en-US" sz="4400" dirty="0"/>
              <a:t>  You are all fair, my love, and there is no spot in you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I love you just the way you are</a:t>
            </a:r>
            <a:r>
              <a:rPr lang="en-US" sz="4000" dirty="0"/>
              <a:t>)</a:t>
            </a:r>
            <a:r>
              <a:rPr lang="en-US" sz="4400" dirty="0"/>
              <a:t>. </a:t>
            </a:r>
          </a:p>
          <a:p>
            <a:pPr algn="l">
              <a:spcBef>
                <a:spcPts val="0"/>
              </a:spcBef>
            </a:pPr>
            <a:r>
              <a:rPr lang="en-US" sz="4400" b="1" dirty="0">
                <a:solidFill>
                  <a:srgbClr val="FF0000"/>
                </a:solidFill>
              </a:rPr>
              <a:t>8</a:t>
            </a:r>
            <a:r>
              <a:rPr lang="en-US" sz="4400" dirty="0"/>
              <a:t>  Come with me from Lebanon, my spouse. </a:t>
            </a:r>
            <a:r>
              <a:rPr lang="en-US" sz="4400" spc="-80" dirty="0"/>
              <a:t>Look from the top of Amana, </a:t>
            </a:r>
            <a:r>
              <a:rPr lang="en-US" sz="4400" spc="-80" dirty="0" err="1"/>
              <a:t>Senir</a:t>
            </a:r>
            <a:r>
              <a:rPr lang="en-US" sz="4400" spc="-80" dirty="0"/>
              <a:t> and Hermon</a:t>
            </a:r>
            <a:r>
              <a:rPr lang="en-US" sz="4400" dirty="0"/>
              <a:t>, from the </a:t>
            </a:r>
            <a:r>
              <a:rPr lang="en-US" sz="4400" b="1" spc="-150" dirty="0"/>
              <a:t>lions' dens</a:t>
            </a:r>
            <a:r>
              <a:rPr lang="en-US" sz="4400" dirty="0"/>
              <a:t>, from the mountains of the </a:t>
            </a:r>
            <a:r>
              <a:rPr lang="en-US" sz="4400" b="1" dirty="0"/>
              <a:t>leopards</a:t>
            </a:r>
            <a:r>
              <a:rPr lang="en-US" sz="4400" dirty="0"/>
              <a:t>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adventure of coaxing a wild beauty</a:t>
            </a:r>
            <a:r>
              <a:rPr lang="en-US" sz="4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8785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pPr algn="l"/>
            <a:r>
              <a:rPr lang="en-US" sz="4400" b="1" spc="-150" dirty="0">
                <a:solidFill>
                  <a:srgbClr val="FF0000"/>
                </a:solidFill>
              </a:rPr>
              <a:t>4:9</a:t>
            </a:r>
            <a:r>
              <a:rPr lang="en-US" sz="4400" spc="-150" dirty="0"/>
              <a:t>  (</a:t>
            </a:r>
            <a:r>
              <a:rPr lang="en-US" sz="4400" b="1" i="1" spc="-150" dirty="0">
                <a:solidFill>
                  <a:srgbClr val="00B050"/>
                </a:solidFill>
              </a:rPr>
              <a:t>He</a:t>
            </a:r>
            <a:r>
              <a:rPr lang="en-US" sz="4400" spc="-150" dirty="0"/>
              <a:t>) You’ve ravished my heart (</a:t>
            </a:r>
            <a:r>
              <a:rPr lang="en-US" sz="4400" b="1" i="1" spc="-150" dirty="0">
                <a:solidFill>
                  <a:srgbClr val="0070C0"/>
                </a:solidFill>
              </a:rPr>
              <a:t>I’m smitten</a:t>
            </a:r>
            <a:r>
              <a:rPr lang="en-US" sz="4400" spc="-150" dirty="0"/>
              <a:t>), </a:t>
            </a:r>
            <a:r>
              <a:rPr lang="en-US" sz="4400" dirty="0"/>
              <a:t>my </a:t>
            </a:r>
            <a:r>
              <a:rPr lang="en-US" sz="4400" spc="-150" dirty="0"/>
              <a:t>sister, my spouse </a:t>
            </a:r>
            <a:r>
              <a:rPr lang="en-US" sz="4000" spc="-150" dirty="0"/>
              <a:t>(</a:t>
            </a:r>
            <a:r>
              <a:rPr lang="en-US" sz="4000" b="1" i="1" spc="-150" dirty="0">
                <a:solidFill>
                  <a:srgbClr val="0070C0"/>
                </a:solidFill>
              </a:rPr>
              <a:t>we’re</a:t>
            </a:r>
            <a:r>
              <a:rPr lang="en-US" sz="4000" spc="-150" dirty="0"/>
              <a:t> </a:t>
            </a:r>
            <a:r>
              <a:rPr lang="en-US" sz="4000" b="1" i="1" spc="-150" dirty="0">
                <a:solidFill>
                  <a:srgbClr val="0070C0"/>
                </a:solidFill>
              </a:rPr>
              <a:t>family but more</a:t>
            </a:r>
            <a:r>
              <a:rPr lang="en-US" sz="4000" spc="-150" dirty="0"/>
              <a:t>)</a:t>
            </a:r>
            <a:r>
              <a:rPr lang="en-US" sz="4400" spc="-150" dirty="0"/>
              <a:t>, with one look of your </a:t>
            </a:r>
            <a:r>
              <a:rPr lang="en-US" sz="4400" b="1" spc="-150" dirty="0"/>
              <a:t>eyes </a:t>
            </a:r>
            <a:r>
              <a:rPr lang="en-US" sz="4000" spc="-150" dirty="0"/>
              <a:t>(</a:t>
            </a:r>
            <a:r>
              <a:rPr lang="en-US" sz="4000" b="1" i="1" spc="-150" dirty="0">
                <a:solidFill>
                  <a:srgbClr val="0070C0"/>
                </a:solidFill>
              </a:rPr>
              <a:t>I love it when you look at me</a:t>
            </a:r>
            <a:r>
              <a:rPr lang="en-US" sz="4000" spc="-150" dirty="0"/>
              <a:t>)</a:t>
            </a:r>
            <a:r>
              <a:rPr lang="en-US" sz="4400" spc="-150" dirty="0"/>
              <a:t>, with one link of your </a:t>
            </a:r>
            <a:r>
              <a:rPr lang="en-US" sz="4400" b="1" spc="-150" dirty="0"/>
              <a:t>necklace </a:t>
            </a:r>
            <a:r>
              <a:rPr lang="en-US" sz="4000" spc="-150" dirty="0"/>
              <a:t>(</a:t>
            </a:r>
            <a:r>
              <a:rPr lang="en-US" sz="4000" b="1" i="1" spc="-150" dirty="0">
                <a:solidFill>
                  <a:srgbClr val="0070C0"/>
                </a:solidFill>
              </a:rPr>
              <a:t>I’m your hostage</a:t>
            </a:r>
            <a:r>
              <a:rPr lang="en-US" sz="4000" spc="-150" dirty="0"/>
              <a:t>). 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10</a:t>
            </a:r>
            <a:r>
              <a:rPr lang="en-US" sz="4400" dirty="0"/>
              <a:t>  How fair is your love, my sister, my spouse! How much </a:t>
            </a:r>
            <a:r>
              <a:rPr lang="en-US" sz="4400" b="1" dirty="0"/>
              <a:t>better than wine </a:t>
            </a:r>
            <a:r>
              <a:rPr lang="en-US" sz="4400" dirty="0"/>
              <a:t>is your love, and the scent of your perfumes than all spices!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70C0"/>
                </a:solidFill>
              </a:rPr>
              <a:t>You have an intoxicating power over me</a:t>
            </a:r>
            <a:r>
              <a:rPr lang="en-US" sz="4000" dirty="0"/>
              <a:t>)</a:t>
            </a:r>
          </a:p>
          <a:p>
            <a:pPr algn="l"/>
            <a:r>
              <a:rPr lang="en-US" sz="4000" dirty="0"/>
              <a:t>- drives great </a:t>
            </a:r>
            <a:r>
              <a:rPr lang="en-US" sz="4000" b="1" dirty="0"/>
              <a:t>evil</a:t>
            </a:r>
            <a:r>
              <a:rPr lang="en-US" sz="4000" dirty="0"/>
              <a:t> (</a:t>
            </a:r>
            <a:r>
              <a:rPr lang="en-US" sz="4000" b="1" dirty="0" err="1">
                <a:solidFill>
                  <a:srgbClr val="FF0000"/>
                </a:solidFill>
              </a:rPr>
              <a:t>Pr</a:t>
            </a:r>
            <a:r>
              <a:rPr lang="en-US" sz="4000" b="1" dirty="0">
                <a:solidFill>
                  <a:srgbClr val="FF0000"/>
                </a:solidFill>
              </a:rPr>
              <a:t> 7:6-27</a:t>
            </a:r>
            <a:r>
              <a:rPr lang="en-US" sz="4000" dirty="0"/>
              <a:t>; great </a:t>
            </a:r>
            <a:r>
              <a:rPr lang="en-US" sz="4000" b="1" dirty="0"/>
              <a:t>good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I Cor 7:3-5</a:t>
            </a:r>
            <a:r>
              <a:rPr lang="en-US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449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2454</TotalTime>
  <Words>1262</Words>
  <Application>Microsoft Office PowerPoint</Application>
  <PresentationFormat>Widescreen</PresentationFormat>
  <Paragraphs>74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Depue</dc:creator>
  <cp:lastModifiedBy>Anne Depue</cp:lastModifiedBy>
  <cp:revision>36</cp:revision>
  <dcterms:created xsi:type="dcterms:W3CDTF">2023-09-27T15:20:50Z</dcterms:created>
  <dcterms:modified xsi:type="dcterms:W3CDTF">2023-10-01T11:53:30Z</dcterms:modified>
</cp:coreProperties>
</file>