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2" r:id="rId3"/>
    <p:sldId id="257" r:id="rId4"/>
    <p:sldId id="258" r:id="rId5"/>
    <p:sldId id="259" r:id="rId6"/>
    <p:sldId id="260" r:id="rId7"/>
    <p:sldId id="256" r:id="rId8"/>
    <p:sldId id="265" r:id="rId9"/>
    <p:sldId id="271" r:id="rId10"/>
    <p:sldId id="272" r:id="rId11"/>
    <p:sldId id="273" r:id="rId12"/>
    <p:sldId id="266" r:id="rId13"/>
    <p:sldId id="268" r:id="rId14"/>
    <p:sldId id="267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357" r:id="rId24"/>
    <p:sldId id="322" r:id="rId25"/>
    <p:sldId id="299" r:id="rId26"/>
    <p:sldId id="300" r:id="rId27"/>
    <p:sldId id="301" r:id="rId28"/>
    <p:sldId id="302" r:id="rId29"/>
    <p:sldId id="304" r:id="rId30"/>
    <p:sldId id="358" r:id="rId31"/>
    <p:sldId id="356" r:id="rId32"/>
    <p:sldId id="303" r:id="rId33"/>
    <p:sldId id="306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1D72-AC83-790E-D556-A7BDCA994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1FB9D-43C5-ABEC-920F-27DDD8E71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DC434-8B79-B75F-DF96-0ABA9EEE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C8C20-3F8C-8C20-1231-E10C94E8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A8B39-1DA6-591C-A303-E4D37965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FFDA-06CF-0225-A090-F310DA8E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41C98-E088-FED6-7532-1477E2E4C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A42A9-AF25-452F-B7E1-1D1008E7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6D4C-9B5C-A71C-539E-7DCC8B7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07AA7-AB57-0FA3-8AC2-D7291039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6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C2005-9FC2-4270-1707-DD0708ACF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A7CE3-EDC6-3225-158C-FDB005262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0E73-D53B-0036-39DB-E9A8BA8F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5801B-E54F-8ECF-2212-C28ADE0A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CD091-FAE6-D8DA-ACEF-279F80E4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0E90-C10A-442B-17DE-A77F97A1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2ABB-3431-D78F-18A7-00B2C58E2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F28BC-90B2-D875-0BDC-0BE8F1D6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E1AEE-78CF-E9F9-4F5A-F616C23D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5156-C6CF-6E6C-52EA-836D3873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3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A932-55DC-ABF9-A055-656B7DD6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73942-493F-D045-9D1A-7D92B5206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0157D-8F52-CA27-52D8-C6E0817D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55677-E454-0D74-893C-16E16C2C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1CB9-88FF-F1E1-1365-88DE483A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1C68-9289-9E80-0239-A6F247A4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7CC5-1F43-6BE2-A72B-E43B41C48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7F3B4-0DB6-6833-DDB1-8F18806F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7E78D-970B-5BF2-F248-2A85054A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8BD25-4BCC-0EB2-25AD-CCA40EEE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E3F6-01B3-DB8F-5F31-568EE92C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83A6-3061-02BE-F893-F47D4318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1EE8E-E91B-5BA2-5F24-3AA375E3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FC11D-C274-6455-1D04-BC855D774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731FA-530C-9812-EE39-6901CF4DE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E23DA-8E87-729D-D3E9-A746B64CE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400B9-03DF-8A9E-CAE0-B790AF15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B1B-889A-D565-6C6A-EF57646D3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FC575-8B72-9BFA-AA90-B6EDF510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9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2208-F1FA-4E8B-BC2B-A353896D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3543E-7F10-05D3-537B-269909F8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CB1C3-219E-9C75-C48C-3FCDBF6B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AB430-12B9-DF63-976B-9455510F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F3D50-6EDD-4C14-F920-C4EE2508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374B-6AA6-DF73-B56B-5CECC2F3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05DE-2EA1-8DC7-527E-221EE4E9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76E9-7172-21C7-0802-2A0DFDBE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0278-4132-AA8B-444C-8726C16B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41214-434C-C7D4-1337-D67008592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A154C-F852-41A3-6AF1-7EA90689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215E9-5354-4F7D-A879-CB62DB7D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07B0C-774E-6233-82D9-95A48A2D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6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2FEAF-BB5C-F30F-005E-275D1BAC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FA46E-1A91-A03E-B173-AE19A8DC9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3F00F-CC47-BA7C-C7A2-CD77B93CA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9FCB-77CC-D5CC-3339-B1FBD736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2CA60-B9F9-5120-0690-7F9B3505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00560-E74C-221E-2E8B-366A0EEE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35651-71DA-1441-07D7-AC57837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A98D9-5CCB-2B48-E622-4581BD21A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8AD6-D3E7-5FB0-8750-1294FCC8E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E3D3F-E06E-4139-87C6-6E26B6B7018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FF92-3CDA-9F5C-95C2-B23F15B3C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AF91E-2D59-1722-F4F5-CA865BA86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2B82D-4653-4AA0-933F-2A7904C29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9ED9F-266D-DFD5-54F7-DC6CD6428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8" r="1" b="1915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CB8C2-E404-0408-1AFD-581340BBE552}"/>
              </a:ext>
            </a:extLst>
          </p:cNvPr>
          <p:cNvSpPr txBox="1"/>
          <p:nvPr/>
        </p:nvSpPr>
        <p:spPr>
          <a:xfrm>
            <a:off x="1811867" y="2025108"/>
            <a:ext cx="7708899" cy="3046988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Welcome to GBC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1A21B-99FB-08CF-6549-39D899F22A90}"/>
              </a:ext>
            </a:extLst>
          </p:cNvPr>
          <p:cNvSpPr txBox="1"/>
          <p:nvPr/>
        </p:nvSpPr>
        <p:spPr>
          <a:xfrm>
            <a:off x="3225800" y="773218"/>
            <a:ext cx="574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September 3,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F014B-ABD9-C932-AEDB-E322EC32CB07}"/>
              </a:ext>
            </a:extLst>
          </p:cNvPr>
          <p:cNvSpPr txBox="1"/>
          <p:nvPr/>
        </p:nvSpPr>
        <p:spPr>
          <a:xfrm>
            <a:off x="314960" y="5180846"/>
            <a:ext cx="1154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You have put gladness in my heart, more than in the season that corn and wine increase. 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Psalm 4:7</a:t>
            </a:r>
          </a:p>
        </p:txBody>
      </p:sp>
    </p:spTree>
    <p:extLst>
      <p:ext uri="{BB962C8B-B14F-4D97-AF65-F5344CB8AC3E}">
        <p14:creationId xmlns:p14="http://schemas.microsoft.com/office/powerpoint/2010/main" val="366919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b="1" dirty="0"/>
              <a:t>Peter knew about being </a:t>
            </a:r>
            <a:r>
              <a:rPr lang="en-US" sz="4800" b="1" dirty="0">
                <a:solidFill>
                  <a:srgbClr val="FF0000"/>
                </a:solidFill>
              </a:rPr>
              <a:t>HUMBLED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Luke 5:8 </a:t>
            </a:r>
            <a:r>
              <a:rPr lang="en-US" sz="4800" dirty="0"/>
              <a:t>- Depart from me, for I am </a:t>
            </a:r>
            <a:r>
              <a:rPr lang="en-US" sz="4800" b="1" dirty="0"/>
              <a:t>a sinful 	man</a:t>
            </a:r>
            <a:r>
              <a:rPr lang="en-US" sz="4800" dirty="0"/>
              <a:t>, O Lord!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Luke 22:61,62 </a:t>
            </a:r>
            <a:r>
              <a:rPr lang="en-US" sz="4800" dirty="0"/>
              <a:t>- “Before the rooster crows, </a:t>
            </a:r>
            <a:r>
              <a:rPr lang="en-US" sz="4800" spc="-150" dirty="0"/>
              <a:t>	you will deny me 3 x’s”. Peter remembered, 	</a:t>
            </a:r>
            <a:r>
              <a:rPr lang="en-US" sz="4800" dirty="0"/>
              <a:t>went out, and </a:t>
            </a:r>
            <a:r>
              <a:rPr lang="en-US" sz="4800" b="1" dirty="0"/>
              <a:t>wept bitterly</a:t>
            </a:r>
            <a:r>
              <a:rPr lang="en-US" sz="4800" dirty="0"/>
              <a:t>.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John 21:17 </a:t>
            </a:r>
            <a:r>
              <a:rPr lang="en-US" sz="4800" dirty="0"/>
              <a:t>- Peter was </a:t>
            </a:r>
            <a:r>
              <a:rPr lang="en-US" sz="4800" b="1" dirty="0"/>
              <a:t>grieved</a:t>
            </a:r>
            <a:r>
              <a:rPr lang="en-US" sz="4800" dirty="0"/>
              <a:t> because 	Jesus said 3 x’s, “Do you love me”?</a:t>
            </a:r>
          </a:p>
        </p:txBody>
      </p:sp>
    </p:spTree>
    <p:extLst>
      <p:ext uri="{BB962C8B-B14F-4D97-AF65-F5344CB8AC3E}">
        <p14:creationId xmlns:p14="http://schemas.microsoft.com/office/powerpoint/2010/main" val="3994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r>
              <a:rPr lang="en-US" sz="4800" b="1" dirty="0"/>
              <a:t>Peter also knew about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Acts 4:33 </a:t>
            </a:r>
            <a:r>
              <a:rPr lang="en-US" sz="4800" dirty="0"/>
              <a:t>- </a:t>
            </a:r>
            <a:r>
              <a:rPr lang="en-US" sz="4800" b="1" dirty="0"/>
              <a:t>great grace </a:t>
            </a:r>
            <a:r>
              <a:rPr lang="en-US" sz="4800" dirty="0"/>
              <a:t>was upon them all.</a:t>
            </a:r>
          </a:p>
          <a:p>
            <a:pPr algn="l"/>
            <a:r>
              <a:rPr lang="en-US" sz="4800" b="1" spc="-100" dirty="0">
                <a:solidFill>
                  <a:srgbClr val="FF0000"/>
                </a:solidFill>
              </a:rPr>
              <a:t>I Peter 3:7</a:t>
            </a:r>
            <a:r>
              <a:rPr lang="en-US" sz="4800" spc="-100" dirty="0"/>
              <a:t> - heirs together of the </a:t>
            </a:r>
            <a:r>
              <a:rPr lang="en-US" sz="4800" b="1" spc="-100" dirty="0"/>
              <a:t>grace of life</a:t>
            </a:r>
            <a:r>
              <a:rPr lang="en-US" sz="4800" spc="-1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4:10</a:t>
            </a:r>
            <a:r>
              <a:rPr lang="en-US" sz="4800" dirty="0"/>
              <a:t> - good stewards of the </a:t>
            </a:r>
            <a:r>
              <a:rPr lang="en-US" sz="4800" b="1" dirty="0"/>
              <a:t>grace of God</a:t>
            </a:r>
            <a:r>
              <a:rPr lang="en-US" sz="48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5:5</a:t>
            </a:r>
            <a:r>
              <a:rPr lang="en-US" sz="4800" dirty="0"/>
              <a:t> - </a:t>
            </a:r>
            <a:r>
              <a:rPr lang="en-US" sz="4800" b="1" dirty="0"/>
              <a:t>God gives grace </a:t>
            </a:r>
            <a:r>
              <a:rPr lang="en-US" sz="4800" dirty="0"/>
              <a:t>to the humble.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5:10</a:t>
            </a:r>
            <a:r>
              <a:rPr lang="en-US" sz="4800" dirty="0"/>
              <a:t> - the </a:t>
            </a:r>
            <a:r>
              <a:rPr lang="en-US" sz="4800" b="1" dirty="0"/>
              <a:t>God of all grace </a:t>
            </a:r>
            <a:r>
              <a:rPr lang="en-US" sz="4800" dirty="0"/>
              <a:t>has called us.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5:12</a:t>
            </a:r>
            <a:r>
              <a:rPr lang="en-US" sz="4800" dirty="0"/>
              <a:t> - the </a:t>
            </a:r>
            <a:r>
              <a:rPr lang="en-US" sz="4800" b="1" dirty="0"/>
              <a:t>grace of God </a:t>
            </a:r>
            <a:r>
              <a:rPr lang="en-US" sz="4800" dirty="0"/>
              <a:t>in which you stand.</a:t>
            </a:r>
          </a:p>
        </p:txBody>
      </p:sp>
    </p:spTree>
    <p:extLst>
      <p:ext uri="{BB962C8B-B14F-4D97-AF65-F5344CB8AC3E}">
        <p14:creationId xmlns:p14="http://schemas.microsoft.com/office/powerpoint/2010/main" val="1011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r>
              <a:rPr lang="en-US" sz="4800" b="1" dirty="0"/>
              <a:t>Grace, Humility and Laboring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2:18  </a:t>
            </a:r>
            <a:r>
              <a:rPr lang="en-US" sz="4800" dirty="0"/>
              <a:t>Servants (</a:t>
            </a:r>
            <a:r>
              <a:rPr lang="en-US" sz="4800" b="1" i="1" dirty="0"/>
              <a:t>laborers</a:t>
            </a:r>
            <a:r>
              <a:rPr lang="en-US" sz="4800" dirty="0"/>
              <a:t>), </a:t>
            </a:r>
            <a:r>
              <a:rPr lang="en-US" sz="4800" i="1" dirty="0"/>
              <a:t>be</a:t>
            </a:r>
            <a:r>
              <a:rPr lang="en-US" sz="4800" dirty="0"/>
              <a:t> </a:t>
            </a:r>
            <a:r>
              <a:rPr lang="en-US" sz="4800" b="1" dirty="0"/>
              <a:t>submissive</a:t>
            </a:r>
            <a:r>
              <a:rPr lang="en-US" sz="4800" dirty="0"/>
              <a:t> to </a:t>
            </a:r>
            <a:r>
              <a:rPr lang="en-US" sz="4800" i="1" dirty="0"/>
              <a:t>your</a:t>
            </a:r>
            <a:r>
              <a:rPr lang="en-US" sz="4800" dirty="0"/>
              <a:t> masters with all fear (</a:t>
            </a:r>
            <a:r>
              <a:rPr lang="en-US" sz="4800" i="1" dirty="0"/>
              <a:t>humble respect</a:t>
            </a:r>
            <a:r>
              <a:rPr lang="en-US" sz="4800" dirty="0"/>
              <a:t>), not only to the good and gentle, but also to the harsh.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19</a:t>
            </a:r>
            <a:r>
              <a:rPr lang="en-US" sz="4800" dirty="0"/>
              <a:t>  For this </a:t>
            </a:r>
            <a:r>
              <a:rPr lang="en-US" sz="4800" i="1" dirty="0"/>
              <a:t>is</a:t>
            </a:r>
            <a:r>
              <a:rPr lang="en-US" sz="4800" dirty="0"/>
              <a:t> commendable (</a:t>
            </a:r>
            <a:r>
              <a:rPr lang="en-US" sz="4800" b="1" i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), if because of conscience toward God one endures grief, suffering wrongfully.</a:t>
            </a:r>
          </a:p>
        </p:txBody>
      </p:sp>
    </p:spTree>
    <p:extLst>
      <p:ext uri="{BB962C8B-B14F-4D97-AF65-F5344CB8AC3E}">
        <p14:creationId xmlns:p14="http://schemas.microsoft.com/office/powerpoint/2010/main" val="41859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2:20  </a:t>
            </a:r>
            <a:r>
              <a:rPr lang="en-US" sz="4800" dirty="0"/>
              <a:t>For what credit </a:t>
            </a:r>
            <a:r>
              <a:rPr lang="en-US" sz="4800" i="1" dirty="0"/>
              <a:t>is it</a:t>
            </a:r>
            <a:r>
              <a:rPr lang="en-US" sz="4800" dirty="0"/>
              <a:t> if, when you are beaten for your faults, you take it patiently (</a:t>
            </a:r>
            <a:r>
              <a:rPr lang="en-US" sz="4800" i="1" dirty="0"/>
              <a:t>humbly</a:t>
            </a:r>
            <a:r>
              <a:rPr lang="en-US" sz="4800" dirty="0"/>
              <a:t>)? But when you do good and suffer, if you take it patiently (</a:t>
            </a:r>
            <a:r>
              <a:rPr lang="en-US" sz="4800" i="1" dirty="0"/>
              <a:t>humbly</a:t>
            </a:r>
            <a:r>
              <a:rPr lang="en-US" sz="4800" dirty="0"/>
              <a:t>), this </a:t>
            </a:r>
            <a:r>
              <a:rPr lang="en-US" sz="4800" i="1" dirty="0"/>
              <a:t>is</a:t>
            </a:r>
            <a:r>
              <a:rPr lang="en-US" sz="4800" dirty="0"/>
              <a:t> commendable (</a:t>
            </a:r>
            <a:r>
              <a:rPr lang="en-US" sz="4800" b="1" i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) before God. </a:t>
            </a:r>
          </a:p>
        </p:txBody>
      </p:sp>
    </p:spTree>
    <p:extLst>
      <p:ext uri="{BB962C8B-B14F-4D97-AF65-F5344CB8AC3E}">
        <p14:creationId xmlns:p14="http://schemas.microsoft.com/office/powerpoint/2010/main" val="31006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/>
              <a:t>Submitting </a:t>
            </a:r>
            <a:r>
              <a:rPr lang="en-US" sz="4800" dirty="0"/>
              <a:t>to any earthly authority can be </a:t>
            </a:r>
            <a:r>
              <a:rPr lang="en-US" sz="4800" b="1" dirty="0"/>
              <a:t>humbling</a:t>
            </a:r>
            <a:r>
              <a:rPr lang="en-US" sz="4800" dirty="0"/>
              <a:t>, especially if he/she is harsh.</a:t>
            </a:r>
          </a:p>
          <a:p>
            <a:pPr algn="l"/>
            <a:endParaRPr lang="en-US" sz="1000" dirty="0"/>
          </a:p>
          <a:p>
            <a:pPr algn="l"/>
            <a:r>
              <a:rPr lang="en-US" sz="4800" dirty="0"/>
              <a:t>Such times are intended by God for our growth in and displaying of His </a:t>
            </a:r>
            <a:r>
              <a:rPr lang="en-US" sz="4800" b="1" dirty="0"/>
              <a:t>grace</a:t>
            </a:r>
            <a:r>
              <a:rPr lang="en-US" sz="4800" dirty="0"/>
              <a:t>.</a:t>
            </a:r>
          </a:p>
          <a:p>
            <a:pPr algn="l"/>
            <a:endParaRPr lang="en-US" sz="1000" dirty="0"/>
          </a:p>
          <a:p>
            <a:pPr algn="l"/>
            <a:r>
              <a:rPr lang="en-US" sz="4800" dirty="0"/>
              <a:t>Peter gives the ultimate illustration of </a:t>
            </a:r>
            <a:r>
              <a:rPr lang="en-US" sz="4800" b="1" dirty="0"/>
              <a:t>humility and grace </a:t>
            </a:r>
            <a:r>
              <a:rPr lang="en-US" sz="4800" dirty="0"/>
              <a:t>in the </a:t>
            </a:r>
            <a:r>
              <a:rPr lang="en-US" sz="4800" b="1" dirty="0"/>
              <a:t>life of Jesus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562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2:21  </a:t>
            </a:r>
            <a:r>
              <a:rPr lang="en-US" sz="4800" dirty="0"/>
              <a:t>For </a:t>
            </a:r>
            <a:r>
              <a:rPr lang="en-US" sz="4800" b="1" dirty="0"/>
              <a:t>to this you were called</a:t>
            </a:r>
            <a:r>
              <a:rPr lang="en-US" sz="4800" dirty="0"/>
              <a:t>, because Christ also suffered for us, leaving us an </a:t>
            </a:r>
            <a:r>
              <a:rPr lang="en-US" sz="4800" b="1" dirty="0"/>
              <a:t>example</a:t>
            </a:r>
            <a:r>
              <a:rPr lang="en-US" sz="4800" dirty="0"/>
              <a:t>, that you should </a:t>
            </a:r>
            <a:r>
              <a:rPr lang="en-US" sz="4800" b="1" dirty="0"/>
              <a:t>follow His steps</a:t>
            </a:r>
            <a:r>
              <a:rPr lang="en-US" sz="4800" dirty="0"/>
              <a:t>: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22</a:t>
            </a:r>
            <a:r>
              <a:rPr lang="en-US" sz="4800" dirty="0"/>
              <a:t>  “Who committed no sin, nor was deceit found in His mouth";</a:t>
            </a:r>
          </a:p>
        </p:txBody>
      </p:sp>
    </p:spTree>
    <p:extLst>
      <p:ext uri="{BB962C8B-B14F-4D97-AF65-F5344CB8AC3E}">
        <p14:creationId xmlns:p14="http://schemas.microsoft.com/office/powerpoint/2010/main" val="41489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2:23  </a:t>
            </a:r>
            <a:r>
              <a:rPr lang="en-US" sz="4800" dirty="0"/>
              <a:t>who, when He was reviled, did not revile in return; when He suffered, He did not threaten, but committed Himself to Him who judges righteously;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24</a:t>
            </a:r>
            <a:r>
              <a:rPr lang="en-US" sz="4800" dirty="0"/>
              <a:t>  who Himself bore our sins in His own body on the tree, that we, having died to sins, might live for righteousness—by whose stripes you were healed. </a:t>
            </a:r>
          </a:p>
        </p:txBody>
      </p:sp>
    </p:spTree>
    <p:extLst>
      <p:ext uri="{BB962C8B-B14F-4D97-AF65-F5344CB8AC3E}">
        <p14:creationId xmlns:p14="http://schemas.microsoft.com/office/powerpoint/2010/main" val="2341190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2:25  </a:t>
            </a:r>
            <a:r>
              <a:rPr lang="en-US" sz="4800" dirty="0"/>
              <a:t>For you were like sheep going astray but have now returned to the Shepherd and Overseer of your souls. </a:t>
            </a:r>
          </a:p>
        </p:txBody>
      </p:sp>
    </p:spTree>
    <p:extLst>
      <p:ext uri="{BB962C8B-B14F-4D97-AF65-F5344CB8AC3E}">
        <p14:creationId xmlns:p14="http://schemas.microsoft.com/office/powerpoint/2010/main" val="270192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r>
              <a:rPr lang="en-US" sz="4800" b="1" dirty="0"/>
              <a:t>Following Jesus’ Example of HUMILITY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18</a:t>
            </a:r>
            <a:r>
              <a:rPr lang="en-US" sz="4800" dirty="0"/>
              <a:t>)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may not come </a:t>
            </a:r>
            <a:r>
              <a:rPr lang="en-US" sz="4800" b="1" dirty="0"/>
              <a:t>easily</a:t>
            </a:r>
            <a:r>
              <a:rPr lang="en-US" sz="4800" dirty="0"/>
              <a:t>.</a:t>
            </a:r>
          </a:p>
          <a:p>
            <a:pPr marL="685800" indent="-398463" algn="l">
              <a:buFont typeface="Arial" panose="020B0604020202020204" pitchFamily="34" charset="0"/>
              <a:buChar char="•"/>
            </a:pPr>
            <a:r>
              <a:rPr lang="en-US" sz="4800" b="1" i="1" dirty="0"/>
              <a:t>good and gentle </a:t>
            </a:r>
            <a:r>
              <a:rPr lang="en-US" sz="4800" dirty="0"/>
              <a:t>authorities can make being humble and gracious easier.</a:t>
            </a:r>
          </a:p>
          <a:p>
            <a:pPr marL="685800" indent="-398463" algn="l">
              <a:buFont typeface="Arial" panose="020B0604020202020204" pitchFamily="34" charset="0"/>
              <a:buChar char="•"/>
            </a:pPr>
            <a:r>
              <a:rPr lang="en-US" sz="4800" b="1" i="1" dirty="0"/>
              <a:t>harsh</a:t>
            </a:r>
            <a:r>
              <a:rPr lang="en-US" sz="4800" dirty="0"/>
              <a:t> = warped, perverse, crooked</a:t>
            </a:r>
          </a:p>
          <a:p>
            <a:pPr algn="l"/>
            <a:r>
              <a:rPr lang="en-US" sz="4800" spc="-150" dirty="0"/>
              <a:t>Jesus humbly submitted to brutal authorities.</a:t>
            </a:r>
          </a:p>
          <a:p>
            <a:pPr algn="l"/>
            <a:r>
              <a:rPr lang="en-US" sz="4800" spc="-100" dirty="0"/>
              <a:t>Are authorities in your life sometimes harsh? </a:t>
            </a:r>
          </a:p>
        </p:txBody>
      </p:sp>
    </p:spTree>
    <p:extLst>
      <p:ext uri="{BB962C8B-B14F-4D97-AF65-F5344CB8AC3E}">
        <p14:creationId xmlns:p14="http://schemas.microsoft.com/office/powerpoint/2010/main" val="27752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>
              <a:tabLst>
                <a:tab pos="4572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19,20</a:t>
            </a:r>
            <a:r>
              <a:rPr lang="en-US" sz="4800" dirty="0"/>
              <a:t>)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</a:t>
            </a:r>
            <a:r>
              <a:rPr lang="en-US" sz="4800" b="1" dirty="0"/>
              <a:t>encircles</a:t>
            </a:r>
            <a:r>
              <a:rPr lang="en-US" sz="4800" dirty="0"/>
              <a:t> times of suffering.</a:t>
            </a:r>
          </a:p>
          <a:p>
            <a:pPr marL="685800" indent="-515938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i="1" dirty="0"/>
              <a:t>conscience toward God</a:t>
            </a:r>
            <a:r>
              <a:rPr lang="en-US" sz="4800" dirty="0"/>
              <a:t> (being keenly aware of Him) is </a:t>
            </a:r>
            <a:r>
              <a:rPr lang="en-US" sz="4800" b="1" dirty="0"/>
              <a:t>how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happens.</a:t>
            </a:r>
          </a:p>
          <a:p>
            <a:pPr marL="685800" indent="-515938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/>
              <a:t>times of </a:t>
            </a:r>
            <a:r>
              <a:rPr lang="en-US" sz="4800" i="1" dirty="0"/>
              <a:t>grief</a:t>
            </a:r>
            <a:r>
              <a:rPr lang="en-US" sz="4800" dirty="0"/>
              <a:t> (sadness) and </a:t>
            </a:r>
            <a:r>
              <a:rPr lang="en-US" sz="4800" i="1" dirty="0"/>
              <a:t>suffering wrongfully </a:t>
            </a:r>
            <a:r>
              <a:rPr lang="en-US" sz="4800" dirty="0"/>
              <a:t>is </a:t>
            </a:r>
            <a:r>
              <a:rPr lang="en-US" sz="4800" b="1" dirty="0"/>
              <a:t>when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can happen.</a:t>
            </a:r>
          </a:p>
          <a:p>
            <a:pPr marL="685800" indent="-515938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i="1" dirty="0"/>
              <a:t>enduring </a:t>
            </a:r>
            <a:r>
              <a:rPr lang="en-US" sz="4800" dirty="0"/>
              <a:t>(graciousness) and</a:t>
            </a:r>
            <a:r>
              <a:rPr lang="en-US" sz="4800" i="1" dirty="0"/>
              <a:t> taking it patiently </a:t>
            </a:r>
            <a:r>
              <a:rPr lang="en-US" sz="4800" dirty="0"/>
              <a:t>(humility) is </a:t>
            </a:r>
            <a:r>
              <a:rPr lang="en-US" sz="4800" b="1" dirty="0"/>
              <a:t>what</a:t>
            </a:r>
            <a:r>
              <a:rPr lang="en-US" sz="4800" dirty="0"/>
              <a:t> can happen.</a:t>
            </a:r>
          </a:p>
        </p:txBody>
      </p:sp>
    </p:spTree>
    <p:extLst>
      <p:ext uri="{BB962C8B-B14F-4D97-AF65-F5344CB8AC3E}">
        <p14:creationId xmlns:p14="http://schemas.microsoft.com/office/powerpoint/2010/main" val="35999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BA838-D565-7077-A46A-72A0EE49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74133"/>
            <a:ext cx="10955867" cy="5875867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I once was lost in darkest night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Yet thought I knew the way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The sin that promised joy and life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Had led me to the grave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I had no hope that You would own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 rebel to Your will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And if You had not loved me first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I would refuse You still</a:t>
            </a:r>
          </a:p>
        </p:txBody>
      </p:sp>
    </p:spTree>
    <p:extLst>
      <p:ext uri="{BB962C8B-B14F-4D97-AF65-F5344CB8AC3E}">
        <p14:creationId xmlns:p14="http://schemas.microsoft.com/office/powerpoint/2010/main" val="118480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b="1" dirty="0"/>
              <a:t> empowers us </a:t>
            </a:r>
            <a:r>
              <a:rPr lang="en-US" sz="4800" dirty="0"/>
              <a:t>(</a:t>
            </a:r>
            <a:r>
              <a:rPr lang="en-US" sz="4800" i="1" dirty="0"/>
              <a:t>like Jesus</a:t>
            </a:r>
            <a:r>
              <a:rPr lang="en-US" sz="4800" dirty="0"/>
              <a:t>) </a:t>
            </a:r>
            <a:r>
              <a:rPr lang="en-US" sz="4800" b="1" dirty="0"/>
              <a:t>to …</a:t>
            </a:r>
          </a:p>
          <a:p>
            <a:pPr algn="l">
              <a:tabLst>
                <a:tab pos="457200" algn="l"/>
              </a:tabLst>
            </a:pPr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22</a:t>
            </a:r>
            <a:r>
              <a:rPr lang="en-US" sz="4800" spc="-150" dirty="0"/>
              <a:t>) stop </a:t>
            </a:r>
            <a:r>
              <a:rPr lang="en-US" sz="4800" b="1" spc="-150" dirty="0"/>
              <a:t>sinning</a:t>
            </a:r>
            <a:r>
              <a:rPr lang="en-US" sz="4800" spc="-150" dirty="0"/>
              <a:t> (</a:t>
            </a:r>
            <a:r>
              <a:rPr lang="en-US" sz="4800" i="1" spc="-150" dirty="0"/>
              <a:t>this</a:t>
            </a:r>
            <a:r>
              <a:rPr lang="en-US" sz="4800" spc="-150" dirty="0"/>
              <a:t> </a:t>
            </a:r>
            <a:r>
              <a:rPr lang="en-US" sz="4800" i="1" spc="-150" dirty="0"/>
              <a:t>may be a new response</a:t>
            </a:r>
            <a:r>
              <a:rPr lang="en-US" sz="4800" spc="-15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22</a:t>
            </a:r>
            <a:r>
              <a:rPr lang="en-US" sz="4800" dirty="0"/>
              <a:t>) guard our </a:t>
            </a:r>
            <a:r>
              <a:rPr lang="en-US" sz="4800" b="1" dirty="0"/>
              <a:t>words</a:t>
            </a:r>
            <a:r>
              <a:rPr lang="en-US" sz="4800" dirty="0"/>
              <a:t> (</a:t>
            </a:r>
            <a:r>
              <a:rPr lang="en-US" sz="4800" i="1" dirty="0"/>
              <a:t>guile</a:t>
            </a:r>
            <a:r>
              <a:rPr lang="en-US" sz="4800" dirty="0"/>
              <a:t> = </a:t>
            </a:r>
            <a:r>
              <a:rPr lang="en-US" sz="4800" i="1" dirty="0"/>
              <a:t>deceit</a:t>
            </a:r>
            <a:r>
              <a:rPr lang="en-US" sz="4800" dirty="0"/>
              <a:t>)</a:t>
            </a:r>
          </a:p>
          <a:p>
            <a:pPr algn="l">
              <a:tabLst>
                <a:tab pos="457200" algn="l"/>
                <a:tab pos="39957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23</a:t>
            </a:r>
            <a:r>
              <a:rPr lang="en-US" sz="4800" dirty="0"/>
              <a:t>) not return </a:t>
            </a:r>
            <a:r>
              <a:rPr lang="en-US" sz="4800" b="1" dirty="0"/>
              <a:t>evil for evil </a:t>
            </a:r>
            <a:r>
              <a:rPr lang="en-US" sz="4800" dirty="0"/>
              <a:t>(</a:t>
            </a:r>
            <a:r>
              <a:rPr lang="en-US" sz="4800" i="1" dirty="0"/>
              <a:t>revile</a:t>
            </a:r>
            <a:r>
              <a:rPr lang="en-US" sz="4800" dirty="0"/>
              <a:t> = </a:t>
            </a:r>
            <a:r>
              <a:rPr lang="en-US" sz="4800" i="1" dirty="0"/>
              <a:t>vilify</a:t>
            </a:r>
            <a:r>
              <a:rPr lang="en-US" sz="4800" dirty="0"/>
              <a:t>)</a:t>
            </a:r>
          </a:p>
          <a:p>
            <a:pPr algn="l">
              <a:tabLst>
                <a:tab pos="457200" algn="l"/>
                <a:tab pos="39957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23</a:t>
            </a:r>
            <a:r>
              <a:rPr lang="en-US" sz="4800" dirty="0"/>
              <a:t>) not make </a:t>
            </a:r>
            <a:r>
              <a:rPr lang="en-US" sz="4800" b="1" dirty="0"/>
              <a:t>threats</a:t>
            </a:r>
            <a:r>
              <a:rPr lang="en-US" sz="4800" dirty="0"/>
              <a:t> (</a:t>
            </a:r>
            <a:r>
              <a:rPr lang="en-US" sz="4800" i="1" dirty="0"/>
              <a:t>plotting revenge</a:t>
            </a:r>
            <a:r>
              <a:rPr lang="en-US" sz="4800" dirty="0"/>
              <a:t>)</a:t>
            </a:r>
          </a:p>
          <a:p>
            <a:pPr algn="l">
              <a:tabLst>
                <a:tab pos="457200" algn="l"/>
                <a:tab pos="39957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23</a:t>
            </a:r>
            <a:r>
              <a:rPr lang="en-US" sz="4800" dirty="0"/>
              <a:t>) stop </a:t>
            </a:r>
            <a:r>
              <a:rPr lang="en-US" sz="4800" b="1" dirty="0"/>
              <a:t>assuming God’s role </a:t>
            </a:r>
            <a:r>
              <a:rPr lang="en-US" sz="4800" dirty="0"/>
              <a:t>(</a:t>
            </a:r>
            <a:r>
              <a:rPr lang="en-US" sz="4800" i="1" dirty="0"/>
              <a:t>judging</a:t>
            </a:r>
            <a:r>
              <a:rPr lang="en-US" sz="4800" dirty="0"/>
              <a:t>)</a:t>
            </a:r>
          </a:p>
          <a:p>
            <a:pPr>
              <a:tabLst>
                <a:tab pos="457200" algn="l"/>
                <a:tab pos="1947863" algn="l"/>
                <a:tab pos="3995738" algn="l"/>
              </a:tabLst>
            </a:pPr>
            <a:r>
              <a:rPr lang="en-US" sz="4800" dirty="0"/>
              <a:t>“</a:t>
            </a:r>
            <a:r>
              <a:rPr lang="en-US" sz="4800" i="1" dirty="0"/>
              <a:t>Into Thy hands I commit my </a:t>
            </a:r>
            <a:r>
              <a:rPr lang="en-US" sz="4800" dirty="0"/>
              <a:t>_____”</a:t>
            </a:r>
          </a:p>
        </p:txBody>
      </p:sp>
    </p:spTree>
    <p:extLst>
      <p:ext uri="{BB962C8B-B14F-4D97-AF65-F5344CB8AC3E}">
        <p14:creationId xmlns:p14="http://schemas.microsoft.com/office/powerpoint/2010/main" val="35212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24</a:t>
            </a:r>
            <a:r>
              <a:rPr lang="en-US" sz="4800" spc="-150" dirty="0"/>
              <a:t>) </a:t>
            </a:r>
            <a:r>
              <a:rPr lang="en-US" sz="4800" b="1" spc="-150" dirty="0">
                <a:solidFill>
                  <a:srgbClr val="FF0000"/>
                </a:solidFill>
              </a:rPr>
              <a:t>GRACE</a:t>
            </a:r>
            <a:r>
              <a:rPr lang="en-US" sz="4800" b="1" spc="-150" dirty="0"/>
              <a:t> empowers us </a:t>
            </a:r>
            <a:r>
              <a:rPr lang="en-US" sz="4800" spc="-150" dirty="0"/>
              <a:t>(as Jesus) </a:t>
            </a:r>
            <a:r>
              <a:rPr lang="en-US" sz="4800" b="1" spc="-150" dirty="0"/>
              <a:t>to take …</a:t>
            </a:r>
          </a:p>
          <a:p>
            <a:pPr marL="685800" indent="-449263" algn="l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b="1" dirty="0"/>
              <a:t>personal</a:t>
            </a:r>
            <a:r>
              <a:rPr lang="en-US" sz="4800" dirty="0"/>
              <a:t> steps (</a:t>
            </a:r>
            <a:r>
              <a:rPr lang="en-US" sz="4800" i="1" dirty="0"/>
              <a:t>himself, own body</a:t>
            </a:r>
            <a:r>
              <a:rPr lang="en-US" sz="4800" dirty="0"/>
              <a:t>)</a:t>
            </a:r>
          </a:p>
          <a:p>
            <a:pPr marL="685800" indent="-449263" algn="l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b="1" dirty="0"/>
              <a:t>painful</a:t>
            </a:r>
            <a:r>
              <a:rPr lang="en-US" sz="4800" dirty="0"/>
              <a:t> steps (</a:t>
            </a:r>
            <a:r>
              <a:rPr lang="en-US" sz="4800" i="1" dirty="0"/>
              <a:t>stripes</a:t>
            </a:r>
            <a:r>
              <a:rPr lang="en-US" sz="4800" dirty="0"/>
              <a:t> = </a:t>
            </a:r>
            <a:r>
              <a:rPr lang="en-US" sz="4800" i="1" dirty="0"/>
              <a:t>blows</a:t>
            </a:r>
            <a:r>
              <a:rPr lang="en-US" sz="4800" dirty="0"/>
              <a:t>)</a:t>
            </a:r>
          </a:p>
          <a:p>
            <a:pPr marL="685800" indent="-449263" algn="l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b="1" dirty="0"/>
              <a:t>life giving </a:t>
            </a:r>
            <a:r>
              <a:rPr lang="en-US" sz="4800" dirty="0"/>
              <a:t>steps (</a:t>
            </a:r>
            <a:r>
              <a:rPr lang="en-US" sz="4800" i="1" dirty="0"/>
              <a:t>humbly addressing 	what is dead, wrong, sick</a:t>
            </a:r>
            <a:r>
              <a:rPr lang="en-US" sz="4800" dirty="0"/>
              <a:t>)</a:t>
            </a:r>
          </a:p>
          <a:p>
            <a:pPr marL="685800" indent="-449263" algn="l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b="1" dirty="0"/>
              <a:t>healing</a:t>
            </a:r>
            <a:r>
              <a:rPr lang="en-US" sz="4800" dirty="0"/>
              <a:t> steps (</a:t>
            </a:r>
            <a:r>
              <a:rPr lang="en-US" sz="4800" i="1" dirty="0"/>
              <a:t>make whole &amp; healthy</a:t>
            </a:r>
            <a:r>
              <a:rPr lang="en-US" sz="4800" dirty="0"/>
              <a:t>)</a:t>
            </a:r>
          </a:p>
          <a:p>
            <a:pPr marL="685800" indent="-449263" algn="l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25</a:t>
            </a:r>
            <a:r>
              <a:rPr lang="en-US" sz="4800" dirty="0"/>
              <a:t>) </a:t>
            </a:r>
            <a:r>
              <a:rPr lang="en-US" sz="4800" b="1" dirty="0"/>
              <a:t>humble</a:t>
            </a:r>
            <a:r>
              <a:rPr lang="en-US" sz="4800" dirty="0"/>
              <a:t> steps (</a:t>
            </a:r>
            <a:r>
              <a:rPr lang="en-US" sz="4800" i="1" dirty="0"/>
              <a:t>we once were astray, 	but Jesus has changed our very souls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58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dirty="0"/>
              <a:t>In the next few </a:t>
            </a:r>
            <a:r>
              <a:rPr lang="en-US" sz="4800" b="1" dirty="0"/>
              <a:t>minutes</a:t>
            </a:r>
            <a:r>
              <a:rPr lang="en-US" sz="4800" dirty="0"/>
              <a:t>, we will celebrate 	God’s </a:t>
            </a:r>
            <a:r>
              <a:rPr lang="en-US" sz="4800" b="1" dirty="0"/>
              <a:t>saving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available at the cross.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endParaRPr lang="en-US" sz="1000" dirty="0"/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dirty="0"/>
              <a:t>Thru the coming </a:t>
            </a:r>
            <a:r>
              <a:rPr lang="en-US" sz="4800" b="1" dirty="0"/>
              <a:t>week</a:t>
            </a:r>
            <a:r>
              <a:rPr lang="en-US" sz="4800" dirty="0"/>
              <a:t>, we will experience 	God’s </a:t>
            </a:r>
            <a:r>
              <a:rPr lang="en-US" sz="4800" b="1" dirty="0"/>
              <a:t>sustaining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, especially in 	times of grief and wrongful suffering.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endParaRPr lang="en-US" sz="1000" dirty="0"/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dirty="0"/>
              <a:t>In such humbling </a:t>
            </a:r>
            <a:r>
              <a:rPr lang="en-US" sz="4800" b="1" dirty="0"/>
              <a:t>moments</a:t>
            </a:r>
            <a:r>
              <a:rPr lang="en-US" sz="4800" dirty="0"/>
              <a:t> God will help 	us </a:t>
            </a:r>
            <a:r>
              <a:rPr lang="en-US" sz="4800" b="1" dirty="0"/>
              <a:t>grow</a:t>
            </a:r>
            <a:r>
              <a:rPr lang="en-US" sz="4800" dirty="0"/>
              <a:t> in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and </a:t>
            </a:r>
            <a:r>
              <a:rPr lang="en-US" sz="4800" b="1" dirty="0"/>
              <a:t>reflect</a:t>
            </a:r>
            <a:r>
              <a:rPr lang="en-US" sz="4800" dirty="0"/>
              <a:t> His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to 	those who are lost without it.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53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0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The Lord Is My Salvation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 </a:t>
            </a:r>
            <a:r>
              <a:rPr lang="en-US" sz="5400" b="1" dirty="0">
                <a:solidFill>
                  <a:srgbClr val="FF0000"/>
                </a:solidFill>
              </a:rPr>
              <a:t>grace</a:t>
            </a:r>
            <a:r>
              <a:rPr lang="en-US" sz="5400" dirty="0"/>
              <a:t> of God has reached for me</a:t>
            </a:r>
            <a:br>
              <a:rPr lang="en-US" sz="5400" dirty="0"/>
            </a:br>
            <a:r>
              <a:rPr lang="en-US" sz="5400" dirty="0"/>
              <a:t>And pulled me from the raging sea</a:t>
            </a:r>
            <a:br>
              <a:rPr lang="en-US" sz="5400" dirty="0"/>
            </a:br>
            <a:r>
              <a:rPr lang="en-US" sz="5400" dirty="0"/>
              <a:t>And I am safe on this solid ground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2746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 will not fear when darkness falls</a:t>
            </a:r>
            <a:br>
              <a:rPr lang="en-US" sz="5400" dirty="0"/>
            </a:br>
            <a:r>
              <a:rPr lang="en-US" sz="5400" dirty="0"/>
              <a:t>His strength will help me scale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these walls</a:t>
            </a:r>
            <a:br>
              <a:rPr lang="en-US" sz="5400" dirty="0"/>
            </a:br>
            <a:r>
              <a:rPr lang="en-US" sz="5400" dirty="0"/>
              <a:t>I'll see the dawn of the rising sun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2844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663143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My hope is hidden in the Lord</a:t>
            </a:r>
            <a:br>
              <a:rPr lang="en-US" sz="5400" dirty="0"/>
            </a:br>
            <a:r>
              <a:rPr lang="en-US" sz="5400" dirty="0"/>
              <a:t>He </a:t>
            </a:r>
            <a:r>
              <a:rPr lang="en-US" sz="5400" dirty="0" err="1"/>
              <a:t>flow'rs</a:t>
            </a:r>
            <a:r>
              <a:rPr lang="en-US" sz="5400" dirty="0"/>
              <a:t> each promise of His Word</a:t>
            </a:r>
            <a:br>
              <a:rPr lang="en-US" sz="5400" dirty="0"/>
            </a:br>
            <a:r>
              <a:rPr lang="en-US" sz="5400" dirty="0"/>
              <a:t>When winter fades </a:t>
            </a:r>
          </a:p>
          <a:p>
            <a:pPr>
              <a:lnSpc>
                <a:spcPct val="100000"/>
              </a:lnSpc>
            </a:pPr>
            <a:r>
              <a:rPr lang="en-US" sz="5400" dirty="0"/>
              <a:t>I know spring will come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76472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In times of waiting, times of need</a:t>
            </a:r>
            <a:br>
              <a:rPr lang="en-US" sz="5400" dirty="0"/>
            </a:br>
            <a:r>
              <a:rPr lang="en-US" sz="5400" dirty="0"/>
              <a:t>When I know loss, when I am weak</a:t>
            </a:r>
            <a:br>
              <a:rPr lang="en-US" sz="5400" dirty="0"/>
            </a:br>
            <a:r>
              <a:rPr lang="en-US" sz="5400" dirty="0"/>
              <a:t>I know His grace will renew these days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19634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193828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BA838-D565-7077-A46A-72A0EE49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74133"/>
            <a:ext cx="10955867" cy="5875867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But as I ran my hell-bound race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Indifferent to the cost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You looked upon my helpless state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And led me to the cross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And I beheld God's love displayed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You suffered in my place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You bore the wrath reserved for me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Now all I know is grace</a:t>
            </a:r>
          </a:p>
        </p:txBody>
      </p:sp>
    </p:spTree>
    <p:extLst>
      <p:ext uri="{BB962C8B-B14F-4D97-AF65-F5344CB8AC3E}">
        <p14:creationId xmlns:p14="http://schemas.microsoft.com/office/powerpoint/2010/main" val="1373093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2:24  </a:t>
            </a:r>
            <a:r>
              <a:rPr lang="en-US" sz="4800" dirty="0"/>
              <a:t>Jesus bore our sins in His own body on the tree, that we, having died to sins, might live for righteousness—by whose stripes you were healed.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1Peter 2:25  </a:t>
            </a:r>
            <a:r>
              <a:rPr lang="en-US" sz="4800" dirty="0"/>
              <a:t>For you were like sheep going astray but have now returned to the Shepherd and Overseer of your souls. </a:t>
            </a:r>
          </a:p>
        </p:txBody>
      </p:sp>
    </p:spTree>
    <p:extLst>
      <p:ext uri="{BB962C8B-B14F-4D97-AF65-F5344CB8AC3E}">
        <p14:creationId xmlns:p14="http://schemas.microsoft.com/office/powerpoint/2010/main" val="1325239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8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And when I reach my final day</a:t>
            </a:r>
            <a:br>
              <a:rPr lang="en-US" sz="5400" dirty="0"/>
            </a:br>
            <a:r>
              <a:rPr lang="en-US" sz="5400" dirty="0"/>
              <a:t>He will not leave me in the grave</a:t>
            </a:r>
            <a:br>
              <a:rPr lang="en-US" sz="5400" dirty="0"/>
            </a:br>
            <a:r>
              <a:rPr lang="en-US" sz="5400" dirty="0"/>
              <a:t>But I will rise,</a:t>
            </a:r>
            <a:br>
              <a:rPr lang="en-US" sz="5400" dirty="0"/>
            </a:br>
            <a:r>
              <a:rPr lang="en-US" sz="5400" dirty="0"/>
              <a:t>He will call me home</a:t>
            </a:r>
            <a:br>
              <a:rPr lang="en-US" sz="5400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3420437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pPr>
              <a:lnSpc>
                <a:spcPct val="100000"/>
              </a:lnSpc>
            </a:pPr>
            <a:r>
              <a:rPr lang="en-US" sz="5400" b="1" dirty="0"/>
              <a:t>Who is like the Lord our God?</a:t>
            </a:r>
            <a:br>
              <a:rPr lang="en-US" sz="5400" b="1" dirty="0"/>
            </a:br>
            <a:r>
              <a:rPr lang="en-US" sz="5400" b="1" dirty="0"/>
              <a:t>Strong to save, faithful in love</a:t>
            </a:r>
            <a:br>
              <a:rPr lang="en-US" sz="5400" b="1" dirty="0"/>
            </a:br>
            <a:r>
              <a:rPr lang="en-US" sz="5400" b="1" dirty="0"/>
              <a:t>My debt is paid and the </a:t>
            </a:r>
            <a:r>
              <a:rPr lang="en-US" sz="5400" b="1" dirty="0" err="1"/>
              <a:t>vict'ry</a:t>
            </a:r>
            <a:r>
              <a:rPr lang="en-US" sz="5400" b="1" dirty="0"/>
              <a:t> won</a:t>
            </a:r>
            <a:br>
              <a:rPr lang="en-US" sz="5400" b="1" dirty="0"/>
            </a:br>
            <a:r>
              <a:rPr lang="en-US" sz="5400" b="1" dirty="0"/>
              <a:t>The Lord is my salvation</a:t>
            </a:r>
          </a:p>
        </p:txBody>
      </p:sp>
    </p:spTree>
    <p:extLst>
      <p:ext uri="{BB962C8B-B14F-4D97-AF65-F5344CB8AC3E}">
        <p14:creationId xmlns:p14="http://schemas.microsoft.com/office/powerpoint/2010/main" val="4274910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181" y="381000"/>
            <a:ext cx="10943303" cy="6019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Glory be to God the Father</a:t>
            </a:r>
            <a:br>
              <a:rPr lang="en-US" sz="5400" dirty="0"/>
            </a:br>
            <a:r>
              <a:rPr lang="en-US" sz="5400" dirty="0"/>
              <a:t>Glory be to God the Son</a:t>
            </a:r>
            <a:br>
              <a:rPr lang="en-US" sz="5400" dirty="0"/>
            </a:br>
            <a:r>
              <a:rPr lang="en-US" sz="5400" dirty="0"/>
              <a:t>Glory be to God the Spirit</a:t>
            </a:r>
            <a:br>
              <a:rPr lang="en-US" sz="5400" dirty="0"/>
            </a:br>
            <a:r>
              <a:rPr lang="en-US" sz="5400" dirty="0"/>
              <a:t>The Lord is our salvation</a:t>
            </a:r>
          </a:p>
          <a:p>
            <a:pPr>
              <a:lnSpc>
                <a:spcPct val="100000"/>
              </a:lnSpc>
            </a:pPr>
            <a:r>
              <a:rPr lang="en-US" sz="5400" b="1" dirty="0"/>
              <a:t>The Lord is our salvation!</a:t>
            </a:r>
          </a:p>
        </p:txBody>
      </p:sp>
    </p:spTree>
    <p:extLst>
      <p:ext uri="{BB962C8B-B14F-4D97-AF65-F5344CB8AC3E}">
        <p14:creationId xmlns:p14="http://schemas.microsoft.com/office/powerpoint/2010/main" val="198590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BA838-D565-7077-A46A-72A0EE49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74133"/>
            <a:ext cx="10955867" cy="5875867"/>
          </a:xfrm>
        </p:spPr>
        <p:txBody>
          <a:bodyPr>
            <a:noAutofit/>
          </a:bodyPr>
          <a:lstStyle/>
          <a:p>
            <a:endParaRPr lang="en-US" sz="4800" b="0" i="0" dirty="0">
              <a:solidFill>
                <a:srgbClr val="444444"/>
              </a:solidFill>
              <a:effectLst/>
            </a:endParaRPr>
          </a:p>
          <a:p>
            <a:r>
              <a:rPr lang="en-US" sz="5400" b="1" i="0" dirty="0">
                <a:solidFill>
                  <a:srgbClr val="444444"/>
                </a:solidFill>
                <a:effectLst/>
              </a:rPr>
              <a:t>Hallelujah! </a:t>
            </a:r>
          </a:p>
          <a:p>
            <a:r>
              <a:rPr lang="en-US" sz="5400" b="1" i="0" dirty="0">
                <a:solidFill>
                  <a:srgbClr val="444444"/>
                </a:solidFill>
                <a:effectLst/>
              </a:rPr>
              <a:t>All I have is Christ</a:t>
            </a:r>
            <a:br>
              <a:rPr lang="en-US" sz="5400" b="1" i="0" dirty="0">
                <a:solidFill>
                  <a:srgbClr val="444444"/>
                </a:solidFill>
                <a:effectLst/>
              </a:rPr>
            </a:br>
            <a:r>
              <a:rPr lang="en-US" sz="5400" b="1" i="0" dirty="0">
                <a:solidFill>
                  <a:srgbClr val="444444"/>
                </a:solidFill>
                <a:effectLst/>
              </a:rPr>
              <a:t>Hallelujah! </a:t>
            </a:r>
          </a:p>
          <a:p>
            <a:r>
              <a:rPr lang="en-US" sz="5400" b="1" i="0" dirty="0">
                <a:solidFill>
                  <a:srgbClr val="444444"/>
                </a:solidFill>
                <a:effectLst/>
              </a:rPr>
              <a:t>Jesus is my life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3811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BA838-D565-7077-A46A-72A0EE49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74133"/>
            <a:ext cx="10955867" cy="5875867"/>
          </a:xfrm>
        </p:spPr>
        <p:txBody>
          <a:bodyPr>
            <a:no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Now, Lord, I would be Yours alone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And live so all might see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The strength to follow Your commands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Could never come from me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Oh Father, use my ransomed life </a:t>
            </a:r>
          </a:p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in any way You choose</a:t>
            </a:r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0" i="0" dirty="0">
                <a:solidFill>
                  <a:srgbClr val="444444"/>
                </a:solidFill>
                <a:effectLst/>
              </a:rPr>
              <a:t>And let my song forever be </a:t>
            </a:r>
          </a:p>
          <a:p>
            <a:r>
              <a:rPr lang="en-US" sz="4800" b="0" i="0" dirty="0">
                <a:solidFill>
                  <a:srgbClr val="444444"/>
                </a:solidFill>
                <a:effectLst/>
              </a:rPr>
              <a:t>my only boast is </a:t>
            </a:r>
            <a:r>
              <a:rPr lang="en-US" sz="4800" dirty="0">
                <a:solidFill>
                  <a:srgbClr val="444444"/>
                </a:solidFill>
              </a:rPr>
              <a:t>Y</a:t>
            </a:r>
            <a:r>
              <a:rPr lang="en-US" sz="4800" b="0" i="0" dirty="0">
                <a:solidFill>
                  <a:srgbClr val="444444"/>
                </a:solidFill>
                <a:effectLst/>
              </a:rPr>
              <a:t>ou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7774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BA838-D565-7077-A46A-72A0EE49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474133"/>
            <a:ext cx="10955867" cy="5875867"/>
          </a:xfrm>
        </p:spPr>
        <p:txBody>
          <a:bodyPr>
            <a:noAutofit/>
          </a:bodyPr>
          <a:lstStyle/>
          <a:p>
            <a:br>
              <a:rPr lang="en-US" sz="4800" b="0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Hallelujah! All I have is Christ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Hallelujah! Jesus is my life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endParaRPr lang="en-US" sz="800" b="1" i="0" dirty="0">
              <a:solidFill>
                <a:srgbClr val="444444"/>
              </a:solidFill>
              <a:effectLst/>
            </a:endParaRPr>
          </a:p>
          <a:p>
            <a:r>
              <a:rPr lang="en-US" sz="4800" b="1" i="0" dirty="0">
                <a:solidFill>
                  <a:srgbClr val="444444"/>
                </a:solidFill>
                <a:effectLst/>
              </a:rPr>
              <a:t>Hallelujah! All I have is Christ</a:t>
            </a:r>
            <a:br>
              <a:rPr lang="en-US" sz="4800" b="1" i="0" dirty="0">
                <a:solidFill>
                  <a:srgbClr val="444444"/>
                </a:solidFill>
                <a:effectLst/>
              </a:rPr>
            </a:br>
            <a:r>
              <a:rPr lang="en-US" sz="4800" b="1" i="0" dirty="0">
                <a:solidFill>
                  <a:srgbClr val="444444"/>
                </a:solidFill>
                <a:effectLst/>
              </a:rPr>
              <a:t>Hallelujah! Jesus is my life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614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endParaRPr lang="en-US" sz="6600" b="1" dirty="0"/>
          </a:p>
          <a:p>
            <a:r>
              <a:rPr lang="en-US" sz="6600" b="1" dirty="0"/>
              <a:t>Grace and Laboring</a:t>
            </a:r>
          </a:p>
          <a:p>
            <a:r>
              <a:rPr lang="en-US" sz="6600" b="1" dirty="0">
                <a:solidFill>
                  <a:srgbClr val="FF0000"/>
                </a:solidFill>
              </a:rPr>
              <a:t>I Peter 2:18-25</a:t>
            </a:r>
          </a:p>
        </p:txBody>
      </p:sp>
    </p:spTree>
    <p:extLst>
      <p:ext uri="{BB962C8B-B14F-4D97-AF65-F5344CB8AC3E}">
        <p14:creationId xmlns:p14="http://schemas.microsoft.com/office/powerpoint/2010/main" val="381427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GRACE </a:t>
            </a:r>
            <a:r>
              <a:rPr lang="en-US" sz="4800" b="1" dirty="0"/>
              <a:t>- Undeserved Kindness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b="1" dirty="0"/>
              <a:t>SAVING grace </a:t>
            </a:r>
            <a:r>
              <a:rPr lang="en-US" sz="4800" dirty="0"/>
              <a:t>draws a helpless sinner into God’s forgiveness (</a:t>
            </a:r>
            <a:r>
              <a:rPr lang="en-US" sz="4800" b="1" dirty="0">
                <a:solidFill>
                  <a:srgbClr val="FF0000"/>
                </a:solidFill>
              </a:rPr>
              <a:t>Eph 2:8,9</a:t>
            </a:r>
            <a:r>
              <a:rPr lang="en-US" sz="4800" dirty="0"/>
              <a:t>).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b="1" dirty="0"/>
              <a:t>SUSTAINING grace </a:t>
            </a:r>
            <a:r>
              <a:rPr lang="en-US" sz="4800" dirty="0"/>
              <a:t>empowers a forgiven sinner to live like Jesus (</a:t>
            </a:r>
            <a:r>
              <a:rPr lang="en-US" sz="4800" b="1" dirty="0">
                <a:solidFill>
                  <a:srgbClr val="FF0000"/>
                </a:solidFill>
              </a:rPr>
              <a:t>Titus 2:11,12</a:t>
            </a:r>
            <a:r>
              <a:rPr lang="en-US" sz="4800" dirty="0"/>
              <a:t>).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spc="-250" dirty="0"/>
              <a:t>My </a:t>
            </a:r>
            <a:r>
              <a:rPr lang="en-US" sz="4800" b="1" spc="-250" dirty="0"/>
              <a:t>Humility</a:t>
            </a:r>
            <a:r>
              <a:rPr lang="en-US" sz="4800" spc="-250" dirty="0"/>
              <a:t> invites </a:t>
            </a:r>
            <a:r>
              <a:rPr lang="en-US" sz="4800" b="1" spc="-250" dirty="0"/>
              <a:t>grace </a:t>
            </a:r>
            <a:r>
              <a:rPr lang="en-US" sz="4800" spc="-250" dirty="0"/>
              <a:t>from God &amp; others.</a:t>
            </a:r>
          </a:p>
          <a:p>
            <a:pPr algn="l"/>
            <a:endParaRPr lang="en-US" sz="1100" dirty="0"/>
          </a:p>
          <a:p>
            <a:r>
              <a:rPr lang="en-US" sz="4800" b="1" dirty="0">
                <a:solidFill>
                  <a:srgbClr val="FF0000"/>
                </a:solidFill>
              </a:rPr>
              <a:t>I Peter 5:5  </a:t>
            </a:r>
            <a:r>
              <a:rPr lang="en-US" sz="4800" i="1" dirty="0"/>
              <a:t>God resists the proud </a:t>
            </a:r>
          </a:p>
          <a:p>
            <a:r>
              <a:rPr lang="en-US" sz="4800" i="1" dirty="0"/>
              <a:t>but gives </a:t>
            </a:r>
            <a:r>
              <a:rPr lang="en-US" sz="4800" b="1" i="1" dirty="0"/>
              <a:t>grace</a:t>
            </a:r>
            <a:r>
              <a:rPr lang="en-US" sz="4800" i="1" dirty="0"/>
              <a:t> to the </a:t>
            </a:r>
            <a:r>
              <a:rPr lang="en-US" sz="4800" b="1" i="1" dirty="0"/>
              <a:t>humble</a:t>
            </a:r>
            <a:r>
              <a:rPr lang="en-US" sz="4800" i="1" dirty="0"/>
              <a:t>.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9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CC8840-5C53-DC29-EC7A-E2718BAF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" y="558799"/>
            <a:ext cx="10938934" cy="58250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800" dirty="0"/>
              <a:t>If </a:t>
            </a:r>
            <a:r>
              <a:rPr lang="en-US" sz="4800" b="1" dirty="0">
                <a:solidFill>
                  <a:srgbClr val="FF0000"/>
                </a:solidFill>
              </a:rPr>
              <a:t>GRACE</a:t>
            </a:r>
            <a:r>
              <a:rPr lang="en-US" sz="4800" dirty="0"/>
              <a:t> is the “</a:t>
            </a:r>
            <a:r>
              <a:rPr lang="en-US" sz="4800" b="1" dirty="0"/>
              <a:t>Fort Knox</a:t>
            </a:r>
            <a:r>
              <a:rPr lang="en-US" sz="4800" dirty="0"/>
              <a:t>” 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of God’s loving kindness, </a:t>
            </a:r>
          </a:p>
        </p:txBody>
      </p:sp>
      <p:pic>
        <p:nvPicPr>
          <p:cNvPr id="1026" name="Picture 2" descr="Hot Horror Script Hides Something Terrifying Inside Fort 'Knox ...">
            <a:extLst>
              <a:ext uri="{FF2B5EF4-FFF2-40B4-BE49-F238E27FC236}">
                <a16:creationId xmlns:a16="http://schemas.microsoft.com/office/drawing/2014/main" id="{B565B10D-98EF-AECE-6ADC-7A6124D4E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18749"/>
          <a:stretch/>
        </p:blipFill>
        <p:spPr bwMode="auto">
          <a:xfrm>
            <a:off x="2996743" y="2046432"/>
            <a:ext cx="6198513" cy="27651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40345-99BE-887E-44A3-DAE8C8DE108D}"/>
              </a:ext>
            </a:extLst>
          </p:cNvPr>
          <p:cNvSpPr txBox="1"/>
          <p:nvPr/>
        </p:nvSpPr>
        <p:spPr>
          <a:xfrm>
            <a:off x="626532" y="5080000"/>
            <a:ext cx="1093893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/>
              <a:t>then </a:t>
            </a:r>
            <a:r>
              <a:rPr lang="en-US" sz="4800" b="1" dirty="0">
                <a:solidFill>
                  <a:srgbClr val="FF0000"/>
                </a:solidFill>
              </a:rPr>
              <a:t>HUMILITY</a:t>
            </a:r>
            <a:r>
              <a:rPr lang="en-US" sz="4800" dirty="0"/>
              <a:t> is the “</a:t>
            </a:r>
            <a:r>
              <a:rPr lang="en-US" sz="4800" b="1" dirty="0"/>
              <a:t>key</a:t>
            </a:r>
            <a:r>
              <a:rPr lang="en-US" sz="4800" dirty="0"/>
              <a:t>” </a:t>
            </a:r>
          </a:p>
          <a:p>
            <a:pPr algn="ctr">
              <a:lnSpc>
                <a:spcPct val="90000"/>
              </a:lnSpc>
            </a:pPr>
            <a:r>
              <a:rPr lang="en-US" sz="4800" dirty="0"/>
              <a:t>that opens the vault.</a:t>
            </a:r>
          </a:p>
        </p:txBody>
      </p:sp>
    </p:spTree>
    <p:extLst>
      <p:ext uri="{BB962C8B-B14F-4D97-AF65-F5344CB8AC3E}">
        <p14:creationId xmlns:p14="http://schemas.microsoft.com/office/powerpoint/2010/main" val="37689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1409</Words>
  <Application>Microsoft Office PowerPoint</Application>
  <PresentationFormat>Widescreen</PresentationFormat>
  <Paragraphs>99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36</cp:revision>
  <dcterms:created xsi:type="dcterms:W3CDTF">2023-09-01T14:26:57Z</dcterms:created>
  <dcterms:modified xsi:type="dcterms:W3CDTF">2023-09-03T11:18:34Z</dcterms:modified>
</cp:coreProperties>
</file>