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57" r:id="rId5"/>
    <p:sldId id="262" r:id="rId6"/>
    <p:sldId id="263" r:id="rId7"/>
    <p:sldId id="258" r:id="rId8"/>
    <p:sldId id="264" r:id="rId9"/>
    <p:sldId id="267" r:id="rId10"/>
    <p:sldId id="259" r:id="rId11"/>
    <p:sldId id="260" r:id="rId12"/>
    <p:sldId id="265" r:id="rId13"/>
    <p:sldId id="266" r:id="rId14"/>
    <p:sldId id="291" r:id="rId15"/>
    <p:sldId id="288" r:id="rId16"/>
    <p:sldId id="292" r:id="rId17"/>
    <p:sldId id="295" r:id="rId18"/>
    <p:sldId id="296"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3" y="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7291-E577-2853-37D3-FB73E3008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4DA3A-3900-E80A-3947-05B1435E2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6EB62-491B-F0B3-23A2-A12173E36250}"/>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5" name="Footer Placeholder 4">
            <a:extLst>
              <a:ext uri="{FF2B5EF4-FFF2-40B4-BE49-F238E27FC236}">
                <a16:creationId xmlns:a16="http://schemas.microsoft.com/office/drawing/2014/main" id="{A93376AD-916E-532F-3F8C-296E124C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CF694-C468-BE34-6420-D65B06E64C1B}"/>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409262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83C6-6612-BAF3-45D1-C2F5310158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C5FFC1-3411-1725-D7D1-771FDCFB3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F8664-5373-4B05-ABB6-E176188EB5D2}"/>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5" name="Footer Placeholder 4">
            <a:extLst>
              <a:ext uri="{FF2B5EF4-FFF2-40B4-BE49-F238E27FC236}">
                <a16:creationId xmlns:a16="http://schemas.microsoft.com/office/drawing/2014/main" id="{FC4AC208-CEDA-4645-C8F4-11788BD32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52C70-D5FB-5EA0-381C-B74C8A05CE18}"/>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9465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E6D73-8631-60F5-3EAC-08B6FD77F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4BE127-1AA1-B033-5FE0-3C686AC9B6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5FB3C-6D9B-891C-4785-7601CE2DF706}"/>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5" name="Footer Placeholder 4">
            <a:extLst>
              <a:ext uri="{FF2B5EF4-FFF2-40B4-BE49-F238E27FC236}">
                <a16:creationId xmlns:a16="http://schemas.microsoft.com/office/drawing/2014/main" id="{FE612C1E-B784-BE26-CAD1-48A64EECE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A1A9C-CF47-ABE4-6052-7F57B8273AB1}"/>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369804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4F28-0D79-EA44-DCB6-558CF04B3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42C4A-3D68-00B9-CB50-EC814E09AC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1A040-5ECC-6E02-019C-0C42E294B048}"/>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5" name="Footer Placeholder 4">
            <a:extLst>
              <a:ext uri="{FF2B5EF4-FFF2-40B4-BE49-F238E27FC236}">
                <a16:creationId xmlns:a16="http://schemas.microsoft.com/office/drawing/2014/main" id="{08B3F9AC-DDED-2071-D5F2-982910B08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68E79-6F83-B21D-0DC2-2B0E6734ECEB}"/>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14103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03EC-BEAA-5208-0B94-D7DCFA1D1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8DB316-70AA-A91D-EA48-B04357325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57D7-59DE-A72B-7EEE-4E8DF93A6470}"/>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5" name="Footer Placeholder 4">
            <a:extLst>
              <a:ext uri="{FF2B5EF4-FFF2-40B4-BE49-F238E27FC236}">
                <a16:creationId xmlns:a16="http://schemas.microsoft.com/office/drawing/2014/main" id="{E07B8358-1075-ADCF-55F5-50E47F4A3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E10E2-F37C-F8EE-2F50-7F4C30268EDC}"/>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271416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1215-0BF9-2233-7BE9-EAC4A2D15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265AE-1C9A-5BD2-17EC-61FEEF77AE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9205FE-C3AD-2E15-A789-C02A53B19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6A3AA-8348-E93E-CC24-5FA3FD51463F}"/>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6" name="Footer Placeholder 5">
            <a:extLst>
              <a:ext uri="{FF2B5EF4-FFF2-40B4-BE49-F238E27FC236}">
                <a16:creationId xmlns:a16="http://schemas.microsoft.com/office/drawing/2014/main" id="{E0C205C9-45DA-89F0-F943-357FFF568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CB0C6-2A15-6429-A555-F5A5B0560141}"/>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122545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8440-B6CE-EC32-A5E0-91185F6FC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D39C61-B37C-5930-860C-3408BA21E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E1DAF9-FE3F-DAE9-F4DE-1F7C2C35BD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24967-767C-42B6-5823-168D8B0F5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DE08DD-5711-0B30-B4C9-1B83101AE4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F54C9D-25F6-B343-8328-F4A18220BF48}"/>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8" name="Footer Placeholder 7">
            <a:extLst>
              <a:ext uri="{FF2B5EF4-FFF2-40B4-BE49-F238E27FC236}">
                <a16:creationId xmlns:a16="http://schemas.microsoft.com/office/drawing/2014/main" id="{042AFE6C-BC17-96DD-3BC0-2382906F4B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8A41B-6F04-898C-0098-1B31EB35173B}"/>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356189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1253-8040-CC25-F591-8478502F9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24337-772D-9622-0777-3323F4379BC9}"/>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4" name="Footer Placeholder 3">
            <a:extLst>
              <a:ext uri="{FF2B5EF4-FFF2-40B4-BE49-F238E27FC236}">
                <a16:creationId xmlns:a16="http://schemas.microsoft.com/office/drawing/2014/main" id="{C19E3F64-45F9-7100-92E4-514C9EF7E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1C8451-1CB9-B23D-E35B-57E19ACBF6AB}"/>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390116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19D468-0F46-ECAE-40A5-59E8BA63113C}"/>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3" name="Footer Placeholder 2">
            <a:extLst>
              <a:ext uri="{FF2B5EF4-FFF2-40B4-BE49-F238E27FC236}">
                <a16:creationId xmlns:a16="http://schemas.microsoft.com/office/drawing/2014/main" id="{BBB9A8F4-6F87-1651-3BB0-9A2744B7AF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775AB-4DB1-771B-1DFE-43952EBE1F21}"/>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18807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56F3-C4E0-C959-A645-683FFDA3E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37D2B7-F40C-9F04-3022-30DBA9ABC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55E9F-3C08-536B-6A37-B72D33D5B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E3A6C1-63E4-12AE-7B2A-E4D388237D9F}"/>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6" name="Footer Placeholder 5">
            <a:extLst>
              <a:ext uri="{FF2B5EF4-FFF2-40B4-BE49-F238E27FC236}">
                <a16:creationId xmlns:a16="http://schemas.microsoft.com/office/drawing/2014/main" id="{E4BDB609-93E3-B34A-1F45-D65B55995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4BEB3-5C41-706A-17D4-3586F67FA18E}"/>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42017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F76D-D097-204A-70A1-20BED684D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EA0F4-5EB3-E28A-C4D5-FDCF362D7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1DEB7A-C692-AE8F-629D-D106D417B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156AB-DB22-1C62-BB00-611A270FEDAB}"/>
              </a:ext>
            </a:extLst>
          </p:cNvPr>
          <p:cNvSpPr>
            <a:spLocks noGrp="1"/>
          </p:cNvSpPr>
          <p:nvPr>
            <p:ph type="dt" sz="half" idx="10"/>
          </p:nvPr>
        </p:nvSpPr>
        <p:spPr/>
        <p:txBody>
          <a:bodyPr/>
          <a:lstStyle/>
          <a:p>
            <a:fld id="{5656C16F-BE1B-4D53-A485-C4CAA8C8B7EA}" type="datetimeFigureOut">
              <a:rPr lang="en-US" smtClean="0"/>
              <a:t>9/17/2023</a:t>
            </a:fld>
            <a:endParaRPr lang="en-US"/>
          </a:p>
        </p:txBody>
      </p:sp>
      <p:sp>
        <p:nvSpPr>
          <p:cNvPr id="6" name="Footer Placeholder 5">
            <a:extLst>
              <a:ext uri="{FF2B5EF4-FFF2-40B4-BE49-F238E27FC236}">
                <a16:creationId xmlns:a16="http://schemas.microsoft.com/office/drawing/2014/main" id="{FFE29B9A-8B62-896E-FAB2-CC47B0200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83A3B-7EDB-FBEF-09AA-28CB4FABCA1F}"/>
              </a:ext>
            </a:extLst>
          </p:cNvPr>
          <p:cNvSpPr>
            <a:spLocks noGrp="1"/>
          </p:cNvSpPr>
          <p:nvPr>
            <p:ph type="sldNum" sz="quarter" idx="12"/>
          </p:nvPr>
        </p:nvSpPr>
        <p:spPr/>
        <p:txBody>
          <a:bodyPr/>
          <a:lstStyle/>
          <a:p>
            <a:fld id="{A38D40B3-4F32-423C-81A5-6D63E649E9EC}" type="slidenum">
              <a:rPr lang="en-US" smtClean="0"/>
              <a:t>‹#›</a:t>
            </a:fld>
            <a:endParaRPr lang="en-US"/>
          </a:p>
        </p:txBody>
      </p:sp>
    </p:spTree>
    <p:extLst>
      <p:ext uri="{BB962C8B-B14F-4D97-AF65-F5344CB8AC3E}">
        <p14:creationId xmlns:p14="http://schemas.microsoft.com/office/powerpoint/2010/main" val="404539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C65F9-B8C9-061A-B7BF-D56BC68A7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3C205-3199-40A1-0B65-A9159F277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C223C-DBA0-3B0A-B94D-BFB3ECE828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C16F-BE1B-4D53-A485-C4CAA8C8B7EA}" type="datetimeFigureOut">
              <a:rPr lang="en-US" smtClean="0"/>
              <a:t>9/17/2023</a:t>
            </a:fld>
            <a:endParaRPr lang="en-US"/>
          </a:p>
        </p:txBody>
      </p:sp>
      <p:sp>
        <p:nvSpPr>
          <p:cNvPr id="5" name="Footer Placeholder 4">
            <a:extLst>
              <a:ext uri="{FF2B5EF4-FFF2-40B4-BE49-F238E27FC236}">
                <a16:creationId xmlns:a16="http://schemas.microsoft.com/office/drawing/2014/main" id="{0105BD8E-B44F-AC6F-2ACE-5027A09E3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C24FC-5C6E-A7ED-F005-BE31ECD11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D40B3-4F32-423C-81A5-6D63E649E9EC}" type="slidenum">
              <a:rPr lang="en-US" smtClean="0"/>
              <a:t>‹#›</a:t>
            </a:fld>
            <a:endParaRPr lang="en-US"/>
          </a:p>
        </p:txBody>
      </p:sp>
    </p:spTree>
    <p:extLst>
      <p:ext uri="{BB962C8B-B14F-4D97-AF65-F5344CB8AC3E}">
        <p14:creationId xmlns:p14="http://schemas.microsoft.com/office/powerpoint/2010/main" val="196403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rmAutofit/>
          </a:bodyPr>
          <a:lstStyle/>
          <a:p>
            <a:endParaRPr lang="en-US" sz="6000" b="1" dirty="0">
              <a:solidFill>
                <a:srgbClr val="FF0000"/>
              </a:solidFill>
            </a:endParaRPr>
          </a:p>
          <a:p>
            <a:r>
              <a:rPr lang="en-US" sz="6000" b="1" dirty="0">
                <a:solidFill>
                  <a:srgbClr val="FF0000"/>
                </a:solidFill>
              </a:rPr>
              <a:t>Song of Solomon 1:7-17</a:t>
            </a:r>
          </a:p>
          <a:p>
            <a:r>
              <a:rPr lang="en-US" sz="6000" i="1" dirty="0"/>
              <a:t>Making time for En Gedi</a:t>
            </a:r>
          </a:p>
        </p:txBody>
      </p:sp>
    </p:spTree>
    <p:extLst>
      <p:ext uri="{BB962C8B-B14F-4D97-AF65-F5344CB8AC3E}">
        <p14:creationId xmlns:p14="http://schemas.microsoft.com/office/powerpoint/2010/main" val="771733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pPr algn="l"/>
            <a:r>
              <a:rPr lang="en-US" sz="4400" b="1" u="none" strike="noStrike" baseline="0" dirty="0">
                <a:solidFill>
                  <a:srgbClr val="FF0000"/>
                </a:solidFill>
              </a:rPr>
              <a:t>Song 1:12</a:t>
            </a:r>
            <a:r>
              <a:rPr lang="en-US" sz="4400" b="0" u="none" strike="noStrike" baseline="0" dirty="0"/>
              <a:t> (</a:t>
            </a:r>
            <a:r>
              <a:rPr lang="en-US" sz="4400" b="1" i="1" u="none" strike="noStrike" baseline="0" dirty="0">
                <a:solidFill>
                  <a:srgbClr val="00B050"/>
                </a:solidFill>
              </a:rPr>
              <a:t>She</a:t>
            </a:r>
            <a:r>
              <a:rPr lang="en-US" sz="4400" b="0" u="none" strike="noStrike" baseline="0" dirty="0"/>
              <a:t>) While the king is at his table, my spikenard sends forth its fragrance. </a:t>
            </a:r>
            <a:endParaRPr lang="en-US" sz="4400" b="1" u="none" strike="noStrike" baseline="0" dirty="0">
              <a:solidFill>
                <a:srgbClr val="FF0000"/>
              </a:solidFill>
            </a:endParaRPr>
          </a:p>
          <a:p>
            <a:pPr marR="0" algn="l" rtl="0"/>
            <a:r>
              <a:rPr lang="en-US" sz="4400" b="1" u="none" strike="noStrike" baseline="0" dirty="0">
                <a:solidFill>
                  <a:srgbClr val="FF0000"/>
                </a:solidFill>
              </a:rPr>
              <a:t>13</a:t>
            </a:r>
            <a:r>
              <a:rPr lang="en-US" sz="4400" b="0" u="none" strike="noStrike" baseline="0" dirty="0"/>
              <a:t>  A bundle of myrrh is my beloved to me, that lies all night between my breasts. </a:t>
            </a:r>
          </a:p>
          <a:p>
            <a:pPr marR="0" algn="l" rtl="0"/>
            <a:r>
              <a:rPr lang="en-US" sz="4400" b="1" u="none" strike="noStrike" baseline="0" dirty="0">
                <a:solidFill>
                  <a:srgbClr val="FF0000"/>
                </a:solidFill>
              </a:rPr>
              <a:t>14</a:t>
            </a:r>
            <a:r>
              <a:rPr lang="en-US" sz="4400" b="0" u="none" strike="noStrike" baseline="0" dirty="0"/>
              <a:t>  My beloved is to me a cluster of henna blooms in the vineyards of </a:t>
            </a:r>
            <a:r>
              <a:rPr lang="en-US" sz="4400" b="1" u="none" strike="noStrike" baseline="0" dirty="0"/>
              <a:t>En Gedi</a:t>
            </a:r>
            <a:r>
              <a:rPr lang="en-US" sz="4400" b="0" u="none" strike="noStrike" baseline="0" dirty="0"/>
              <a:t>. </a:t>
            </a:r>
          </a:p>
          <a:p>
            <a:pPr marR="0" algn="l" rtl="0"/>
            <a:r>
              <a:rPr lang="en-US" sz="4400" b="1" u="none" strike="noStrike" baseline="0" dirty="0">
                <a:solidFill>
                  <a:srgbClr val="FF0000"/>
                </a:solidFill>
              </a:rPr>
              <a:t>15</a:t>
            </a:r>
            <a:r>
              <a:rPr lang="en-US" sz="4400" b="0" u="none" strike="noStrike" baseline="0" dirty="0"/>
              <a:t> (</a:t>
            </a:r>
            <a:r>
              <a:rPr lang="en-US" sz="4400" b="1" i="1" u="none" strike="noStrike" baseline="0" dirty="0">
                <a:solidFill>
                  <a:srgbClr val="00B050"/>
                </a:solidFill>
              </a:rPr>
              <a:t>He</a:t>
            </a:r>
            <a:r>
              <a:rPr lang="en-US" sz="4400" b="0" u="none" strike="noStrike" baseline="0" dirty="0"/>
              <a:t>) Behold, you are fair, my love! Behold, you are fair! You have dove's eyes. </a:t>
            </a:r>
          </a:p>
        </p:txBody>
      </p:sp>
    </p:spTree>
    <p:extLst>
      <p:ext uri="{BB962C8B-B14F-4D97-AF65-F5344CB8AC3E}">
        <p14:creationId xmlns:p14="http://schemas.microsoft.com/office/powerpoint/2010/main" val="266462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pPr algn="l"/>
            <a:r>
              <a:rPr lang="en-US" sz="4400" b="1" u="none" strike="noStrike" baseline="0" dirty="0">
                <a:solidFill>
                  <a:srgbClr val="FF0000"/>
                </a:solidFill>
              </a:rPr>
              <a:t>Song 1:16</a:t>
            </a:r>
            <a:r>
              <a:rPr lang="en-US" sz="4400" b="0" u="none" strike="noStrike" baseline="0" dirty="0"/>
              <a:t> (</a:t>
            </a:r>
            <a:r>
              <a:rPr lang="en-US" sz="4400" b="1" i="1" u="none" strike="noStrike" baseline="0" dirty="0">
                <a:solidFill>
                  <a:srgbClr val="00B050"/>
                </a:solidFill>
              </a:rPr>
              <a:t>She</a:t>
            </a:r>
            <a:r>
              <a:rPr lang="en-US" sz="4400" b="0" u="none" strike="noStrike" baseline="0" dirty="0"/>
              <a:t>) Behold, you are handsome, my beloved! Yes, pleasant! Also our bed is green. </a:t>
            </a:r>
            <a:endParaRPr lang="en-US" sz="4400" b="1" u="none" strike="noStrike" baseline="0" dirty="0">
              <a:solidFill>
                <a:srgbClr val="FF0000"/>
              </a:solidFill>
            </a:endParaRPr>
          </a:p>
          <a:p>
            <a:pPr marR="0" algn="l" rtl="0"/>
            <a:r>
              <a:rPr lang="en-US" sz="4400" b="1" u="none" strike="noStrike" baseline="0" dirty="0">
                <a:solidFill>
                  <a:srgbClr val="FF0000"/>
                </a:solidFill>
              </a:rPr>
              <a:t>17</a:t>
            </a:r>
            <a:r>
              <a:rPr lang="en-US" sz="4400" b="0" u="none" strike="noStrike" baseline="0" dirty="0"/>
              <a:t> The beams of our houses are cedar, and our rafters of fir.</a:t>
            </a:r>
            <a:endParaRPr lang="en-US" sz="4400" dirty="0"/>
          </a:p>
        </p:txBody>
      </p:sp>
    </p:spTree>
    <p:extLst>
      <p:ext uri="{BB962C8B-B14F-4D97-AF65-F5344CB8AC3E}">
        <p14:creationId xmlns:p14="http://schemas.microsoft.com/office/powerpoint/2010/main" val="97530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u="none" strike="noStrike" baseline="0" dirty="0"/>
              <a:t>					En Gedi</a:t>
            </a:r>
          </a:p>
          <a:p>
            <a:endParaRPr lang="en-US" sz="4400" dirty="0"/>
          </a:p>
        </p:txBody>
      </p:sp>
      <p:pic>
        <p:nvPicPr>
          <p:cNvPr id="1028" name="Picture 4" descr="Israel is Real 2019.3: Masada, Qumran, and En Gedi">
            <a:extLst>
              <a:ext uri="{FF2B5EF4-FFF2-40B4-BE49-F238E27FC236}">
                <a16:creationId xmlns:a16="http://schemas.microsoft.com/office/drawing/2014/main" id="{6781BE37-4D63-A8FF-D4DF-E728A008B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08" y="182880"/>
            <a:ext cx="4869180" cy="649224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Ein Gedi largest oasis with seven waterfalls in Israel - Blessed2Travel">
            <a:extLst>
              <a:ext uri="{FF2B5EF4-FFF2-40B4-BE49-F238E27FC236}">
                <a16:creationId xmlns:a16="http://schemas.microsoft.com/office/drawing/2014/main" id="{E7147D3D-E4F9-07FF-9CC9-ABC614B54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980" y="1361440"/>
            <a:ext cx="5872480" cy="440436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303D816-A65C-5664-E0C2-3E3A20781ACC}"/>
              </a:ext>
            </a:extLst>
          </p:cNvPr>
          <p:cNvPicPr>
            <a:picLocks noChangeAspect="1"/>
          </p:cNvPicPr>
          <p:nvPr/>
        </p:nvPicPr>
        <p:blipFill>
          <a:blip r:embed="rId4"/>
          <a:stretch>
            <a:fillRect/>
          </a:stretch>
        </p:blipFill>
        <p:spPr>
          <a:xfrm>
            <a:off x="3699205" y="3293273"/>
            <a:ext cx="4793590" cy="3158327"/>
          </a:xfrm>
          <a:prstGeom prst="rect">
            <a:avLst/>
          </a:prstGeom>
          <a:ln w="19050">
            <a:solidFill>
              <a:schemeClr val="tx1"/>
            </a:solidFill>
          </a:ln>
        </p:spPr>
      </p:pic>
    </p:spTree>
    <p:extLst>
      <p:ext uri="{BB962C8B-B14F-4D97-AF65-F5344CB8AC3E}">
        <p14:creationId xmlns:p14="http://schemas.microsoft.com/office/powerpoint/2010/main" val="409447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u="none" strike="noStrike" baseline="0" dirty="0"/>
              <a:t>Making Your Own “En Gedi” Places</a:t>
            </a:r>
          </a:p>
          <a:p>
            <a:pPr algn="l"/>
            <a:r>
              <a:rPr lang="en-US" sz="4400" dirty="0"/>
              <a:t>- a romantic retreat.</a:t>
            </a:r>
          </a:p>
          <a:p>
            <a:pPr algn="l"/>
            <a:r>
              <a:rPr lang="en-US" sz="4400" dirty="0"/>
              <a:t>- bedrooms, homes, getaway places where a 	wife and husband can be private, relaxed, 	make memories and build relationships.</a:t>
            </a:r>
          </a:p>
          <a:p>
            <a:pPr algn="l"/>
            <a:r>
              <a:rPr lang="en-US" sz="4400" dirty="0"/>
              <a:t>- may require budgeting time and money.</a:t>
            </a:r>
          </a:p>
          <a:p>
            <a:pPr algn="l"/>
            <a:r>
              <a:rPr lang="en-US" sz="4400" dirty="0"/>
              <a:t>- allows for </a:t>
            </a:r>
            <a:r>
              <a:rPr lang="en-US" sz="4400" b="1" dirty="0">
                <a:solidFill>
                  <a:srgbClr val="FF0000"/>
                </a:solidFill>
              </a:rPr>
              <a:t>Song 1:12-2:7 </a:t>
            </a:r>
            <a:r>
              <a:rPr lang="en-US" sz="4400" dirty="0"/>
              <a:t>conversations and 	activities.</a:t>
            </a:r>
          </a:p>
          <a:p>
            <a:pPr algn="l"/>
            <a:endParaRPr lang="en-US" sz="4400" dirty="0"/>
          </a:p>
        </p:txBody>
      </p:sp>
    </p:spTree>
    <p:extLst>
      <p:ext uri="{BB962C8B-B14F-4D97-AF65-F5344CB8AC3E}">
        <p14:creationId xmlns:p14="http://schemas.microsoft.com/office/powerpoint/2010/main" val="23836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u="none" strike="noStrike" baseline="0" dirty="0"/>
              <a:t>(</a:t>
            </a:r>
            <a:r>
              <a:rPr lang="en-US" sz="4400" b="1" i="1" u="none" strike="noStrike" baseline="0" dirty="0"/>
              <a:t>Re</a:t>
            </a:r>
            <a:r>
              <a:rPr lang="en-US" sz="4400" b="1" u="none" strike="noStrike" baseline="0" dirty="0"/>
              <a:t>)Building My Spouse</a:t>
            </a:r>
          </a:p>
          <a:p>
            <a:pPr algn="l"/>
            <a:r>
              <a:rPr lang="en-US" sz="4400" b="1" dirty="0">
                <a:solidFill>
                  <a:srgbClr val="FF0000"/>
                </a:solidFill>
              </a:rPr>
              <a:t>Song 2:1 </a:t>
            </a:r>
            <a:r>
              <a:rPr lang="en-US" sz="4400" dirty="0"/>
              <a:t>(</a:t>
            </a:r>
            <a:r>
              <a:rPr lang="en-US" sz="4400" b="1" i="1" dirty="0">
                <a:solidFill>
                  <a:srgbClr val="00B050"/>
                </a:solidFill>
              </a:rPr>
              <a:t>She</a:t>
            </a:r>
            <a:r>
              <a:rPr lang="en-US" sz="4400" dirty="0"/>
              <a:t>) I am the rose of Sharon, and the lily of the valleys. </a:t>
            </a:r>
          </a:p>
          <a:p>
            <a:pPr algn="l"/>
            <a:r>
              <a:rPr lang="en-US" sz="4400" dirty="0"/>
              <a:t>- </a:t>
            </a:r>
            <a:r>
              <a:rPr lang="en-US" sz="4400" i="1" spc="-100" dirty="0"/>
              <a:t>I consider myself a common wild-flower or weed.</a:t>
            </a:r>
          </a:p>
          <a:p>
            <a:pPr algn="l"/>
            <a:r>
              <a:rPr lang="en-US" sz="4400" b="1" dirty="0">
                <a:solidFill>
                  <a:srgbClr val="FF0000"/>
                </a:solidFill>
              </a:rPr>
              <a:t>2</a:t>
            </a:r>
            <a:r>
              <a:rPr lang="en-US" sz="4400" b="1" dirty="0"/>
              <a:t> </a:t>
            </a:r>
            <a:r>
              <a:rPr lang="en-US" sz="4400" dirty="0"/>
              <a:t>(</a:t>
            </a:r>
            <a:r>
              <a:rPr lang="en-US" sz="4400" b="1" i="1" dirty="0">
                <a:solidFill>
                  <a:srgbClr val="00B050"/>
                </a:solidFill>
              </a:rPr>
              <a:t>He</a:t>
            </a:r>
            <a:r>
              <a:rPr lang="en-US" sz="4400" dirty="0"/>
              <a:t>) Like a lily among thorns, so is my love among the daughters. </a:t>
            </a:r>
          </a:p>
          <a:p>
            <a:pPr algn="l"/>
            <a:r>
              <a:rPr lang="en-US" sz="4400" u="none" strike="noStrike" baseline="0" dirty="0"/>
              <a:t>- </a:t>
            </a:r>
            <a:r>
              <a:rPr lang="en-US" sz="4400" i="1" u="none" strike="noStrike" baseline="0" dirty="0"/>
              <a:t>This is how I see you. You are incomparable.</a:t>
            </a:r>
            <a:r>
              <a:rPr lang="en-US" sz="4400" dirty="0"/>
              <a:t> 	</a:t>
            </a:r>
            <a:r>
              <a:rPr lang="en-US" sz="4000" b="1" dirty="0">
                <a:solidFill>
                  <a:srgbClr val="FF0000"/>
                </a:solidFill>
              </a:rPr>
              <a:t>Prov 31:29  </a:t>
            </a:r>
            <a:r>
              <a:rPr lang="en-US" sz="4000" dirty="0"/>
              <a:t>Many daughters have done well, 		but you excel them all.</a:t>
            </a:r>
            <a:endParaRPr lang="en-US" sz="4000" u="none" strike="noStrike" baseline="0" dirty="0"/>
          </a:p>
        </p:txBody>
      </p:sp>
    </p:spTree>
    <p:extLst>
      <p:ext uri="{BB962C8B-B14F-4D97-AF65-F5344CB8AC3E}">
        <p14:creationId xmlns:p14="http://schemas.microsoft.com/office/powerpoint/2010/main" val="30431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C931E1-83E5-EF81-0C6F-F82122CF59DE}"/>
              </a:ext>
            </a:extLst>
          </p:cNvPr>
          <p:cNvSpPr>
            <a:spLocks noGrp="1"/>
          </p:cNvSpPr>
          <p:nvPr>
            <p:ph type="subTitle" idx="1"/>
          </p:nvPr>
        </p:nvSpPr>
        <p:spPr>
          <a:xfrm>
            <a:off x="643466" y="482600"/>
            <a:ext cx="10905067" cy="5892799"/>
          </a:xfrm>
        </p:spPr>
        <p:txBody>
          <a:bodyPr>
            <a:noAutofit/>
          </a:bodyPr>
          <a:lstStyle/>
          <a:p>
            <a:pPr marR="0" rtl="0">
              <a:spcBef>
                <a:spcPts val="0"/>
              </a:spcBef>
            </a:pPr>
            <a:r>
              <a:rPr lang="en-US" sz="4400" b="1" i="0" u="none" strike="noStrike" baseline="0" dirty="0"/>
              <a:t>Communicating Acceptance</a:t>
            </a:r>
          </a:p>
          <a:p>
            <a:pPr marR="0" algn="l" rtl="0">
              <a:spcBef>
                <a:spcPts val="0"/>
              </a:spcBef>
            </a:pPr>
            <a:r>
              <a:rPr lang="en-US" sz="4400" dirty="0"/>
              <a:t>- I love you because ___________</a:t>
            </a:r>
          </a:p>
          <a:p>
            <a:pPr marR="0" algn="l" rtl="0">
              <a:spcBef>
                <a:spcPts val="0"/>
              </a:spcBef>
            </a:pPr>
            <a:r>
              <a:rPr lang="en-US" sz="4400" dirty="0"/>
              <a:t>- What I most appreciate about you is ______</a:t>
            </a:r>
          </a:p>
          <a:p>
            <a:pPr marR="0" algn="l" rtl="0">
              <a:spcBef>
                <a:spcPts val="0"/>
              </a:spcBef>
            </a:pPr>
            <a:r>
              <a:rPr lang="en-US" sz="4400" dirty="0"/>
              <a:t>- The reason I first began to love you is ______</a:t>
            </a:r>
          </a:p>
          <a:p>
            <a:pPr marR="0" algn="l" rtl="0">
              <a:spcBef>
                <a:spcPts val="0"/>
              </a:spcBef>
            </a:pPr>
            <a:r>
              <a:rPr lang="en-US" sz="4400" dirty="0"/>
              <a:t>- My favorite memories with you are ______</a:t>
            </a:r>
          </a:p>
          <a:p>
            <a:pPr marR="0" algn="l" rtl="0">
              <a:spcBef>
                <a:spcPts val="0"/>
              </a:spcBef>
            </a:pPr>
            <a:r>
              <a:rPr lang="en-US" sz="4400" dirty="0"/>
              <a:t>- What makes you special is _______</a:t>
            </a:r>
          </a:p>
          <a:p>
            <a:pPr marR="0" algn="l" rtl="0">
              <a:spcBef>
                <a:spcPts val="0"/>
              </a:spcBef>
            </a:pPr>
            <a:r>
              <a:rPr lang="en-US" sz="4400" dirty="0"/>
              <a:t>- What I look forward to most in our future 	together is ______</a:t>
            </a:r>
          </a:p>
          <a:p>
            <a:pPr marR="0" algn="l" rtl="0">
              <a:spcBef>
                <a:spcPts val="0"/>
              </a:spcBef>
            </a:pPr>
            <a:r>
              <a:rPr lang="en-US" sz="4400" dirty="0"/>
              <a:t>- Thank you for ______</a:t>
            </a:r>
          </a:p>
        </p:txBody>
      </p:sp>
    </p:spTree>
    <p:extLst>
      <p:ext uri="{BB962C8B-B14F-4D97-AF65-F5344CB8AC3E}">
        <p14:creationId xmlns:p14="http://schemas.microsoft.com/office/powerpoint/2010/main" val="34347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u="none" strike="noStrike" baseline="0" dirty="0"/>
              <a:t>How God Sees You and Me </a:t>
            </a:r>
            <a:r>
              <a:rPr lang="en-US" sz="4400" u="none" strike="noStrike" baseline="0" dirty="0"/>
              <a:t>(</a:t>
            </a:r>
            <a:r>
              <a:rPr lang="en-US" sz="4400" b="1" u="none" strike="noStrike" baseline="0" dirty="0">
                <a:solidFill>
                  <a:srgbClr val="FF0000"/>
                </a:solidFill>
              </a:rPr>
              <a:t>Ephesians</a:t>
            </a:r>
            <a:r>
              <a:rPr lang="en-US" sz="4400" u="none" strike="noStrike" baseline="0" dirty="0"/>
              <a:t>)</a:t>
            </a:r>
          </a:p>
          <a:p>
            <a:pPr algn="l"/>
            <a:r>
              <a:rPr lang="en-US" sz="4400" dirty="0"/>
              <a:t>Chosen &amp; wanted, </a:t>
            </a:r>
            <a:r>
              <a:rPr lang="en-US" sz="4400" b="1" dirty="0"/>
              <a:t>not</a:t>
            </a:r>
            <a:r>
              <a:rPr lang="en-US" sz="4400" dirty="0"/>
              <a:t> an obligation (</a:t>
            </a:r>
            <a:r>
              <a:rPr lang="en-US" sz="4400" b="1" dirty="0">
                <a:solidFill>
                  <a:srgbClr val="FF0000"/>
                </a:solidFill>
              </a:rPr>
              <a:t>1:4</a:t>
            </a:r>
            <a:r>
              <a:rPr lang="en-US" sz="4400" dirty="0"/>
              <a:t>) </a:t>
            </a:r>
          </a:p>
          <a:p>
            <a:pPr algn="l"/>
            <a:r>
              <a:rPr lang="en-US" sz="4400" dirty="0"/>
              <a:t>Adopted, </a:t>
            </a:r>
            <a:r>
              <a:rPr lang="en-US" sz="4400" b="1" dirty="0"/>
              <a:t>not</a:t>
            </a:r>
            <a:r>
              <a:rPr lang="en-US" sz="4400" dirty="0"/>
              <a:t> Satan’s child of wrath (</a:t>
            </a:r>
            <a:r>
              <a:rPr lang="en-US" sz="4400" b="1" dirty="0">
                <a:solidFill>
                  <a:srgbClr val="FF0000"/>
                </a:solidFill>
              </a:rPr>
              <a:t>1:5</a:t>
            </a:r>
            <a:r>
              <a:rPr lang="en-US" sz="4400" dirty="0"/>
              <a:t>;</a:t>
            </a:r>
            <a:r>
              <a:rPr lang="en-US" sz="4400" b="1" dirty="0">
                <a:solidFill>
                  <a:srgbClr val="FF0000"/>
                </a:solidFill>
              </a:rPr>
              <a:t>2:3</a:t>
            </a:r>
            <a:r>
              <a:rPr lang="en-US" sz="4400" dirty="0"/>
              <a:t>)</a:t>
            </a:r>
          </a:p>
          <a:p>
            <a:pPr algn="l"/>
            <a:r>
              <a:rPr lang="en-US" sz="4400" dirty="0"/>
              <a:t>Accepted in the Beloved, </a:t>
            </a:r>
            <a:r>
              <a:rPr lang="en-US" sz="4400" b="1" dirty="0"/>
              <a:t>not</a:t>
            </a:r>
            <a:r>
              <a:rPr lang="en-US" sz="4400" dirty="0"/>
              <a:t> endured (</a:t>
            </a:r>
            <a:r>
              <a:rPr lang="en-US" sz="4400" b="1" dirty="0">
                <a:solidFill>
                  <a:srgbClr val="FF0000"/>
                </a:solidFill>
              </a:rPr>
              <a:t>1:6</a:t>
            </a:r>
            <a:r>
              <a:rPr lang="en-US" sz="4400" dirty="0"/>
              <a:t>) </a:t>
            </a:r>
          </a:p>
          <a:p>
            <a:pPr algn="l"/>
            <a:r>
              <a:rPr lang="en-US" sz="4400" dirty="0"/>
              <a:t>Redeemed, </a:t>
            </a:r>
            <a:r>
              <a:rPr lang="en-US" sz="4400" b="1" dirty="0"/>
              <a:t>not</a:t>
            </a:r>
            <a:r>
              <a:rPr lang="en-US" sz="4400" dirty="0"/>
              <a:t> enslaved (</a:t>
            </a:r>
            <a:r>
              <a:rPr lang="en-US" sz="4400" b="1" dirty="0">
                <a:solidFill>
                  <a:srgbClr val="FF0000"/>
                </a:solidFill>
              </a:rPr>
              <a:t>1:7</a:t>
            </a:r>
            <a:r>
              <a:rPr lang="en-US" sz="4400" dirty="0"/>
              <a:t>)</a:t>
            </a:r>
          </a:p>
          <a:p>
            <a:pPr algn="l"/>
            <a:r>
              <a:rPr lang="en-US" sz="4400" dirty="0"/>
              <a:t>Forgiven, </a:t>
            </a:r>
            <a:r>
              <a:rPr lang="en-US" sz="4400" b="1" dirty="0"/>
              <a:t>not</a:t>
            </a:r>
            <a:r>
              <a:rPr lang="en-US" sz="4400" dirty="0"/>
              <a:t> condemned (</a:t>
            </a:r>
            <a:r>
              <a:rPr lang="en-US" sz="4400" b="1" dirty="0">
                <a:solidFill>
                  <a:srgbClr val="FF0000"/>
                </a:solidFill>
              </a:rPr>
              <a:t>1:7</a:t>
            </a:r>
            <a:r>
              <a:rPr lang="en-US" sz="4400" dirty="0"/>
              <a:t>; </a:t>
            </a:r>
            <a:r>
              <a:rPr lang="en-US" sz="4400" b="1" dirty="0">
                <a:solidFill>
                  <a:srgbClr val="FF0000"/>
                </a:solidFill>
              </a:rPr>
              <a:t>4:32</a:t>
            </a:r>
            <a:r>
              <a:rPr lang="en-US" sz="4400" dirty="0"/>
              <a:t>)</a:t>
            </a:r>
          </a:p>
          <a:p>
            <a:pPr algn="l"/>
            <a:r>
              <a:rPr lang="en-US" sz="4400" dirty="0"/>
              <a:t>His “</a:t>
            </a:r>
            <a:r>
              <a:rPr lang="en-US" sz="4400" i="1" dirty="0"/>
              <a:t>poem”,</a:t>
            </a:r>
            <a:r>
              <a:rPr lang="en-US" sz="4400" dirty="0"/>
              <a:t> </a:t>
            </a:r>
            <a:r>
              <a:rPr lang="en-US" sz="4400" b="1" dirty="0"/>
              <a:t>not</a:t>
            </a:r>
            <a:r>
              <a:rPr lang="en-US" sz="4400" dirty="0"/>
              <a:t> a cosmic accident (</a:t>
            </a:r>
            <a:r>
              <a:rPr lang="en-US" sz="4400" b="1" dirty="0">
                <a:solidFill>
                  <a:srgbClr val="FF0000"/>
                </a:solidFill>
              </a:rPr>
              <a:t>2:10</a:t>
            </a:r>
            <a:r>
              <a:rPr lang="en-US" sz="4400" dirty="0"/>
              <a:t>)</a:t>
            </a:r>
          </a:p>
          <a:p>
            <a:pPr algn="l"/>
            <a:r>
              <a:rPr lang="en-US" sz="4400" dirty="0"/>
              <a:t>“In Christ”(</a:t>
            </a:r>
            <a:r>
              <a:rPr lang="en-US" sz="4400" b="1" dirty="0">
                <a:solidFill>
                  <a:srgbClr val="FF0000"/>
                </a:solidFill>
              </a:rPr>
              <a:t>1:1,3,4,11</a:t>
            </a:r>
            <a:r>
              <a:rPr lang="en-US" sz="4400" dirty="0"/>
              <a:t>; </a:t>
            </a:r>
            <a:r>
              <a:rPr lang="en-US" sz="4400" b="1" dirty="0">
                <a:solidFill>
                  <a:srgbClr val="FF0000"/>
                </a:solidFill>
              </a:rPr>
              <a:t>2:6 - II Cor 5:17</a:t>
            </a:r>
            <a:r>
              <a:rPr lang="en-US" sz="4400" dirty="0"/>
              <a:t>)</a:t>
            </a:r>
          </a:p>
        </p:txBody>
      </p:sp>
    </p:spTree>
    <p:extLst>
      <p:ext uri="{BB962C8B-B14F-4D97-AF65-F5344CB8AC3E}">
        <p14:creationId xmlns:p14="http://schemas.microsoft.com/office/powerpoint/2010/main" val="33629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dirty="0"/>
              <a:t>Be not afraid</a:t>
            </a:r>
          </a:p>
          <a:p>
            <a:r>
              <a:rPr lang="en-US" sz="4400" b="1" dirty="0"/>
              <a:t>For I have redeemed you</a:t>
            </a:r>
          </a:p>
          <a:p>
            <a:r>
              <a:rPr lang="en-US" sz="4400" b="1" dirty="0"/>
              <a:t>Be not afraid</a:t>
            </a:r>
          </a:p>
          <a:p>
            <a:r>
              <a:rPr lang="en-US" sz="4400" b="1" dirty="0"/>
              <a:t>I've called you my name</a:t>
            </a:r>
          </a:p>
          <a:p>
            <a:r>
              <a:rPr lang="en-US" sz="4400" b="1" dirty="0"/>
              <a:t>My love for you is everlasting</a:t>
            </a:r>
          </a:p>
          <a:p>
            <a:r>
              <a:rPr lang="en-US" sz="4400" b="1" dirty="0"/>
              <a:t>My love for you shall have no end</a:t>
            </a:r>
          </a:p>
        </p:txBody>
      </p:sp>
    </p:spTree>
    <p:extLst>
      <p:ext uri="{BB962C8B-B14F-4D97-AF65-F5344CB8AC3E}">
        <p14:creationId xmlns:p14="http://schemas.microsoft.com/office/powerpoint/2010/main" val="85320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dirty="0"/>
              <a:t>When you pass through the waters</a:t>
            </a:r>
          </a:p>
          <a:p>
            <a:r>
              <a:rPr lang="en-US" sz="4400" b="1" dirty="0"/>
              <a:t>I will surround you</a:t>
            </a:r>
          </a:p>
          <a:p>
            <a:r>
              <a:rPr lang="en-US" sz="4400" b="1" dirty="0"/>
              <a:t>When you pass through the floods</a:t>
            </a:r>
          </a:p>
          <a:p>
            <a:r>
              <a:rPr lang="en-US" sz="4400" b="1" dirty="0"/>
              <a:t>They will not sweep o'er</a:t>
            </a:r>
          </a:p>
          <a:p>
            <a:r>
              <a:rPr lang="en-US" sz="4400" b="1" dirty="0"/>
              <a:t>When you walk through the fire</a:t>
            </a:r>
          </a:p>
          <a:p>
            <a:r>
              <a:rPr lang="en-US" sz="4400" b="1" dirty="0"/>
              <a:t>You will not be consumed</a:t>
            </a:r>
          </a:p>
          <a:p>
            <a:r>
              <a:rPr lang="en-US" sz="4400" b="1" dirty="0"/>
              <a:t>You are my child!  You are my child!</a:t>
            </a:r>
          </a:p>
          <a:p>
            <a:r>
              <a:rPr lang="en-US" sz="4400" b="1" dirty="0"/>
              <a:t>You are so precious to me</a:t>
            </a:r>
            <a:endParaRPr lang="en-US" sz="4400" dirty="0"/>
          </a:p>
        </p:txBody>
      </p:sp>
    </p:spTree>
    <p:extLst>
      <p:ext uri="{BB962C8B-B14F-4D97-AF65-F5344CB8AC3E}">
        <p14:creationId xmlns:p14="http://schemas.microsoft.com/office/powerpoint/2010/main" val="134899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6C579C-35DC-DE42-A8A0-F4CB9AF517BC}"/>
              </a:ext>
            </a:extLst>
          </p:cNvPr>
          <p:cNvSpPr>
            <a:spLocks noGrp="1"/>
          </p:cNvSpPr>
          <p:nvPr>
            <p:ph type="subTitle" idx="1"/>
          </p:nvPr>
        </p:nvSpPr>
        <p:spPr>
          <a:xfrm>
            <a:off x="599440" y="467360"/>
            <a:ext cx="10972800" cy="5963920"/>
          </a:xfrm>
        </p:spPr>
        <p:txBody>
          <a:bodyPr>
            <a:normAutofit/>
          </a:bodyPr>
          <a:lstStyle/>
          <a:p>
            <a:endParaRPr lang="en-US" sz="7200" b="1" dirty="0"/>
          </a:p>
          <a:p>
            <a:r>
              <a:rPr lang="en-US" sz="7200" b="1" dirty="0"/>
              <a:t>Next Time</a:t>
            </a:r>
          </a:p>
          <a:p>
            <a:r>
              <a:rPr lang="en-US" sz="7200" b="1" dirty="0">
                <a:solidFill>
                  <a:srgbClr val="FF0000"/>
                </a:solidFill>
              </a:rPr>
              <a:t>Song of Solomon 2</a:t>
            </a:r>
          </a:p>
          <a:p>
            <a:r>
              <a:rPr lang="en-US" sz="7200" b="1" i="1" dirty="0"/>
              <a:t>The Little Foxes</a:t>
            </a:r>
          </a:p>
        </p:txBody>
      </p:sp>
    </p:spTree>
    <p:extLst>
      <p:ext uri="{BB962C8B-B14F-4D97-AF65-F5344CB8AC3E}">
        <p14:creationId xmlns:p14="http://schemas.microsoft.com/office/powerpoint/2010/main" val="198374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C931E1-83E5-EF81-0C6F-F82122CF59DE}"/>
              </a:ext>
            </a:extLst>
          </p:cNvPr>
          <p:cNvSpPr>
            <a:spLocks noGrp="1"/>
          </p:cNvSpPr>
          <p:nvPr>
            <p:ph type="subTitle" idx="1"/>
          </p:nvPr>
        </p:nvSpPr>
        <p:spPr>
          <a:xfrm>
            <a:off x="643466" y="482600"/>
            <a:ext cx="10905067" cy="5892799"/>
          </a:xfrm>
        </p:spPr>
        <p:txBody>
          <a:bodyPr>
            <a:noAutofit/>
          </a:bodyPr>
          <a:lstStyle/>
          <a:p>
            <a:pPr marR="0" rtl="0">
              <a:spcBef>
                <a:spcPts val="0"/>
              </a:spcBef>
            </a:pPr>
            <a:r>
              <a:rPr lang="en-US" sz="3600" b="1" i="0" u="none" strike="noStrike" baseline="0" dirty="0"/>
              <a:t>Questions for Couples to Discuss at Home</a:t>
            </a:r>
          </a:p>
          <a:p>
            <a:pPr marR="0" algn="l" rtl="0">
              <a:spcBef>
                <a:spcPts val="0"/>
              </a:spcBef>
            </a:pPr>
            <a:r>
              <a:rPr lang="en-US" sz="3600" b="1" i="0" u="none" strike="noStrike" baseline="0" dirty="0"/>
              <a:t>1</a:t>
            </a:r>
            <a:r>
              <a:rPr lang="en-US" sz="3600" i="0" u="none" strike="noStrike" baseline="0" dirty="0"/>
              <a:t> - How are you doing at open &amp; honest</a:t>
            </a:r>
            <a:r>
              <a:rPr lang="en-US" sz="3600" i="0" u="none" strike="noStrike" dirty="0"/>
              <a:t> communication 	about your desires and insecurities</a:t>
            </a:r>
            <a:r>
              <a:rPr lang="en-US" sz="3600" i="0" u="none" strike="noStrike" baseline="0" dirty="0"/>
              <a:t>? What needs to 	be said in a kind, loving, and inviting way?</a:t>
            </a:r>
          </a:p>
          <a:p>
            <a:pPr algn="l">
              <a:spcBef>
                <a:spcPts val="0"/>
              </a:spcBef>
            </a:pPr>
            <a:r>
              <a:rPr lang="en-US" sz="3600" b="1" i="0" u="none" strike="noStrike" baseline="0" dirty="0"/>
              <a:t>2</a:t>
            </a:r>
            <a:r>
              <a:rPr lang="en-US" sz="3600" b="0" i="0" u="none" strike="noStrike" baseline="0" dirty="0"/>
              <a:t> - What are your honest initial thoughts about the 	woman speaking first</a:t>
            </a:r>
            <a:r>
              <a:rPr lang="en-US" sz="3600" b="0" i="0" u="none" strike="noStrike" dirty="0"/>
              <a:t> and most, and about her being 	passionate and strongly vocal about desires and 	concerns for their relationship</a:t>
            </a:r>
            <a:r>
              <a:rPr lang="en-US" sz="3600" i="0" u="none" strike="noStrike" baseline="0" dirty="0"/>
              <a:t>?</a:t>
            </a:r>
          </a:p>
          <a:p>
            <a:pPr algn="l">
              <a:spcBef>
                <a:spcPts val="0"/>
              </a:spcBef>
            </a:pPr>
            <a:r>
              <a:rPr lang="en-US" sz="3600" b="1" dirty="0"/>
              <a:t>3</a:t>
            </a:r>
            <a:r>
              <a:rPr lang="en-US" sz="3600" dirty="0"/>
              <a:t> -  Who are the friends you want to be the wise counsel 	in your life? Are there unhealthy friends or extended 	family that should not be given a voice in the details 	and decisions effecting your marriage?</a:t>
            </a:r>
          </a:p>
          <a:p>
            <a:pPr marR="0" algn="l" rtl="0">
              <a:spcBef>
                <a:spcPts val="0"/>
              </a:spcBef>
            </a:pPr>
            <a:endParaRPr lang="en-US" sz="3600" b="0" i="0" u="none" strike="noStrike" baseline="0" dirty="0"/>
          </a:p>
        </p:txBody>
      </p:sp>
    </p:spTree>
    <p:extLst>
      <p:ext uri="{BB962C8B-B14F-4D97-AF65-F5344CB8AC3E}">
        <p14:creationId xmlns:p14="http://schemas.microsoft.com/office/powerpoint/2010/main" val="35292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C931E1-83E5-EF81-0C6F-F82122CF59DE}"/>
              </a:ext>
            </a:extLst>
          </p:cNvPr>
          <p:cNvSpPr>
            <a:spLocks noGrp="1"/>
          </p:cNvSpPr>
          <p:nvPr>
            <p:ph type="subTitle" idx="1"/>
          </p:nvPr>
        </p:nvSpPr>
        <p:spPr>
          <a:xfrm>
            <a:off x="643466" y="482600"/>
            <a:ext cx="10905067" cy="5892799"/>
          </a:xfrm>
        </p:spPr>
        <p:txBody>
          <a:bodyPr>
            <a:noAutofit/>
          </a:bodyPr>
          <a:lstStyle/>
          <a:p>
            <a:pPr>
              <a:spcBef>
                <a:spcPts val="1200"/>
              </a:spcBef>
            </a:pPr>
            <a:r>
              <a:rPr lang="en-US" sz="3600" b="1" dirty="0"/>
              <a:t>Questions for Couples to Discuss at Home</a:t>
            </a:r>
          </a:p>
          <a:p>
            <a:pPr algn="l">
              <a:spcBef>
                <a:spcPts val="1200"/>
              </a:spcBef>
            </a:pPr>
            <a:r>
              <a:rPr lang="en-US" sz="3600" b="1" dirty="0"/>
              <a:t>4</a:t>
            </a:r>
            <a:r>
              <a:rPr lang="en-US" sz="3600" dirty="0"/>
              <a:t> - Is there anything in your spouse’s character that you 	can encourage and show gratitude for? Is there 	anything in your spouse’s character on which you 	can lovingly and kindly request improvement, 	responding humbly and not defensively?</a:t>
            </a:r>
            <a:endParaRPr lang="en-US" sz="3600" i="0" u="none" strike="noStrike" baseline="0" dirty="0"/>
          </a:p>
          <a:p>
            <a:pPr algn="l">
              <a:spcBef>
                <a:spcPts val="1200"/>
              </a:spcBef>
            </a:pPr>
            <a:r>
              <a:rPr lang="en-US" sz="3600" b="1" dirty="0"/>
              <a:t>5</a:t>
            </a:r>
            <a:r>
              <a:rPr lang="en-US" sz="3600" dirty="0"/>
              <a:t> - How can you pray for each other this week?</a:t>
            </a:r>
          </a:p>
          <a:p>
            <a:pPr>
              <a:spcBef>
                <a:spcPts val="1200"/>
              </a:spcBef>
            </a:pPr>
            <a:r>
              <a:rPr lang="en-US" dirty="0"/>
              <a:t>(borrowed from “</a:t>
            </a:r>
            <a:r>
              <a:rPr lang="en-US" b="1" i="1" dirty="0"/>
              <a:t>Real Romance</a:t>
            </a:r>
            <a:r>
              <a:rPr lang="en-US" dirty="0"/>
              <a:t>” by Mark &amp; Grace Driscoll)</a:t>
            </a:r>
          </a:p>
          <a:p>
            <a:pPr marR="0" algn="l" rtl="0">
              <a:spcBef>
                <a:spcPts val="1200"/>
              </a:spcBef>
            </a:pPr>
            <a:endParaRPr lang="en-US" sz="3600" b="0" i="0" u="none" strike="noStrike" baseline="0" dirty="0"/>
          </a:p>
        </p:txBody>
      </p:sp>
    </p:spTree>
    <p:extLst>
      <p:ext uri="{BB962C8B-B14F-4D97-AF65-F5344CB8AC3E}">
        <p14:creationId xmlns:p14="http://schemas.microsoft.com/office/powerpoint/2010/main" val="1123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pPr marR="0" algn="l" rtl="0"/>
            <a:r>
              <a:rPr lang="en-US" sz="4400" b="1" u="none" strike="noStrike" baseline="0" dirty="0">
                <a:solidFill>
                  <a:srgbClr val="FF0000"/>
                </a:solidFill>
              </a:rPr>
              <a:t>Song 1:7</a:t>
            </a:r>
            <a:r>
              <a:rPr lang="en-US" sz="4400" b="0" u="none" strike="noStrike" baseline="0" dirty="0">
                <a:solidFill>
                  <a:srgbClr val="FF0000"/>
                </a:solidFill>
              </a:rPr>
              <a:t> </a:t>
            </a:r>
            <a:r>
              <a:rPr lang="en-US" sz="4400" u="none" strike="noStrike" baseline="0" dirty="0"/>
              <a:t>(</a:t>
            </a:r>
            <a:r>
              <a:rPr lang="en-US" sz="4400" b="1" i="1" u="none" strike="noStrike" baseline="0" dirty="0">
                <a:solidFill>
                  <a:srgbClr val="00B050"/>
                </a:solidFill>
              </a:rPr>
              <a:t>She</a:t>
            </a:r>
            <a:r>
              <a:rPr lang="en-US" sz="4400" u="none" strike="noStrike" baseline="0" dirty="0"/>
              <a:t>) </a:t>
            </a:r>
            <a:r>
              <a:rPr lang="en-US" sz="4400" b="1" u="none" strike="noStrike" baseline="0" dirty="0"/>
              <a:t>Tell me</a:t>
            </a:r>
            <a:r>
              <a:rPr lang="en-US" sz="4400" b="0" u="none" strike="noStrike" baseline="0" dirty="0"/>
              <a:t>, O you whom I love, </a:t>
            </a:r>
            <a:r>
              <a:rPr lang="en-US" sz="4400" b="1" u="none" strike="noStrike" baseline="0" dirty="0"/>
              <a:t>where</a:t>
            </a:r>
            <a:r>
              <a:rPr lang="en-US" sz="4400" b="0" u="none" strike="noStrike" baseline="0" dirty="0"/>
              <a:t> you feed your flock, </a:t>
            </a:r>
            <a:r>
              <a:rPr lang="en-US" sz="4400" b="1" u="none" strike="noStrike" baseline="0" dirty="0"/>
              <a:t>where</a:t>
            </a:r>
            <a:r>
              <a:rPr lang="en-US" sz="4400" b="0" u="none" strike="noStrike" baseline="0" dirty="0"/>
              <a:t> you make it rest </a:t>
            </a:r>
            <a:r>
              <a:rPr lang="en-US" sz="4400" b="1" u="none" strike="noStrike" baseline="0" dirty="0"/>
              <a:t>at noon</a:t>
            </a:r>
            <a:r>
              <a:rPr lang="en-US" sz="4400" b="0" u="none" strike="noStrike" baseline="0" dirty="0"/>
              <a:t>. For why should I be as one who veils herself by the flocks of your companions?</a:t>
            </a:r>
          </a:p>
          <a:p>
            <a:pPr marR="0" algn="l" rtl="0">
              <a:spcBef>
                <a:spcPts val="600"/>
              </a:spcBef>
            </a:pPr>
            <a:r>
              <a:rPr lang="en-US" sz="3600" dirty="0"/>
              <a:t>	(</a:t>
            </a:r>
            <a:r>
              <a:rPr lang="en-US" sz="3600" i="1" dirty="0"/>
              <a:t>Don’t make me act like a prostitute - </a:t>
            </a:r>
            <a:r>
              <a:rPr lang="en-US" sz="3600" b="1" dirty="0">
                <a:solidFill>
                  <a:srgbClr val="FF0000"/>
                </a:solidFill>
              </a:rPr>
              <a:t>Gen 38:14,15</a:t>
            </a:r>
            <a:r>
              <a:rPr lang="en-US" sz="3600" dirty="0"/>
              <a:t>)</a:t>
            </a:r>
            <a:r>
              <a:rPr lang="en-US" sz="3600" b="0" u="none" strike="noStrike" baseline="0" dirty="0"/>
              <a:t> </a:t>
            </a:r>
          </a:p>
          <a:p>
            <a:pPr marR="0" algn="l" rtl="0"/>
            <a:r>
              <a:rPr lang="en-US" sz="4400" b="1" u="none" strike="noStrike" baseline="0" dirty="0">
                <a:solidFill>
                  <a:srgbClr val="FF0000"/>
                </a:solidFill>
              </a:rPr>
              <a:t>8</a:t>
            </a:r>
            <a:r>
              <a:rPr lang="en-US" sz="4400" b="0" u="none" strike="noStrike" baseline="0" dirty="0"/>
              <a:t> </a:t>
            </a:r>
            <a:r>
              <a:rPr lang="en-US" sz="4400" b="0" u="none" strike="noStrike" spc="-100" dirty="0"/>
              <a:t>(</a:t>
            </a:r>
            <a:r>
              <a:rPr lang="en-US" sz="4400" b="1" i="1" u="none" strike="noStrike" spc="-100" dirty="0">
                <a:solidFill>
                  <a:srgbClr val="00B050"/>
                </a:solidFill>
              </a:rPr>
              <a:t>He</a:t>
            </a:r>
            <a:r>
              <a:rPr lang="en-US" sz="4400" b="0" u="none" strike="noStrike" spc="-100" dirty="0"/>
              <a:t>) If you don’t know, O fairest among women</a:t>
            </a:r>
            <a:r>
              <a:rPr lang="en-US" sz="4400" b="0" u="none" strike="noStrike" baseline="0" dirty="0"/>
              <a:t>, </a:t>
            </a:r>
            <a:r>
              <a:rPr lang="en-US" sz="4400" b="1" u="none" strike="noStrike" baseline="0" dirty="0"/>
              <a:t>follow in the footsteps of the flock</a:t>
            </a:r>
            <a:r>
              <a:rPr lang="en-US" sz="4400" b="0" u="none" strike="noStrike" baseline="0" dirty="0"/>
              <a:t>, and feed your little goats beside the shepherds' tents. </a:t>
            </a:r>
          </a:p>
          <a:p>
            <a:pPr marR="0" algn="l" rtl="0"/>
            <a:r>
              <a:rPr lang="en-US" sz="3600" dirty="0"/>
              <a:t>	(</a:t>
            </a:r>
            <a:r>
              <a:rPr lang="en-US" sz="3600" i="1" dirty="0"/>
              <a:t>Here’s a plan for spending time together</a:t>
            </a:r>
            <a:r>
              <a:rPr lang="en-US" sz="3600" dirty="0"/>
              <a:t>)</a:t>
            </a:r>
            <a:endParaRPr lang="en-US" sz="3600" b="0" u="none" strike="noStrike" baseline="0" dirty="0"/>
          </a:p>
        </p:txBody>
      </p:sp>
    </p:spTree>
    <p:extLst>
      <p:ext uri="{BB962C8B-B14F-4D97-AF65-F5344CB8AC3E}">
        <p14:creationId xmlns:p14="http://schemas.microsoft.com/office/powerpoint/2010/main" val="4358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dirty="0"/>
              <a:t>Romance in a Busy Schedule</a:t>
            </a:r>
          </a:p>
          <a:p>
            <a:pPr algn="l"/>
            <a:r>
              <a:rPr lang="en-US" sz="4400" dirty="0">
                <a:sym typeface="Wingdings" panose="05000000000000000000" pitchFamily="2" charset="2"/>
              </a:rPr>
              <a:t></a:t>
            </a:r>
            <a:r>
              <a:rPr lang="en-US" sz="4400" dirty="0"/>
              <a:t> People no more “</a:t>
            </a:r>
            <a:r>
              <a:rPr lang="en-US" sz="4400" i="1" dirty="0"/>
              <a:t>fall in love</a:t>
            </a:r>
            <a:r>
              <a:rPr lang="en-US" sz="4400" dirty="0"/>
              <a:t>” than they do 	“</a:t>
            </a:r>
            <a:r>
              <a:rPr lang="en-US" sz="4400" i="1" dirty="0"/>
              <a:t>fall into health or wisdom</a:t>
            </a:r>
            <a:r>
              <a:rPr lang="en-US" sz="4400" dirty="0"/>
              <a:t>”. It take work!</a:t>
            </a:r>
          </a:p>
          <a:p>
            <a:pPr algn="l"/>
            <a:r>
              <a:rPr lang="en-US" sz="4400" dirty="0">
                <a:sym typeface="Wingdings" panose="05000000000000000000" pitchFamily="2" charset="2"/>
              </a:rPr>
              <a:t></a:t>
            </a:r>
            <a:r>
              <a:rPr lang="en-US" sz="4400" dirty="0"/>
              <a:t> Don’t be so busy </a:t>
            </a:r>
            <a:r>
              <a:rPr lang="en-US" sz="4400" b="1" dirty="0"/>
              <a:t>IN</a:t>
            </a:r>
            <a:r>
              <a:rPr lang="en-US" sz="4400" dirty="0"/>
              <a:t> your marriage that you 	don’t work </a:t>
            </a:r>
            <a:r>
              <a:rPr lang="en-US" sz="4400" b="1" dirty="0"/>
              <a:t>ON</a:t>
            </a:r>
            <a:r>
              <a:rPr lang="en-US" sz="4400" dirty="0"/>
              <a:t> your marriage.</a:t>
            </a:r>
          </a:p>
        </p:txBody>
      </p:sp>
    </p:spTree>
    <p:extLst>
      <p:ext uri="{BB962C8B-B14F-4D97-AF65-F5344CB8AC3E}">
        <p14:creationId xmlns:p14="http://schemas.microsoft.com/office/powerpoint/2010/main" val="14851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r>
              <a:rPr lang="en-US" sz="4400" b="1" dirty="0"/>
              <a:t>Little Ideas for Big Blessings</a:t>
            </a:r>
          </a:p>
          <a:p>
            <a:pPr algn="l"/>
            <a:r>
              <a:rPr lang="en-US" sz="4400" b="1" dirty="0"/>
              <a:t>Daily </a:t>
            </a:r>
            <a:r>
              <a:rPr lang="en-US" sz="4400" dirty="0"/>
              <a:t>- Share a digital or common calendar.</a:t>
            </a:r>
          </a:p>
          <a:p>
            <a:pPr algn="l"/>
            <a:r>
              <a:rPr lang="en-US" sz="4400" b="1" dirty="0"/>
              <a:t>Weekly</a:t>
            </a:r>
            <a:r>
              <a:rPr lang="en-US" sz="4400" dirty="0"/>
              <a:t> - Plan a “sync meeting” </a:t>
            </a:r>
            <a:r>
              <a:rPr lang="en-US" sz="3600" dirty="0"/>
              <a:t>(</a:t>
            </a:r>
            <a:r>
              <a:rPr lang="en-US" sz="3600" i="1" dirty="0"/>
              <a:t>time for meshing 	schedules - separate from a date night</a:t>
            </a:r>
            <a:r>
              <a:rPr lang="en-US" sz="3600" dirty="0"/>
              <a:t>).</a:t>
            </a:r>
          </a:p>
          <a:p>
            <a:pPr algn="l"/>
            <a:r>
              <a:rPr lang="en-US" sz="4400" b="1" spc="-50" dirty="0"/>
              <a:t>Yearly</a:t>
            </a:r>
            <a:r>
              <a:rPr lang="en-US" sz="4400" spc="-50" dirty="0"/>
              <a:t> - Go on a Vision Retreat </a:t>
            </a:r>
            <a:r>
              <a:rPr lang="en-US" sz="3600" spc="-50" dirty="0"/>
              <a:t>(</a:t>
            </a:r>
            <a:r>
              <a:rPr lang="en-US" sz="3600" i="1" spc="-50" dirty="0"/>
              <a:t>planning for healthy 	</a:t>
            </a:r>
            <a:r>
              <a:rPr lang="en-US" sz="3600" i="1" dirty="0"/>
              <a:t>relationships as Christians, a couple, with each child, 	work/life balance, extended family, ministries</a:t>
            </a:r>
            <a:r>
              <a:rPr lang="en-US" sz="3600" dirty="0"/>
              <a:t>).</a:t>
            </a:r>
          </a:p>
          <a:p>
            <a:pPr algn="l"/>
            <a:r>
              <a:rPr lang="en-US" sz="4400" b="1" dirty="0"/>
              <a:t>Periodic</a:t>
            </a:r>
            <a:r>
              <a:rPr lang="en-US" sz="4400" dirty="0"/>
              <a:t> - Put FUN on the calendar </a:t>
            </a:r>
            <a:r>
              <a:rPr lang="en-US" sz="3600" dirty="0"/>
              <a:t>(</a:t>
            </a:r>
            <a:r>
              <a:rPr lang="en-US" sz="3600" i="1" dirty="0"/>
              <a:t>a change of 	</a:t>
            </a:r>
            <a:r>
              <a:rPr lang="en-US" sz="3600" b="1" i="1" dirty="0"/>
              <a:t>pace</a:t>
            </a:r>
            <a:r>
              <a:rPr lang="en-US" sz="3600" i="1" dirty="0"/>
              <a:t> may require a change of </a:t>
            </a:r>
            <a:r>
              <a:rPr lang="en-US" sz="3600" b="1" i="1" dirty="0"/>
              <a:t>place</a:t>
            </a:r>
            <a:r>
              <a:rPr lang="en-US" sz="3600" dirty="0"/>
              <a:t>).</a:t>
            </a:r>
          </a:p>
          <a:p>
            <a:pPr algn="l"/>
            <a:endParaRPr lang="en-US" sz="3600" dirty="0"/>
          </a:p>
        </p:txBody>
      </p:sp>
    </p:spTree>
    <p:extLst>
      <p:ext uri="{BB962C8B-B14F-4D97-AF65-F5344CB8AC3E}">
        <p14:creationId xmlns:p14="http://schemas.microsoft.com/office/powerpoint/2010/main" val="193950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pPr marR="0" algn="l" rtl="0"/>
            <a:r>
              <a:rPr lang="en-US" sz="4400" b="1" u="none" strike="noStrike" baseline="0" dirty="0">
                <a:solidFill>
                  <a:srgbClr val="FF0000"/>
                </a:solidFill>
              </a:rPr>
              <a:t>Song 1:9</a:t>
            </a:r>
            <a:r>
              <a:rPr lang="en-US" sz="4400" b="0" u="none" strike="noStrike" baseline="0" dirty="0">
                <a:solidFill>
                  <a:srgbClr val="FF0000"/>
                </a:solidFill>
              </a:rPr>
              <a:t> </a:t>
            </a:r>
            <a:r>
              <a:rPr lang="en-US" sz="4400" u="none" strike="noStrike" baseline="0" dirty="0"/>
              <a:t>(</a:t>
            </a:r>
            <a:r>
              <a:rPr lang="en-US" sz="4400" b="1" i="1" dirty="0">
                <a:solidFill>
                  <a:srgbClr val="00B050"/>
                </a:solidFill>
              </a:rPr>
              <a:t>H</a:t>
            </a:r>
            <a:r>
              <a:rPr lang="en-US" sz="4400" b="1" i="1" u="none" strike="noStrike" baseline="0" dirty="0">
                <a:solidFill>
                  <a:srgbClr val="00B050"/>
                </a:solidFill>
              </a:rPr>
              <a:t>e</a:t>
            </a:r>
            <a:r>
              <a:rPr lang="en-US" sz="4400" u="none" strike="noStrike" baseline="0" dirty="0"/>
              <a:t>) </a:t>
            </a:r>
            <a:r>
              <a:rPr lang="en-US" sz="4400" b="0" u="none" strike="noStrike" baseline="0" dirty="0"/>
              <a:t>I have compared you, </a:t>
            </a:r>
            <a:r>
              <a:rPr lang="en-US" sz="4400" b="1" u="none" strike="noStrike" baseline="0" dirty="0"/>
              <a:t>my love</a:t>
            </a:r>
            <a:r>
              <a:rPr lang="en-US" sz="4400" b="0" u="none" strike="noStrike" baseline="0" dirty="0"/>
              <a:t>, to my </a:t>
            </a:r>
            <a:r>
              <a:rPr lang="en-US" sz="4400" b="1" u="none" strike="noStrike" baseline="0" dirty="0"/>
              <a:t>filly</a:t>
            </a:r>
            <a:r>
              <a:rPr lang="en-US" sz="4400" b="0" u="none" strike="noStrike" baseline="0" dirty="0"/>
              <a:t> among Pharaoh's chariots. </a:t>
            </a:r>
          </a:p>
          <a:p>
            <a:pPr marR="0" algn="l" rtl="0"/>
            <a:r>
              <a:rPr lang="en-US" sz="4400" b="1" u="none" strike="noStrike" baseline="0" dirty="0">
                <a:solidFill>
                  <a:srgbClr val="FF0000"/>
                </a:solidFill>
              </a:rPr>
              <a:t>10</a:t>
            </a:r>
            <a:r>
              <a:rPr lang="en-US" sz="4400" b="0" u="none" strike="noStrike" baseline="0" dirty="0"/>
              <a:t>  Your cheeks are </a:t>
            </a:r>
            <a:r>
              <a:rPr lang="en-US" sz="4400" b="1" u="none" strike="noStrike" baseline="0" dirty="0"/>
              <a:t>lovely</a:t>
            </a:r>
            <a:r>
              <a:rPr lang="en-US" sz="4400" b="0" u="none" strike="noStrike" baseline="0" dirty="0"/>
              <a:t> with ornaments, your neck with chains of gold. </a:t>
            </a:r>
          </a:p>
        </p:txBody>
      </p:sp>
    </p:spTree>
    <p:extLst>
      <p:ext uri="{BB962C8B-B14F-4D97-AF65-F5344CB8AC3E}">
        <p14:creationId xmlns:p14="http://schemas.microsoft.com/office/powerpoint/2010/main" val="100262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pPr marR="0" rtl="0">
              <a:spcBef>
                <a:spcPts val="300"/>
              </a:spcBef>
            </a:pPr>
            <a:r>
              <a:rPr lang="en-US" sz="4400" b="1" dirty="0"/>
              <a:t>Nicknames and Compliments</a:t>
            </a:r>
            <a:endParaRPr lang="en-US" sz="4400" b="1" u="none" strike="noStrike" baseline="0" dirty="0"/>
          </a:p>
          <a:p>
            <a:pPr marR="0" algn="l" rtl="0">
              <a:spcBef>
                <a:spcPts val="300"/>
              </a:spcBef>
            </a:pPr>
            <a:r>
              <a:rPr lang="en-US" sz="3600" u="none" strike="noStrike" baseline="0" dirty="0"/>
              <a:t>(</a:t>
            </a:r>
            <a:r>
              <a:rPr lang="en-US" sz="3600" i="1" u="none" strike="noStrike" baseline="0" dirty="0"/>
              <a:t>Love Language</a:t>
            </a:r>
            <a:r>
              <a:rPr lang="en-US" sz="3600" u="none" strike="noStrike" baseline="0" dirty="0"/>
              <a:t>) - </a:t>
            </a:r>
            <a:r>
              <a:rPr lang="en-US" sz="3600" b="1" u="none" strike="noStrike" baseline="0" dirty="0">
                <a:solidFill>
                  <a:srgbClr val="FF0000"/>
                </a:solidFill>
              </a:rPr>
              <a:t>Words of Encouragement</a:t>
            </a:r>
          </a:p>
          <a:p>
            <a:pPr marR="0" algn="l" rtl="0">
              <a:spcBef>
                <a:spcPts val="300"/>
              </a:spcBef>
            </a:pPr>
            <a:endParaRPr lang="en-US" sz="800" b="1" u="none" strike="noStrike" baseline="0" dirty="0">
              <a:solidFill>
                <a:srgbClr val="FF0000"/>
              </a:solidFill>
            </a:endParaRPr>
          </a:p>
          <a:p>
            <a:pPr marR="0" algn="l" rtl="0">
              <a:spcBef>
                <a:spcPts val="300"/>
              </a:spcBef>
            </a:pPr>
            <a:r>
              <a:rPr lang="en-US" sz="4400" b="1" u="none" strike="noStrike" baseline="0" dirty="0">
                <a:solidFill>
                  <a:srgbClr val="00B050"/>
                </a:solidFill>
              </a:rPr>
              <a:t>He</a:t>
            </a:r>
            <a:r>
              <a:rPr lang="en-US" sz="4400" u="none" strike="noStrike" baseline="0" dirty="0"/>
              <a:t> calls her - </a:t>
            </a:r>
            <a:r>
              <a:rPr lang="en-US" sz="4400" i="1" u="none" strike="noStrike" baseline="0" dirty="0"/>
              <a:t>most beautiful, my love, filly, lily, 	lovely, lover, my bride</a:t>
            </a:r>
            <a:r>
              <a:rPr lang="en-US" sz="4400" u="none" strike="noStrike" baseline="0" dirty="0"/>
              <a:t>, etc.</a:t>
            </a:r>
          </a:p>
          <a:p>
            <a:pPr marR="0" algn="l" rtl="0">
              <a:spcBef>
                <a:spcPts val="300"/>
              </a:spcBef>
            </a:pPr>
            <a:r>
              <a:rPr lang="en-US" sz="4400" b="1" spc="-100" dirty="0">
                <a:solidFill>
                  <a:srgbClr val="00B050"/>
                </a:solidFill>
              </a:rPr>
              <a:t>She</a:t>
            </a:r>
            <a:r>
              <a:rPr lang="en-US" sz="4400" spc="-100" dirty="0"/>
              <a:t> calls him - </a:t>
            </a:r>
            <a:r>
              <a:rPr lang="en-US" sz="4400" i="1" spc="-100" dirty="0"/>
              <a:t>beloved, delightful, handsome</a:t>
            </a:r>
            <a:r>
              <a:rPr lang="en-US" sz="4400" spc="-100" dirty="0"/>
              <a:t>, 	</a:t>
            </a:r>
            <a:r>
              <a:rPr lang="en-US" sz="4400" i="1" spc="-100" dirty="0"/>
              <a:t>pleasant, stud</a:t>
            </a:r>
            <a:r>
              <a:rPr lang="en-US" sz="4400" spc="-100" dirty="0"/>
              <a:t>, etc</a:t>
            </a:r>
            <a:r>
              <a:rPr lang="en-US" sz="4400" dirty="0"/>
              <a:t>.</a:t>
            </a:r>
          </a:p>
          <a:p>
            <a:pPr marR="0" algn="l" rtl="0">
              <a:spcBef>
                <a:spcPts val="300"/>
              </a:spcBef>
            </a:pPr>
            <a:r>
              <a:rPr lang="en-US" sz="1000" u="none" strike="noStrike" baseline="0" dirty="0"/>
              <a:t>	</a:t>
            </a:r>
          </a:p>
          <a:p>
            <a:pPr marR="0" algn="l" rtl="0">
              <a:spcBef>
                <a:spcPts val="300"/>
              </a:spcBef>
            </a:pPr>
            <a:r>
              <a:rPr lang="en-US" sz="4400" b="1" u="none" strike="noStrike" baseline="0" dirty="0">
                <a:solidFill>
                  <a:srgbClr val="FF0000"/>
                </a:solidFill>
              </a:rPr>
              <a:t>Song 2:6 </a:t>
            </a:r>
            <a:r>
              <a:rPr lang="en-US" sz="4400" b="1" i="1" u="none" strike="noStrike" baseline="0" dirty="0"/>
              <a:t>His banner over me is love</a:t>
            </a:r>
          </a:p>
          <a:p>
            <a:pPr marR="0" algn="l" rtl="0">
              <a:spcBef>
                <a:spcPts val="300"/>
              </a:spcBef>
            </a:pPr>
            <a:r>
              <a:rPr lang="en-US" sz="4400" dirty="0"/>
              <a:t>- I feel safe/protected when we face adversity.</a:t>
            </a:r>
          </a:p>
          <a:p>
            <a:pPr marR="0" algn="l" rtl="0">
              <a:spcBef>
                <a:spcPts val="300"/>
              </a:spcBef>
            </a:pPr>
            <a:r>
              <a:rPr lang="en-US" sz="4400" u="none" strike="noStrike" baseline="0" dirty="0"/>
              <a:t>- He fights </a:t>
            </a:r>
            <a:r>
              <a:rPr lang="en-US" sz="4400" b="1" u="none" strike="noStrike" baseline="0" dirty="0"/>
              <a:t>for</a:t>
            </a:r>
            <a:r>
              <a:rPr lang="en-US" sz="4400" u="none" strike="noStrike" baseline="0" dirty="0"/>
              <a:t> me, not </a:t>
            </a:r>
            <a:r>
              <a:rPr lang="en-US" sz="4400" b="1" u="none" strike="noStrike" baseline="0" dirty="0"/>
              <a:t>with</a:t>
            </a:r>
            <a:r>
              <a:rPr lang="en-US" sz="4400" u="none" strike="noStrike" baseline="0" dirty="0"/>
              <a:t> me.</a:t>
            </a:r>
          </a:p>
        </p:txBody>
      </p:sp>
    </p:spTree>
    <p:extLst>
      <p:ext uri="{BB962C8B-B14F-4D97-AF65-F5344CB8AC3E}">
        <p14:creationId xmlns:p14="http://schemas.microsoft.com/office/powerpoint/2010/main" val="30412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A887D0-32EC-ACF1-267C-1122DFA2BFAA}"/>
              </a:ext>
            </a:extLst>
          </p:cNvPr>
          <p:cNvSpPr>
            <a:spLocks noGrp="1"/>
          </p:cNvSpPr>
          <p:nvPr>
            <p:ph type="subTitle" idx="1"/>
          </p:nvPr>
        </p:nvSpPr>
        <p:spPr>
          <a:xfrm>
            <a:off x="609600" y="436880"/>
            <a:ext cx="10972800" cy="5933440"/>
          </a:xfrm>
        </p:spPr>
        <p:txBody>
          <a:bodyPr>
            <a:noAutofit/>
          </a:bodyPr>
          <a:lstStyle/>
          <a:p>
            <a:pPr marR="0" algn="l" rtl="0">
              <a:spcBef>
                <a:spcPts val="600"/>
              </a:spcBef>
            </a:pPr>
            <a:r>
              <a:rPr lang="en-US" sz="4400" b="1" u="none" strike="noStrike" baseline="0" dirty="0">
                <a:solidFill>
                  <a:srgbClr val="FF0000"/>
                </a:solidFill>
              </a:rPr>
              <a:t>Song 1:11</a:t>
            </a:r>
            <a:r>
              <a:rPr lang="en-US" sz="4400" b="0" u="none" strike="noStrike" baseline="0" dirty="0"/>
              <a:t>  (</a:t>
            </a:r>
            <a:r>
              <a:rPr lang="en-US" sz="4400" b="1" i="1" u="none" strike="noStrike" baseline="0" dirty="0">
                <a:solidFill>
                  <a:srgbClr val="00B050"/>
                </a:solidFill>
              </a:rPr>
              <a:t>They</a:t>
            </a:r>
            <a:r>
              <a:rPr lang="en-US" sz="4400" b="0" u="none" strike="noStrike" baseline="0" dirty="0"/>
              <a:t>) We will make you </a:t>
            </a:r>
            <a:r>
              <a:rPr lang="en-US" sz="4400" b="1" u="none" strike="noStrike" baseline="0" dirty="0"/>
              <a:t>ornaments</a:t>
            </a:r>
            <a:r>
              <a:rPr lang="en-US" sz="4400" b="0" u="none" strike="noStrike" baseline="0" dirty="0"/>
              <a:t> of gold with silver studs. </a:t>
            </a:r>
            <a:r>
              <a:rPr lang="en-US" sz="3600" spc="-100" dirty="0"/>
              <a:t>(</a:t>
            </a:r>
            <a:r>
              <a:rPr lang="en-US" sz="3600" i="1" spc="-100" dirty="0"/>
              <a:t>Love Language - </a:t>
            </a:r>
            <a:r>
              <a:rPr lang="en-US" sz="3600" b="1" spc="-100" dirty="0">
                <a:solidFill>
                  <a:srgbClr val="FF0000"/>
                </a:solidFill>
              </a:rPr>
              <a:t>Gift Giving</a:t>
            </a:r>
            <a:r>
              <a:rPr lang="en-US" sz="3600" spc="-100" dirty="0"/>
              <a:t>)</a:t>
            </a:r>
          </a:p>
          <a:p>
            <a:pPr marR="0" rtl="0"/>
            <a:r>
              <a:rPr lang="en-US" sz="4400" b="1" u="none" strike="noStrike" baseline="0" dirty="0"/>
              <a:t>Attitudes about Money</a:t>
            </a:r>
          </a:p>
          <a:p>
            <a:pPr marR="0" algn="l" rtl="0">
              <a:spcBef>
                <a:spcPts val="0"/>
              </a:spcBef>
            </a:pPr>
            <a:r>
              <a:rPr lang="en-US" sz="4000" dirty="0"/>
              <a:t>1. </a:t>
            </a:r>
            <a:r>
              <a:rPr lang="en-US" sz="4000" b="1" dirty="0"/>
              <a:t>Hoarder</a:t>
            </a:r>
            <a:r>
              <a:rPr lang="en-US" sz="4000" dirty="0"/>
              <a:t>: “$ (and things) </a:t>
            </a:r>
            <a:r>
              <a:rPr lang="en-US" sz="4000" i="1" dirty="0"/>
              <a:t>gives me </a:t>
            </a:r>
            <a:r>
              <a:rPr lang="en-US" sz="4000" b="1" i="1" dirty="0"/>
              <a:t>security</a:t>
            </a:r>
            <a:r>
              <a:rPr lang="en-US" sz="4000" dirty="0"/>
              <a:t>”.</a:t>
            </a:r>
          </a:p>
          <a:p>
            <a:pPr marR="0" algn="l" rtl="0">
              <a:spcBef>
                <a:spcPts val="0"/>
              </a:spcBef>
            </a:pPr>
            <a:r>
              <a:rPr lang="en-US" sz="4000" u="none" strike="noStrike" baseline="0" dirty="0"/>
              <a:t>2. </a:t>
            </a:r>
            <a:r>
              <a:rPr lang="en-US" sz="4000" b="1" u="none" strike="noStrike" baseline="0" dirty="0"/>
              <a:t>Spender</a:t>
            </a:r>
            <a:r>
              <a:rPr lang="en-US" sz="4000" u="none" strike="noStrike" baseline="0" dirty="0"/>
              <a:t>: “$ </a:t>
            </a:r>
            <a:r>
              <a:rPr lang="en-US" sz="4000" i="1" u="none" strike="noStrike" baseline="0" dirty="0"/>
              <a:t>gives me </a:t>
            </a:r>
            <a:r>
              <a:rPr lang="en-US" sz="4000" b="1" i="1" u="none" strike="noStrike" baseline="0" dirty="0"/>
              <a:t>rewards</a:t>
            </a:r>
            <a:r>
              <a:rPr lang="en-US" sz="4000" i="1" u="none" strike="noStrike" baseline="0" dirty="0"/>
              <a:t>”</a:t>
            </a:r>
            <a:r>
              <a:rPr lang="en-US" sz="4000" u="none" strike="noStrike" baseline="0" dirty="0"/>
              <a:t>.</a:t>
            </a:r>
          </a:p>
          <a:p>
            <a:pPr marR="0" algn="l" rtl="0">
              <a:spcBef>
                <a:spcPts val="0"/>
              </a:spcBef>
            </a:pPr>
            <a:r>
              <a:rPr lang="en-US" sz="4000" dirty="0"/>
              <a:t>3. </a:t>
            </a:r>
            <a:r>
              <a:rPr lang="en-US" sz="4000" b="1" dirty="0"/>
              <a:t>Avoider</a:t>
            </a:r>
            <a:r>
              <a:rPr lang="en-US" sz="4000" dirty="0"/>
              <a:t>: “$ </a:t>
            </a:r>
            <a:r>
              <a:rPr lang="en-US" sz="4000" i="1" dirty="0"/>
              <a:t>and bills </a:t>
            </a:r>
            <a:r>
              <a:rPr lang="en-US" sz="4000" b="1" i="1" dirty="0"/>
              <a:t>stress me out</a:t>
            </a:r>
            <a:r>
              <a:rPr lang="en-US" sz="4000" i="1" dirty="0"/>
              <a:t>”</a:t>
            </a:r>
            <a:r>
              <a:rPr lang="en-US" sz="4000" dirty="0"/>
              <a:t>.</a:t>
            </a:r>
          </a:p>
          <a:p>
            <a:pPr marR="0" algn="l" rtl="0">
              <a:spcBef>
                <a:spcPts val="0"/>
              </a:spcBef>
            </a:pPr>
            <a:r>
              <a:rPr lang="en-US" sz="4000" u="none" strike="noStrike" baseline="0" dirty="0"/>
              <a:t>4. </a:t>
            </a:r>
            <a:r>
              <a:rPr lang="en-US" sz="4000" b="1" u="none" strike="noStrike" baseline="0" dirty="0"/>
              <a:t>Hater</a:t>
            </a:r>
            <a:r>
              <a:rPr lang="en-US" sz="4000" u="none" strike="noStrike" baseline="0" dirty="0"/>
              <a:t>: “$ </a:t>
            </a:r>
            <a:r>
              <a:rPr lang="en-US" sz="4000" i="1" u="none" strike="noStrike" baseline="0" dirty="0"/>
              <a:t>is </a:t>
            </a:r>
            <a:r>
              <a:rPr lang="en-US" sz="4000" b="1" i="1" u="none" strike="noStrike" baseline="0" dirty="0"/>
              <a:t>evil and dangerous</a:t>
            </a:r>
            <a:r>
              <a:rPr lang="en-US" sz="4000" i="1" u="none" strike="noStrike" baseline="0" dirty="0"/>
              <a:t>”</a:t>
            </a:r>
            <a:r>
              <a:rPr lang="en-US" sz="4000" u="none" strike="noStrike" baseline="0" dirty="0"/>
              <a:t>.</a:t>
            </a:r>
          </a:p>
          <a:p>
            <a:pPr marR="0" algn="l" rtl="0">
              <a:spcBef>
                <a:spcPts val="0"/>
              </a:spcBef>
            </a:pPr>
            <a:r>
              <a:rPr lang="en-US" sz="4000" dirty="0"/>
              <a:t>5. </a:t>
            </a:r>
            <a:r>
              <a:rPr lang="en-US" sz="4000" b="1" dirty="0"/>
              <a:t>Manipulator</a:t>
            </a:r>
            <a:r>
              <a:rPr lang="en-US" sz="4000" dirty="0"/>
              <a:t>: “$ </a:t>
            </a:r>
            <a:r>
              <a:rPr lang="en-US" sz="4000" i="1" dirty="0"/>
              <a:t>buys me </a:t>
            </a:r>
            <a:r>
              <a:rPr lang="en-US" sz="4000" b="1" i="1" dirty="0"/>
              <a:t>influence/control</a:t>
            </a:r>
            <a:r>
              <a:rPr lang="en-US" sz="4000" i="1" dirty="0"/>
              <a:t>”</a:t>
            </a:r>
            <a:r>
              <a:rPr lang="en-US" sz="4000" dirty="0"/>
              <a:t>.</a:t>
            </a:r>
          </a:p>
          <a:p>
            <a:pPr marR="0" algn="l" rtl="0">
              <a:spcBef>
                <a:spcPts val="0"/>
              </a:spcBef>
            </a:pPr>
            <a:r>
              <a:rPr lang="en-US" sz="4000" u="none" strike="noStrike" baseline="0" dirty="0"/>
              <a:t>6. </a:t>
            </a:r>
            <a:r>
              <a:rPr lang="en-US" sz="4000" b="1" u="none" strike="noStrike" baseline="0" dirty="0"/>
              <a:t>Show-Off</a:t>
            </a:r>
            <a:r>
              <a:rPr lang="en-US" sz="4000" u="none" strike="noStrike" baseline="0" dirty="0"/>
              <a:t>: “$ </a:t>
            </a:r>
            <a:r>
              <a:rPr lang="en-US" sz="4000" i="1" u="none" strike="noStrike" baseline="0" dirty="0"/>
              <a:t>gives me </a:t>
            </a:r>
            <a:r>
              <a:rPr lang="en-US" sz="4000" b="1" i="1" u="none" strike="noStrike" baseline="0" dirty="0"/>
              <a:t>status</a:t>
            </a:r>
            <a:r>
              <a:rPr lang="en-US" sz="4000" u="none" strike="noStrike" baseline="0" dirty="0"/>
              <a:t>”. </a:t>
            </a:r>
          </a:p>
          <a:p>
            <a:pPr marR="0" algn="l" rtl="0">
              <a:spcBef>
                <a:spcPts val="0"/>
              </a:spcBef>
            </a:pPr>
            <a:r>
              <a:rPr lang="en-US" sz="4000" dirty="0"/>
              <a:t>7. </a:t>
            </a:r>
            <a:r>
              <a:rPr lang="en-US" sz="4000" b="1" dirty="0"/>
              <a:t>Giver</a:t>
            </a:r>
            <a:r>
              <a:rPr lang="en-US" sz="4000" dirty="0"/>
              <a:t>: “$ </a:t>
            </a:r>
            <a:r>
              <a:rPr lang="en-US" sz="4000" i="1" dirty="0"/>
              <a:t>is how I show God and people </a:t>
            </a:r>
            <a:r>
              <a:rPr lang="en-US" sz="4000" b="1" i="1" dirty="0"/>
              <a:t>love</a:t>
            </a:r>
            <a:r>
              <a:rPr lang="en-US" sz="4000" i="1" dirty="0"/>
              <a:t>”</a:t>
            </a:r>
            <a:r>
              <a:rPr lang="en-US" sz="4000" dirty="0"/>
              <a:t>.</a:t>
            </a:r>
            <a:endParaRPr lang="en-US" sz="4000" u="none" strike="noStrike" baseline="0" dirty="0"/>
          </a:p>
        </p:txBody>
      </p:sp>
    </p:spTree>
    <p:extLst>
      <p:ext uri="{BB962C8B-B14F-4D97-AF65-F5344CB8AC3E}">
        <p14:creationId xmlns:p14="http://schemas.microsoft.com/office/powerpoint/2010/main" val="20898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1154</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Depue</dc:creator>
  <cp:lastModifiedBy>Anne Depue</cp:lastModifiedBy>
  <cp:revision>28</cp:revision>
  <dcterms:created xsi:type="dcterms:W3CDTF">2023-09-12T12:16:53Z</dcterms:created>
  <dcterms:modified xsi:type="dcterms:W3CDTF">2023-09-17T12:07:19Z</dcterms:modified>
</cp:coreProperties>
</file>