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78" r:id="rId4"/>
    <p:sldId id="261" r:id="rId5"/>
    <p:sldId id="257" r:id="rId6"/>
    <p:sldId id="300" r:id="rId7"/>
    <p:sldId id="301" r:id="rId8"/>
    <p:sldId id="299" r:id="rId9"/>
    <p:sldId id="270" r:id="rId10"/>
    <p:sldId id="271" r:id="rId11"/>
    <p:sldId id="272" r:id="rId12"/>
    <p:sldId id="273" r:id="rId13"/>
    <p:sldId id="274" r:id="rId14"/>
    <p:sldId id="275" r:id="rId15"/>
    <p:sldId id="258" r:id="rId16"/>
    <p:sldId id="279" r:id="rId17"/>
    <p:sldId id="280" r:id="rId18"/>
    <p:sldId id="302" r:id="rId19"/>
    <p:sldId id="283" r:id="rId20"/>
    <p:sldId id="282" r:id="rId21"/>
    <p:sldId id="284" r:id="rId22"/>
    <p:sldId id="281" r:id="rId23"/>
    <p:sldId id="285" r:id="rId24"/>
    <p:sldId id="276" r:id="rId25"/>
    <p:sldId id="286" r:id="rId26"/>
    <p:sldId id="288" r:id="rId27"/>
    <p:sldId id="262" r:id="rId28"/>
    <p:sldId id="264" r:id="rId29"/>
    <p:sldId id="269" r:id="rId30"/>
    <p:sldId id="297" r:id="rId31"/>
    <p:sldId id="291" r:id="rId32"/>
    <p:sldId id="289" r:id="rId33"/>
    <p:sldId id="290" r:id="rId34"/>
    <p:sldId id="292" r:id="rId35"/>
    <p:sldId id="293" r:id="rId36"/>
    <p:sldId id="294" r:id="rId37"/>
    <p:sldId id="295" r:id="rId38"/>
    <p:sldId id="296" r:id="rId39"/>
  </p:sldIdLst>
  <p:sldSz cx="12192000" cy="6858000"/>
  <p:notesSz cx="9428163" cy="7086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B108-9B00-9D1C-B1D6-14A1DE95B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DB716-D6F0-D44E-E5DA-5E0C9E76A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44249-EBD3-665E-DF7D-504B5ABB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34162-3D68-5CCE-02E3-386601E5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48990-B5EB-EBF4-BD00-36A7DB5F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4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29CF-FB15-EFA4-D582-1793303E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1ECAE-41FE-DCD3-DE2E-7BA7365D3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D52EF-3A0F-A9A6-451C-66EB71F71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908AD-19C7-5660-7952-3A6C23B4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8F3E6-8895-A686-9BD6-557364CA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9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8C6662-6221-66F1-40AE-CF127AA6D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9F6BD-D6C2-1BD2-2301-40147A59C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47A9D-4BF1-B1DE-2531-40F1BD2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8DE18-F7A7-EA43-BA93-A00040CC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83265-FEED-D613-E4C5-25C5AF6D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7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4AE5-BB5A-99A4-1CF6-97C5064C1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36147-FF6E-EBA9-7169-D08D8A511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67AFB-06A8-B801-172E-B3A5E8ACA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3997D-229D-D7E8-55ED-61207751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F0E84-2519-D706-27A1-2A104ABC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5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5F45-80BA-DB46-288C-FF5CB7D7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3A1C7-3A1E-DB93-8ADA-C0A4DC000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F58CB-1C86-4B0D-7630-EDFBD6DA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78D75-21E9-540B-1BF2-AC2BFF9A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3B725-3B60-BB3B-D972-1DB4326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C6AC-984B-0269-8F5D-426BCCA0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C151-766C-30E2-480D-C3B701270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3FAF4-C803-5321-0C77-54677C5A1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E4A26-B986-C45F-FC68-975418D9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02C29-C52C-2A6B-F6B9-72F8835A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44970-B6B2-8C15-9D7E-6153BB45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8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88BB-68F6-2806-170E-5B6B4CE9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4CCC8-1724-AAE0-A9AB-1D4B719B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E7014-E031-E418-90E2-5E7A9FFE4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1C619-612C-F81E-AADA-7C71BADB7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44EAA2-8780-729E-9324-F4309878B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83385-888B-1847-DCC7-3E35D224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3CB733-337A-CC60-2D8E-48CC0542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4E833D-9BF5-991F-799E-50BB65B2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3AF7-9315-8E60-F9D1-837D0128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9D0A2-310D-7D50-C177-384E8024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9555B-AFEF-92B1-4E47-303E974D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2520A-9822-D18A-1EEA-8917B38A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9C4DC-E4C6-9A9D-CCA1-8F55B769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873E6-3260-9170-BD93-DDC324E4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AC832-674F-2A43-601E-80B5BABF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4AEB-8B0A-21CE-034F-A2C23005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00258-ECFF-8A16-D838-C780616B1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FE51A-2DE1-C0F8-5931-024C8210C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D2535-4D0D-610B-AAD5-B4B8D9DD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9FBF8-A960-E187-2F2B-A210456F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35243-1EE1-6E0C-7267-B9839F86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9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D817-9136-440C-8365-843A73CA5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C76983-EF04-74E9-19E2-F463BB346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AEF56-3744-FA41-22EF-40EA7C6C0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BC746-05CE-21E9-F6EC-34D8377F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6BFF0-25D1-D0D0-DFD1-809ED3F2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D3D89-D0B5-B8BA-DC8C-898B1D72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D323-5CCB-F8CC-D155-BB971734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3C39C-5631-CD08-C593-7F1866739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508DB-72E7-0E81-DABE-33A565697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7CC00-BDC4-41EF-9A79-1A605E764F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B0071-2B1E-3AAB-CA60-1D4BB3242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F72D3-896B-8B0B-CCA0-BE2CBEE5E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A1931-7754-4FC5-A570-DEFFF710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20DF1-955B-A770-C23D-C50D5542F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85" r="17556"/>
          <a:stretch/>
        </p:blipFill>
        <p:spPr>
          <a:xfrm>
            <a:off x="30480" y="787073"/>
            <a:ext cx="12147426" cy="5283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F4F94-54FB-5CFF-6ADC-2DFBB3C3CBD9}"/>
              </a:ext>
            </a:extLst>
          </p:cNvPr>
          <p:cNvSpPr txBox="1"/>
          <p:nvPr/>
        </p:nvSpPr>
        <p:spPr>
          <a:xfrm>
            <a:off x="2915920" y="2042160"/>
            <a:ext cx="585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93DBE-FB39-DA87-FD0E-6F989EEFD00C}"/>
              </a:ext>
            </a:extLst>
          </p:cNvPr>
          <p:cNvSpPr txBox="1"/>
          <p:nvPr/>
        </p:nvSpPr>
        <p:spPr>
          <a:xfrm>
            <a:off x="0" y="0"/>
            <a:ext cx="12177906" cy="7870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3E831-CDE9-74EC-A8F7-1D7C021C51B0}"/>
              </a:ext>
            </a:extLst>
          </p:cNvPr>
          <p:cNvSpPr txBox="1"/>
          <p:nvPr/>
        </p:nvSpPr>
        <p:spPr>
          <a:xfrm>
            <a:off x="0" y="6070926"/>
            <a:ext cx="12177906" cy="7870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0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Jesus my redeemer,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Name above all names,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Precious Lamb of God, Messiah,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Oh, for sinners slain.</a:t>
            </a:r>
          </a:p>
          <a:p>
            <a:pPr algn="l"/>
            <a:endParaRPr 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Thank you, oh my Father,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>
                <a:solidFill>
                  <a:schemeClr val="tx1"/>
                </a:solidFill>
              </a:rPr>
              <a:t>for giving us your Son.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/>
              <a:t>A</a:t>
            </a:r>
            <a:r>
              <a:rPr lang="en-US" sz="5400" b="1" dirty="0">
                <a:solidFill>
                  <a:schemeClr val="tx1"/>
                </a:solidFill>
              </a:rPr>
              <a:t>nd leaving your Spirit 'til 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the work on earth is done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472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When I stand in glory,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I will see His face,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And there I'll serve my King forever,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In that holy place.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Thank you, oh my Father,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>
                <a:solidFill>
                  <a:schemeClr val="tx1"/>
                </a:solidFill>
              </a:rPr>
              <a:t>for giving us your Son.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/>
              <a:t>A</a:t>
            </a:r>
            <a:r>
              <a:rPr lang="en-US" sz="5400" b="1" dirty="0">
                <a:solidFill>
                  <a:schemeClr val="tx1"/>
                </a:solidFill>
              </a:rPr>
              <a:t>nd leaving your Spirit 'til 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the work on earth is done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644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19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4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Thank You, Lord, for saving my soul!</a:t>
            </a: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Thank You, Lord, for making me whole!</a:t>
            </a: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Thank You, Lord, for giving to me</a:t>
            </a:r>
          </a:p>
          <a:p>
            <a:pPr>
              <a:spcBef>
                <a:spcPts val="0"/>
              </a:spcBef>
            </a:pPr>
            <a:r>
              <a:rPr lang="en-US" sz="4800" dirty="0">
                <a:solidFill>
                  <a:schemeClr val="tx1"/>
                </a:solidFill>
              </a:rPr>
              <a:t>Thy great salvation, so rich and free!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Session 1 </a:t>
            </a:r>
            <a:r>
              <a:rPr lang="en-US" sz="4800" dirty="0"/>
              <a:t>- The </a:t>
            </a:r>
            <a:r>
              <a:rPr lang="en-US" sz="4800" b="1" dirty="0">
                <a:solidFill>
                  <a:srgbClr val="FF0000"/>
                </a:solidFill>
              </a:rPr>
              <a:t>WHO </a:t>
            </a:r>
            <a:r>
              <a:rPr lang="en-US" sz="4800" dirty="0"/>
              <a:t>of Teaching</a:t>
            </a:r>
            <a:endParaRPr lang="en-US" sz="4800" i="0" u="none" strike="noStrike" baseline="0" dirty="0"/>
          </a:p>
          <a:p>
            <a:pPr algn="l"/>
            <a:r>
              <a:rPr lang="en-US" sz="4800" b="1" i="0" u="none" strike="noStrike" baseline="0" dirty="0">
                <a:solidFill>
                  <a:srgbClr val="FF0000"/>
                </a:solidFill>
              </a:rPr>
              <a:t>Who</a:t>
            </a:r>
            <a:r>
              <a:rPr lang="en-US" sz="4800" b="1" i="0" u="none" strike="noStrike" baseline="0" dirty="0"/>
              <a:t> do we teach ABOUT? </a:t>
            </a:r>
          </a:p>
          <a:p>
            <a:pPr algn="l">
              <a:tabLst>
                <a:tab pos="457200" algn="l"/>
              </a:tabLst>
            </a:pPr>
            <a:r>
              <a:rPr lang="en-US" sz="1000" dirty="0"/>
              <a:t>	</a:t>
            </a:r>
            <a:endParaRPr lang="en-US" sz="800" b="1" dirty="0"/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Who</a:t>
            </a:r>
            <a:r>
              <a:rPr lang="en-US" sz="4800" b="1" dirty="0"/>
              <a:t> will SEE &amp; HEAR our teaching?</a:t>
            </a:r>
          </a:p>
          <a:p>
            <a:pPr algn="l">
              <a:tabLst>
                <a:tab pos="457200" algn="l"/>
              </a:tabLst>
            </a:pPr>
            <a:endParaRPr lang="en-US" sz="800" dirty="0"/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Who</a:t>
            </a:r>
            <a:r>
              <a:rPr lang="en-US" sz="4800" b="1" dirty="0"/>
              <a:t> are the ones DOING the teaching?</a:t>
            </a:r>
          </a:p>
        </p:txBody>
      </p:sp>
    </p:spTree>
    <p:extLst>
      <p:ext uri="{BB962C8B-B14F-4D97-AF65-F5344CB8AC3E}">
        <p14:creationId xmlns:p14="http://schemas.microsoft.com/office/powerpoint/2010/main" val="39545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 fontScale="92500"/>
          </a:bodyPr>
          <a:lstStyle/>
          <a:p>
            <a:r>
              <a:rPr lang="en-US" sz="4800" b="1" i="0" u="none" strike="noStrike" baseline="0" dirty="0"/>
              <a:t>WHO do we teach ABOUT? </a:t>
            </a:r>
            <a:r>
              <a:rPr lang="en-US" sz="4800" i="0" u="none" strike="noStrike" baseline="0" dirty="0"/>
              <a:t>(</a:t>
            </a:r>
            <a:r>
              <a:rPr lang="en-US" sz="4800" b="1" i="1" u="none" strike="noStrike" baseline="0" dirty="0">
                <a:solidFill>
                  <a:srgbClr val="00B050"/>
                </a:solidFill>
              </a:rPr>
              <a:t>PB</a:t>
            </a:r>
            <a:r>
              <a:rPr lang="en-US" sz="4800" i="0" u="none" strike="noStrike" baseline="0" dirty="0"/>
              <a:t>)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dirty="0"/>
              <a:t>- Almighty Creator of the universe,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i="0" u="none" strike="noStrike" baseline="0" dirty="0"/>
              <a:t>- Omniscient, omnipresent, omnipotent,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dirty="0"/>
              <a:t>- Just, eternal, loving, longsuffering, 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dirty="0"/>
              <a:t>- Faithful (</a:t>
            </a:r>
            <a:r>
              <a:rPr lang="en-US" sz="4800" b="1" dirty="0">
                <a:solidFill>
                  <a:srgbClr val="FF0000"/>
                </a:solidFill>
              </a:rPr>
              <a:t>2Tim 2:13</a:t>
            </a:r>
            <a:r>
              <a:rPr lang="en-US" sz="4800" dirty="0"/>
              <a:t>), u</a:t>
            </a:r>
            <a:r>
              <a:rPr lang="en-US" sz="4800" i="0" u="none" strike="noStrike" baseline="0" dirty="0"/>
              <a:t>nchanging, sovereign, 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i="0" u="none" strike="noStrike" dirty="0"/>
              <a:t>- Holy (</a:t>
            </a:r>
            <a:r>
              <a:rPr lang="en-US" sz="4800" i="1" u="none" strike="noStrike" dirty="0"/>
              <a:t>pure, set apart</a:t>
            </a:r>
            <a:r>
              <a:rPr lang="en-US" sz="4800" i="0" u="none" strike="noStrike" dirty="0"/>
              <a:t>), 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dirty="0"/>
              <a:t>- E</a:t>
            </a:r>
            <a:r>
              <a:rPr lang="en-US" sz="4800" i="0" u="none" strike="noStrike" dirty="0"/>
              <a:t>ternal (</a:t>
            </a:r>
            <a:r>
              <a:rPr lang="en-US" sz="4800" i="1" u="none" strike="noStrike" dirty="0"/>
              <a:t>no beginning or end</a:t>
            </a:r>
            <a:r>
              <a:rPr lang="en-US" sz="4800" i="0" u="none" strike="noStrike" dirty="0"/>
              <a:t>)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endParaRPr lang="en-US" sz="1100" b="1" i="0" u="none" strike="noStrike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b="1" i="0" u="none" strike="noStrike" dirty="0">
                <a:solidFill>
                  <a:srgbClr val="00B050"/>
                </a:solidFill>
              </a:rPr>
              <a:t>Q</a:t>
            </a:r>
            <a:r>
              <a:rPr lang="en-US" sz="4800" i="0" u="none" strike="noStrike" dirty="0"/>
              <a:t> - </a:t>
            </a:r>
            <a:r>
              <a:rPr lang="en-US" sz="4800" i="1" u="none" strike="noStrike" dirty="0"/>
              <a:t>Which of </a:t>
            </a:r>
            <a:r>
              <a:rPr lang="en-US" sz="4800" b="1" i="1" u="none" strike="noStrike" dirty="0"/>
              <a:t>God’s characteristics </a:t>
            </a:r>
            <a:r>
              <a:rPr lang="en-US" sz="4800" u="none" strike="noStrike" dirty="0"/>
              <a:t>(these or 	others)</a:t>
            </a:r>
            <a:r>
              <a:rPr lang="en-US" sz="4800" i="1" dirty="0"/>
              <a:t> </a:t>
            </a:r>
            <a:r>
              <a:rPr lang="en-US" sz="4800" i="1" u="none" strike="noStrike" dirty="0"/>
              <a:t>do you most appreciate</a:t>
            </a:r>
            <a:r>
              <a:rPr lang="en-US" sz="4800" i="0" u="none" strike="noStrik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65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WHO </a:t>
            </a:r>
            <a:r>
              <a:rPr lang="en-US" sz="4800" dirty="0"/>
              <a:t>of Teaching</a:t>
            </a:r>
            <a:endParaRPr lang="en-US" sz="4800" b="1" i="0" u="none" strike="noStrike" baseline="0" dirty="0"/>
          </a:p>
          <a:p>
            <a:pPr algn="l"/>
            <a:r>
              <a:rPr lang="en-US" sz="3600" b="1" i="0" u="none" strike="noStrike" baseline="0" dirty="0"/>
              <a:t>Who do we teach ABOUT? </a:t>
            </a:r>
          </a:p>
          <a:p>
            <a:pPr algn="l">
              <a:tabLst>
                <a:tab pos="457200" algn="l"/>
              </a:tabLst>
            </a:pPr>
            <a:r>
              <a:rPr lang="en-US" sz="3600" dirty="0"/>
              <a:t>	- Almighty </a:t>
            </a:r>
            <a:r>
              <a:rPr lang="en-US" sz="3600" i="0" u="none" strike="noStrike" baseline="0" dirty="0"/>
              <a:t>God and Bible Characters</a:t>
            </a:r>
          </a:p>
          <a:p>
            <a:pPr algn="l">
              <a:tabLst>
                <a:tab pos="457200" algn="l"/>
              </a:tabLst>
            </a:pPr>
            <a:endParaRPr lang="en-US" sz="900" i="0" u="none" strike="noStrike" baseline="0" dirty="0"/>
          </a:p>
          <a:p>
            <a:pPr algn="l"/>
            <a:r>
              <a:rPr lang="en-US" sz="4800" b="1" dirty="0"/>
              <a:t>Who will SEE &amp; HEAR our teaching? </a:t>
            </a:r>
            <a:r>
              <a:rPr lang="en-US" sz="4800" dirty="0"/>
              <a:t>(</a:t>
            </a:r>
            <a:r>
              <a:rPr lang="en-US" sz="4800" b="1" i="1" dirty="0">
                <a:solidFill>
                  <a:srgbClr val="00B050"/>
                </a:solidFill>
              </a:rPr>
              <a:t>PJ</a:t>
            </a:r>
            <a:r>
              <a:rPr lang="en-US" sz="480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800" dirty="0"/>
              <a:t>	- </a:t>
            </a:r>
            <a:r>
              <a:rPr lang="en-US" sz="4800" b="1" dirty="0"/>
              <a:t>Unbelievers</a:t>
            </a:r>
            <a:r>
              <a:rPr lang="en-US" sz="4800" dirty="0"/>
              <a:t> needing the Gospel</a:t>
            </a:r>
          </a:p>
          <a:p>
            <a:pPr algn="l">
              <a:lnSpc>
                <a:spcPct val="95000"/>
              </a:lnSpc>
              <a:tabLst>
                <a:tab pos="457200" algn="l"/>
              </a:tabLst>
            </a:pPr>
            <a:r>
              <a:rPr lang="en-US" sz="4800" b="1" spc="-150" dirty="0">
                <a:solidFill>
                  <a:srgbClr val="FF0000"/>
                </a:solidFill>
              </a:rPr>
              <a:t>1Cor 2:14  </a:t>
            </a:r>
            <a:r>
              <a:rPr lang="en-US" sz="4800" dirty="0"/>
              <a:t>The natural man </a:t>
            </a:r>
            <a:r>
              <a:rPr lang="en-US" sz="4800" b="1" spc="-150" dirty="0"/>
              <a:t>does not receive </a:t>
            </a:r>
            <a:r>
              <a:rPr lang="en-US" sz="4800" dirty="0"/>
              <a:t>the things of the Spirit of God, for they are </a:t>
            </a:r>
            <a:r>
              <a:rPr lang="en-US" sz="4800" b="1" dirty="0"/>
              <a:t>foolishness</a:t>
            </a:r>
            <a:r>
              <a:rPr lang="en-US" sz="4800" dirty="0"/>
              <a:t> to him; nor can he know them, because they are </a:t>
            </a:r>
            <a:r>
              <a:rPr lang="en-US" sz="4800" b="1" dirty="0"/>
              <a:t>spiritually discerned</a:t>
            </a:r>
            <a:r>
              <a:rPr lang="en-US" sz="4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2853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Matt 13:4</a:t>
            </a:r>
            <a:r>
              <a:rPr lang="en-US" sz="3600" dirty="0">
                <a:solidFill>
                  <a:srgbClr val="FF0000"/>
                </a:solidFill>
              </a:rPr>
              <a:t>  </a:t>
            </a:r>
            <a:r>
              <a:rPr lang="en-US" sz="3600" dirty="0"/>
              <a:t>And as he sowed, some </a:t>
            </a:r>
            <a:r>
              <a:rPr lang="en-US" sz="3600" i="1" dirty="0"/>
              <a:t>seed</a:t>
            </a:r>
            <a:r>
              <a:rPr lang="en-US" sz="3600" dirty="0"/>
              <a:t> fell by the </a:t>
            </a:r>
            <a:r>
              <a:rPr lang="en-US" sz="3600" b="1" dirty="0"/>
              <a:t>wayside</a:t>
            </a:r>
            <a:r>
              <a:rPr lang="en-US" sz="3600" dirty="0"/>
              <a:t>; and the birds came and devoured them. </a:t>
            </a:r>
          </a:p>
          <a:p>
            <a:pPr algn="l"/>
            <a:r>
              <a:rPr lang="en-US" sz="3600" b="1" dirty="0">
                <a:solidFill>
                  <a:srgbClr val="FF0000"/>
                </a:solidFill>
              </a:rPr>
              <a:t>5</a:t>
            </a:r>
            <a:r>
              <a:rPr lang="en-US" sz="3600" dirty="0"/>
              <a:t>  Some fell on </a:t>
            </a:r>
            <a:r>
              <a:rPr lang="en-US" sz="3600" b="1" dirty="0"/>
              <a:t>stony places</a:t>
            </a:r>
            <a:r>
              <a:rPr lang="en-US" sz="3600" dirty="0"/>
              <a:t>, where they did not have much earth; and they immediately sprang up because they had no depth of earth. </a:t>
            </a:r>
          </a:p>
          <a:p>
            <a:pPr algn="l"/>
            <a:r>
              <a:rPr lang="en-US" sz="3600" b="1" dirty="0">
                <a:solidFill>
                  <a:srgbClr val="FF0000"/>
                </a:solidFill>
              </a:rPr>
              <a:t>6</a:t>
            </a:r>
            <a:r>
              <a:rPr lang="en-US" sz="3600" dirty="0"/>
              <a:t>  But when the sun was up they were scorched, and because they had no root they withered away. </a:t>
            </a:r>
          </a:p>
          <a:p>
            <a:pPr algn="l"/>
            <a:r>
              <a:rPr lang="en-US" sz="3600" b="1" dirty="0">
                <a:solidFill>
                  <a:srgbClr val="FF0000"/>
                </a:solidFill>
              </a:rPr>
              <a:t>7</a:t>
            </a:r>
            <a:r>
              <a:rPr lang="en-US" sz="3600" dirty="0"/>
              <a:t>  And some fell </a:t>
            </a:r>
            <a:r>
              <a:rPr lang="en-US" sz="3600" b="1" dirty="0"/>
              <a:t>among thorns</a:t>
            </a:r>
            <a:r>
              <a:rPr lang="en-US" sz="3600" dirty="0"/>
              <a:t>, and the thorns sprang up and choked them. </a:t>
            </a:r>
          </a:p>
          <a:p>
            <a:pPr algn="l"/>
            <a:r>
              <a:rPr lang="en-US" sz="3600" b="1" dirty="0">
                <a:solidFill>
                  <a:srgbClr val="FF0000"/>
                </a:solidFill>
              </a:rPr>
              <a:t>8</a:t>
            </a:r>
            <a:r>
              <a:rPr lang="en-US" sz="3600" dirty="0"/>
              <a:t>  But others fell on </a:t>
            </a:r>
            <a:r>
              <a:rPr lang="en-US" sz="3600" b="1" dirty="0"/>
              <a:t>good ground </a:t>
            </a:r>
            <a:r>
              <a:rPr lang="en-US" sz="3600" dirty="0"/>
              <a:t>and yielded a crop: some a hundredfold, some sixty, some thirty. </a:t>
            </a:r>
          </a:p>
        </p:txBody>
      </p:sp>
    </p:spTree>
    <p:extLst>
      <p:ext uri="{BB962C8B-B14F-4D97-AF65-F5344CB8AC3E}">
        <p14:creationId xmlns:p14="http://schemas.microsoft.com/office/powerpoint/2010/main" val="3714056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 fontScale="85000" lnSpcReduction="20000"/>
          </a:bodyPr>
          <a:lstStyle/>
          <a:p>
            <a:r>
              <a:rPr lang="en-US" sz="5200" b="1" dirty="0"/>
              <a:t>Help Sharing </a:t>
            </a:r>
            <a:r>
              <a:rPr lang="en-US" sz="5200" dirty="0"/>
              <a:t>(</a:t>
            </a:r>
            <a:r>
              <a:rPr lang="en-US" sz="5200" i="1" dirty="0"/>
              <a:t>teaching</a:t>
            </a:r>
            <a:r>
              <a:rPr lang="en-US" sz="5200" dirty="0"/>
              <a:t>) </a:t>
            </a:r>
            <a:r>
              <a:rPr lang="en-US" sz="5200" b="1" dirty="0"/>
              <a:t>the Gospel</a:t>
            </a:r>
            <a:endParaRPr lang="en-US" sz="1300" dirty="0"/>
          </a:p>
          <a:p>
            <a:pPr algn="l"/>
            <a:r>
              <a:rPr lang="en-US" sz="5200" dirty="0">
                <a:sym typeface="Wingdings" panose="05000000000000000000" pitchFamily="2" charset="2"/>
              </a:rPr>
              <a:t></a:t>
            </a:r>
            <a:r>
              <a:rPr lang="en-US" sz="5200" dirty="0"/>
              <a:t> </a:t>
            </a:r>
            <a:r>
              <a:rPr lang="en-US" sz="5200" b="1" dirty="0"/>
              <a:t>Wordless Book </a:t>
            </a:r>
            <a:r>
              <a:rPr lang="en-US" sz="5200" dirty="0"/>
              <a:t>(</a:t>
            </a:r>
            <a:r>
              <a:rPr lang="en-US" sz="5200" b="1" i="1" dirty="0">
                <a:solidFill>
                  <a:srgbClr val="00B050"/>
                </a:solidFill>
              </a:rPr>
              <a:t>PB</a:t>
            </a:r>
            <a:r>
              <a:rPr lang="en-US" sz="5200" dirty="0"/>
              <a:t>)</a:t>
            </a:r>
          </a:p>
          <a:p>
            <a:pPr algn="l"/>
            <a:endParaRPr lang="en-US" sz="1200" dirty="0"/>
          </a:p>
          <a:p>
            <a:pPr algn="l"/>
            <a:r>
              <a:rPr lang="en-US" sz="5200" dirty="0">
                <a:sym typeface="Wingdings" panose="05000000000000000000" pitchFamily="2" charset="2"/>
              </a:rPr>
              <a:t></a:t>
            </a:r>
            <a:r>
              <a:rPr lang="en-US" sz="5200" dirty="0"/>
              <a:t> </a:t>
            </a:r>
            <a:r>
              <a:rPr lang="en-US" sz="5200" b="1" dirty="0"/>
              <a:t>A-B-C’s</a:t>
            </a:r>
            <a:r>
              <a:rPr lang="en-US" sz="5200" dirty="0"/>
              <a:t> in </a:t>
            </a:r>
            <a:r>
              <a:rPr lang="en-US" sz="5200" b="1" dirty="0">
                <a:solidFill>
                  <a:srgbClr val="FF0000"/>
                </a:solidFill>
              </a:rPr>
              <a:t>Romans</a:t>
            </a:r>
            <a:r>
              <a:rPr lang="en-US" sz="5200" dirty="0"/>
              <a:t> (</a:t>
            </a:r>
            <a:r>
              <a:rPr lang="en-US" sz="5200" b="1" i="1" dirty="0">
                <a:solidFill>
                  <a:srgbClr val="00B050"/>
                </a:solidFill>
              </a:rPr>
              <a:t>PJ</a:t>
            </a:r>
            <a:r>
              <a:rPr lang="en-US" sz="5200" dirty="0"/>
              <a:t>)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5200" dirty="0"/>
              <a:t> </a:t>
            </a:r>
            <a:r>
              <a:rPr lang="en-US" sz="5200" b="1" dirty="0">
                <a:solidFill>
                  <a:srgbClr val="FF0000"/>
                </a:solidFill>
              </a:rPr>
              <a:t>A</a:t>
            </a:r>
            <a:r>
              <a:rPr lang="en-US" sz="5200" b="1" dirty="0"/>
              <a:t>dmit</a:t>
            </a:r>
            <a:r>
              <a:rPr lang="en-US" sz="5200" dirty="0"/>
              <a:t> I am a sinner (</a:t>
            </a:r>
            <a:r>
              <a:rPr lang="en-US" sz="5200" b="1" dirty="0">
                <a:solidFill>
                  <a:srgbClr val="FF0000"/>
                </a:solidFill>
              </a:rPr>
              <a:t>R 3:23</a:t>
            </a:r>
            <a:r>
              <a:rPr lang="en-US" sz="5200" dirty="0"/>
              <a:t>, </a:t>
            </a:r>
            <a:r>
              <a:rPr lang="en-US" sz="5200" b="1" dirty="0">
                <a:solidFill>
                  <a:srgbClr val="FF0000"/>
                </a:solidFill>
              </a:rPr>
              <a:t>Ex 20</a:t>
            </a:r>
            <a:r>
              <a:rPr lang="en-US" sz="52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5200" dirty="0"/>
              <a:t> </a:t>
            </a:r>
            <a:r>
              <a:rPr lang="en-US" sz="5200" b="1" dirty="0">
                <a:solidFill>
                  <a:srgbClr val="FF0000"/>
                </a:solidFill>
              </a:rPr>
              <a:t>B</a:t>
            </a:r>
            <a:r>
              <a:rPr lang="en-US" sz="5200" b="1" dirty="0"/>
              <a:t>elieve</a:t>
            </a:r>
            <a:r>
              <a:rPr lang="en-US" sz="5200" dirty="0"/>
              <a:t> Jesus is God the Son who died, was    	buried, and rose again for sinners (</a:t>
            </a:r>
            <a:r>
              <a:rPr lang="en-US" sz="5200" b="1" dirty="0">
                <a:solidFill>
                  <a:srgbClr val="FF0000"/>
                </a:solidFill>
              </a:rPr>
              <a:t>R 5:8</a:t>
            </a:r>
            <a:r>
              <a:rPr lang="en-US" sz="52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5200" spc="-200" dirty="0"/>
              <a:t> </a:t>
            </a:r>
            <a:r>
              <a:rPr lang="en-US" sz="5200" b="1" spc="-200" dirty="0">
                <a:solidFill>
                  <a:srgbClr val="FF0000"/>
                </a:solidFill>
              </a:rPr>
              <a:t>C</a:t>
            </a:r>
            <a:r>
              <a:rPr lang="en-US" sz="5200" b="1" spc="-200" dirty="0"/>
              <a:t>ount the </a:t>
            </a:r>
            <a:r>
              <a:rPr lang="en-US" sz="5200" b="1" spc="-200" dirty="0">
                <a:solidFill>
                  <a:srgbClr val="FF0000"/>
                </a:solidFill>
              </a:rPr>
              <a:t>C</a:t>
            </a:r>
            <a:r>
              <a:rPr lang="en-US" sz="5200" b="1" spc="-200" dirty="0"/>
              <a:t>ost </a:t>
            </a:r>
            <a:r>
              <a:rPr lang="en-US" sz="5200" spc="-200" dirty="0"/>
              <a:t>of rejecting/receiving Jesus (</a:t>
            </a:r>
            <a:r>
              <a:rPr lang="en-US" sz="5200" b="1" spc="-200" dirty="0">
                <a:solidFill>
                  <a:srgbClr val="FF0000"/>
                </a:solidFill>
              </a:rPr>
              <a:t>R 6:23</a:t>
            </a:r>
            <a:r>
              <a:rPr lang="en-US" sz="5200" spc="-2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5200" spc="-350" dirty="0"/>
              <a:t> </a:t>
            </a:r>
            <a:r>
              <a:rPr lang="en-US" sz="5200" b="1" dirty="0">
                <a:solidFill>
                  <a:srgbClr val="FF0000"/>
                </a:solidFill>
              </a:rPr>
              <a:t>D</a:t>
            </a:r>
            <a:r>
              <a:rPr lang="en-US" sz="5200" b="1" dirty="0"/>
              <a:t>ecide</a:t>
            </a:r>
            <a:r>
              <a:rPr lang="en-US" sz="5200" dirty="0"/>
              <a:t> to trust &amp; follow Jesus (</a:t>
            </a:r>
            <a:r>
              <a:rPr lang="en-US" sz="5200" b="1" dirty="0">
                <a:solidFill>
                  <a:srgbClr val="FF0000"/>
                </a:solidFill>
              </a:rPr>
              <a:t>R 10:13</a:t>
            </a:r>
            <a:r>
              <a:rPr lang="en-US" sz="5200" dirty="0"/>
              <a:t>)</a:t>
            </a:r>
          </a:p>
          <a:p>
            <a:pPr algn="l"/>
            <a:endParaRPr lang="en-US" sz="1100" b="1" dirty="0">
              <a:solidFill>
                <a:srgbClr val="00B050"/>
              </a:solidFill>
            </a:endParaRPr>
          </a:p>
          <a:p>
            <a:pPr algn="l"/>
            <a:r>
              <a:rPr lang="en-US" sz="5200" b="1" spc="-150" dirty="0">
                <a:solidFill>
                  <a:srgbClr val="00B050"/>
                </a:solidFill>
              </a:rPr>
              <a:t>Q -</a:t>
            </a:r>
            <a:r>
              <a:rPr lang="en-US" sz="5200" spc="-150" dirty="0"/>
              <a:t> </a:t>
            </a:r>
            <a:r>
              <a:rPr lang="en-US" sz="5200" i="1" spc="-150" dirty="0"/>
              <a:t>When did </a:t>
            </a:r>
            <a:r>
              <a:rPr lang="en-US" sz="5200" b="1" i="1" spc="-150" dirty="0"/>
              <a:t>you</a:t>
            </a:r>
            <a:r>
              <a:rPr lang="en-US" sz="5200" i="1" spc="-150" dirty="0"/>
              <a:t> begin trusting &amp; following Jesus</a:t>
            </a:r>
            <a:r>
              <a:rPr lang="en-US" sz="5200" spc="-1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379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TEACHER TRAINING</a:t>
            </a:r>
          </a:p>
          <a:p>
            <a:pPr algn="l"/>
            <a:r>
              <a:rPr lang="en-US" sz="4800" b="1" dirty="0"/>
              <a:t>Session 1 </a:t>
            </a:r>
            <a:r>
              <a:rPr lang="en-US" sz="4800" dirty="0"/>
              <a:t>(</a:t>
            </a:r>
            <a:r>
              <a:rPr lang="en-US" sz="4800" i="1" dirty="0"/>
              <a:t>8:30-9:25</a:t>
            </a:r>
            <a:r>
              <a:rPr lang="en-US" sz="4800" dirty="0"/>
              <a:t>) - WHO &amp; WHY</a:t>
            </a:r>
          </a:p>
          <a:p>
            <a:pPr algn="l"/>
            <a:r>
              <a:rPr lang="en-US" sz="4800" b="1" dirty="0"/>
              <a:t>Session 2 </a:t>
            </a:r>
            <a:r>
              <a:rPr lang="en-US" sz="4800" dirty="0"/>
              <a:t>(</a:t>
            </a:r>
            <a:r>
              <a:rPr lang="en-US" sz="4800" i="1" dirty="0"/>
              <a:t>9:30-10:25</a:t>
            </a:r>
            <a:r>
              <a:rPr lang="en-US" sz="4800" dirty="0"/>
              <a:t>) - WHY &amp; HOW</a:t>
            </a:r>
          </a:p>
          <a:p>
            <a:pPr algn="l"/>
            <a:r>
              <a:rPr lang="en-US" sz="4800" b="1" dirty="0"/>
              <a:t>	Break/Snack</a:t>
            </a:r>
            <a:r>
              <a:rPr lang="en-US" sz="4800" dirty="0"/>
              <a:t> (</a:t>
            </a:r>
            <a:r>
              <a:rPr lang="en-US" sz="4800" i="1" dirty="0"/>
              <a:t>10:25-10:45</a:t>
            </a:r>
            <a:r>
              <a:rPr lang="en-US" sz="4800" dirty="0"/>
              <a:t>)</a:t>
            </a:r>
          </a:p>
          <a:p>
            <a:pPr algn="l"/>
            <a:r>
              <a:rPr lang="en-US" sz="4800" b="1" dirty="0"/>
              <a:t>Session 3 </a:t>
            </a:r>
            <a:r>
              <a:rPr lang="en-US" sz="4800" dirty="0"/>
              <a:t>(</a:t>
            </a:r>
            <a:r>
              <a:rPr lang="en-US" sz="4800" i="1" dirty="0"/>
              <a:t>10:45-11:30</a:t>
            </a:r>
            <a:r>
              <a:rPr lang="en-US" sz="4800" dirty="0"/>
              <a:t>) - HOW</a:t>
            </a:r>
          </a:p>
          <a:p>
            <a:pPr algn="l"/>
            <a:r>
              <a:rPr lang="en-US" sz="4800" b="1" dirty="0"/>
              <a:t>Session 4 </a:t>
            </a:r>
            <a:r>
              <a:rPr lang="en-US" sz="4800" dirty="0"/>
              <a:t>(</a:t>
            </a:r>
            <a:r>
              <a:rPr lang="en-US" sz="4800" i="1" dirty="0"/>
              <a:t>11:35-12:00</a:t>
            </a:r>
            <a:r>
              <a:rPr lang="en-US" sz="4800" dirty="0"/>
              <a:t>) - Sample &amp; Q&amp;A</a:t>
            </a:r>
          </a:p>
          <a:p>
            <a:endParaRPr lang="en-US" sz="1100" b="1" dirty="0"/>
          </a:p>
          <a:p>
            <a:r>
              <a:rPr lang="en-US" sz="4400" b="1" dirty="0"/>
              <a:t>**Note</a:t>
            </a:r>
            <a:r>
              <a:rPr lang="en-US" sz="4400" dirty="0"/>
              <a:t>: Entire PowerPoint will be available    on the GBC website - </a:t>
            </a:r>
            <a:r>
              <a:rPr lang="en-US" sz="4400" b="1" i="1" dirty="0">
                <a:solidFill>
                  <a:srgbClr val="FF0000"/>
                </a:solidFill>
              </a:rPr>
              <a:t>GBCministry.com</a:t>
            </a:r>
          </a:p>
        </p:txBody>
      </p:sp>
    </p:spTree>
    <p:extLst>
      <p:ext uri="{BB962C8B-B14F-4D97-AF65-F5344CB8AC3E}">
        <p14:creationId xmlns:p14="http://schemas.microsoft.com/office/powerpoint/2010/main" val="311206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4800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WHO </a:t>
            </a:r>
            <a:r>
              <a:rPr lang="en-US" sz="4800" dirty="0"/>
              <a:t>of Teaching (</a:t>
            </a:r>
            <a:r>
              <a:rPr lang="en-US" sz="4800" i="1" dirty="0"/>
              <a:t>part 2</a:t>
            </a:r>
            <a:r>
              <a:rPr lang="en-US" sz="4800" dirty="0"/>
              <a:t>)</a:t>
            </a:r>
            <a:endParaRPr lang="en-US" sz="4800" b="1" i="0" u="none" strike="noStrike" baseline="0" dirty="0"/>
          </a:p>
          <a:p>
            <a:pPr algn="l">
              <a:spcBef>
                <a:spcPts val="0"/>
              </a:spcBef>
            </a:pPr>
            <a:endParaRPr lang="en-US" sz="4800" b="1" dirty="0"/>
          </a:p>
          <a:p>
            <a:pPr algn="l">
              <a:spcBef>
                <a:spcPts val="0"/>
              </a:spcBef>
            </a:pPr>
            <a:r>
              <a:rPr lang="en-US" sz="4800" b="1" dirty="0"/>
              <a:t>Who will SEE &amp; HEAR our teaching?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dirty="0"/>
              <a:t>	</a:t>
            </a:r>
            <a:r>
              <a:rPr lang="en-US" sz="3600" dirty="0"/>
              <a:t>- </a:t>
            </a:r>
            <a:r>
              <a:rPr lang="en-US" sz="3600" b="1" dirty="0"/>
              <a:t>Unbelievers</a:t>
            </a:r>
            <a:r>
              <a:rPr lang="en-US" sz="3600" dirty="0"/>
              <a:t> needing the Gospel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dirty="0"/>
              <a:t>	- </a:t>
            </a:r>
            <a:r>
              <a:rPr lang="en-US" sz="4800" b="1" dirty="0"/>
              <a:t>Believers</a:t>
            </a:r>
            <a:r>
              <a:rPr lang="en-US" sz="4800" dirty="0"/>
              <a:t> needing to grow &amp; change (</a:t>
            </a:r>
            <a:r>
              <a:rPr lang="en-US" sz="4800" b="1" i="1" dirty="0">
                <a:solidFill>
                  <a:srgbClr val="00B050"/>
                </a:solidFill>
              </a:rPr>
              <a:t>PJ</a:t>
            </a:r>
            <a:r>
              <a:rPr lang="en-US" sz="4800" dirty="0"/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en-US" sz="1100" b="1" dirty="0">
              <a:solidFill>
                <a:srgbClr val="FF000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Eph 4:11  </a:t>
            </a:r>
            <a:r>
              <a:rPr lang="en-US" sz="4800" dirty="0"/>
              <a:t>He gave some to be … </a:t>
            </a:r>
            <a:r>
              <a:rPr lang="en-US" sz="4800" b="1" dirty="0"/>
              <a:t>teachers</a:t>
            </a:r>
            <a:r>
              <a:rPr lang="en-US" sz="4800" dirty="0"/>
              <a:t>, 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12</a:t>
            </a:r>
            <a:r>
              <a:rPr lang="en-US" sz="4800" dirty="0"/>
              <a:t>  for the </a:t>
            </a:r>
            <a:r>
              <a:rPr lang="en-US" sz="4800" b="1" dirty="0"/>
              <a:t>equipping of the saints </a:t>
            </a:r>
            <a:r>
              <a:rPr lang="en-US" sz="4800" dirty="0"/>
              <a:t>for the work of ministry, for the </a:t>
            </a:r>
            <a:r>
              <a:rPr lang="en-US" sz="4800" b="1" dirty="0"/>
              <a:t>building up of the body of Christ</a:t>
            </a:r>
            <a:r>
              <a:rPr lang="en-US" sz="4800" dirty="0"/>
              <a:t>, </a:t>
            </a:r>
          </a:p>
        </p:txBody>
      </p:sp>
    </p:spTree>
    <p:extLst>
      <p:ext uri="{BB962C8B-B14F-4D97-AF65-F5344CB8AC3E}">
        <p14:creationId xmlns:p14="http://schemas.microsoft.com/office/powerpoint/2010/main" val="25848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Eph 4:15  </a:t>
            </a:r>
            <a:r>
              <a:rPr lang="en-US" sz="4800" dirty="0"/>
              <a:t>speaking the truth in love, </a:t>
            </a:r>
            <a:r>
              <a:rPr lang="en-US" sz="4800" b="1" dirty="0"/>
              <a:t>that they may</a:t>
            </a:r>
            <a:r>
              <a:rPr lang="en-US" sz="4800" dirty="0"/>
              <a:t> </a:t>
            </a:r>
            <a:r>
              <a:rPr lang="en-US" sz="4800" b="1" dirty="0"/>
              <a:t>grow up </a:t>
            </a:r>
            <a:r>
              <a:rPr lang="en-US" sz="4800" dirty="0"/>
              <a:t>in all things into Him who is the head—Christ.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endParaRPr lang="en-US" sz="1000" dirty="0"/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2Peter 3:18  </a:t>
            </a:r>
            <a:r>
              <a:rPr lang="en-US" sz="4800" dirty="0"/>
              <a:t>but </a:t>
            </a:r>
            <a:r>
              <a:rPr lang="en-US" sz="4800" b="1" dirty="0"/>
              <a:t>grow</a:t>
            </a:r>
            <a:r>
              <a:rPr lang="en-US" sz="4800" dirty="0"/>
              <a:t> in the grace and knowledge of our Lord and Savior Jesus Christ. To Him be the glory both now and forever. Amen.</a:t>
            </a: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endParaRPr lang="en-US" sz="1000" b="1" spc="-150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  <a:tabLst>
                <a:tab pos="457200" algn="l"/>
              </a:tabLst>
            </a:pPr>
            <a:r>
              <a:rPr lang="en-US" sz="4800" b="1" spc="-150" dirty="0">
                <a:solidFill>
                  <a:srgbClr val="00B050"/>
                </a:solidFill>
              </a:rPr>
              <a:t>Q</a:t>
            </a:r>
            <a:r>
              <a:rPr lang="en-US" sz="4800" spc="-150" dirty="0"/>
              <a:t> - </a:t>
            </a:r>
            <a:r>
              <a:rPr lang="en-US" sz="4800" i="1" spc="-150" dirty="0"/>
              <a:t>Describe a time when </a:t>
            </a:r>
            <a:r>
              <a:rPr lang="en-US" sz="4800" b="1" i="1" spc="-150" dirty="0"/>
              <a:t>you</a:t>
            </a:r>
            <a:r>
              <a:rPr lang="en-US" sz="4800" i="1" spc="-150" dirty="0"/>
              <a:t> grew spiritually</a:t>
            </a:r>
            <a:r>
              <a:rPr lang="en-US" sz="4800" spc="-1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6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 lnSpcReduction="10000"/>
          </a:bodyPr>
          <a:lstStyle/>
          <a:p>
            <a:pPr algn="l">
              <a:tabLst>
                <a:tab pos="457200" algn="l"/>
              </a:tabLst>
            </a:pPr>
            <a:r>
              <a:rPr lang="en-US" sz="4800" b="1" spc="-150" dirty="0">
                <a:solidFill>
                  <a:srgbClr val="FF0000"/>
                </a:solidFill>
              </a:rPr>
              <a:t>Who</a:t>
            </a:r>
            <a:r>
              <a:rPr lang="en-US" sz="4800" b="1" spc="-150" dirty="0"/>
              <a:t> are the ones DOING the teaching? </a:t>
            </a:r>
            <a:r>
              <a:rPr lang="en-US" sz="4800" spc="-150" dirty="0"/>
              <a:t>(</a:t>
            </a:r>
            <a:r>
              <a:rPr lang="en-US" sz="4800" b="1" i="1" spc="-150" dirty="0">
                <a:solidFill>
                  <a:srgbClr val="00B050"/>
                </a:solidFill>
              </a:rPr>
              <a:t>PJ</a:t>
            </a:r>
            <a:r>
              <a:rPr lang="en-US" sz="4800" spc="-15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800" dirty="0"/>
              <a:t>	- </a:t>
            </a:r>
            <a:r>
              <a:rPr lang="en-US" sz="4800" b="1" dirty="0"/>
              <a:t>All</a:t>
            </a:r>
            <a:r>
              <a:rPr lang="en-US" sz="4800" dirty="0"/>
              <a:t> informally 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 err="1">
                <a:solidFill>
                  <a:srgbClr val="FF0000"/>
                </a:solidFill>
              </a:rPr>
              <a:t>Deut</a:t>
            </a:r>
            <a:r>
              <a:rPr lang="en-US" sz="4800" b="1" dirty="0">
                <a:solidFill>
                  <a:srgbClr val="FF0000"/>
                </a:solidFill>
              </a:rPr>
              <a:t> 6:7  </a:t>
            </a:r>
            <a:r>
              <a:rPr lang="en-US" sz="4800" b="1" dirty="0"/>
              <a:t>Teach</a:t>
            </a:r>
            <a:r>
              <a:rPr lang="en-US" sz="4800" dirty="0"/>
              <a:t> them diligently to your children and shall talk of them </a:t>
            </a:r>
            <a:r>
              <a:rPr lang="en-US" sz="4800" b="1" spc="-150" dirty="0"/>
              <a:t>when you sit </a:t>
            </a:r>
            <a:r>
              <a:rPr lang="en-US" sz="4800" dirty="0"/>
              <a:t>in your house, </a:t>
            </a:r>
            <a:r>
              <a:rPr lang="en-US" sz="4800" b="1" dirty="0"/>
              <a:t>when you walk </a:t>
            </a:r>
            <a:r>
              <a:rPr lang="en-US" sz="4800" dirty="0"/>
              <a:t>by the way, </a:t>
            </a:r>
            <a:r>
              <a:rPr lang="en-US" sz="4800" b="1" dirty="0"/>
              <a:t>when you lie down</a:t>
            </a:r>
            <a:r>
              <a:rPr lang="en-US" sz="4800" dirty="0"/>
              <a:t>, and </a:t>
            </a:r>
            <a:r>
              <a:rPr lang="en-US" sz="4800" b="1" dirty="0"/>
              <a:t>when you rise up</a:t>
            </a:r>
            <a:r>
              <a:rPr lang="en-US" sz="4800" dirty="0"/>
              <a:t>. 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Matt 28:19,20  </a:t>
            </a:r>
            <a:r>
              <a:rPr lang="en-US" sz="4800" b="1" dirty="0"/>
              <a:t>Go</a:t>
            </a:r>
            <a:r>
              <a:rPr lang="en-US" sz="4800" dirty="0"/>
              <a:t> and </a:t>
            </a:r>
            <a:r>
              <a:rPr lang="en-US" sz="4800" b="1" dirty="0"/>
              <a:t>make disciples </a:t>
            </a:r>
            <a:r>
              <a:rPr lang="en-US" sz="4800" dirty="0"/>
              <a:t>of all the nations … </a:t>
            </a:r>
            <a:r>
              <a:rPr lang="en-US" sz="4800" b="1" dirty="0"/>
              <a:t>teaching</a:t>
            </a:r>
            <a:r>
              <a:rPr lang="en-US" sz="4800" dirty="0"/>
              <a:t> them to observe all things that I have commanded you;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985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Who</a:t>
            </a:r>
            <a:r>
              <a:rPr lang="en-US" sz="4800" b="1" dirty="0"/>
              <a:t> are the ones DOING the teaching?</a:t>
            </a:r>
          </a:p>
          <a:p>
            <a:pPr algn="l">
              <a:tabLst>
                <a:tab pos="457200" algn="l"/>
              </a:tabLst>
            </a:pPr>
            <a:r>
              <a:rPr lang="en-US" sz="4800" dirty="0"/>
              <a:t>	- </a:t>
            </a:r>
            <a:r>
              <a:rPr lang="en-US" sz="4800" b="1" dirty="0"/>
              <a:t>Some</a:t>
            </a:r>
            <a:r>
              <a:rPr lang="en-US" sz="4800" dirty="0"/>
              <a:t> formally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Rom 12:6,7  </a:t>
            </a:r>
            <a:r>
              <a:rPr lang="en-US" sz="4800" dirty="0"/>
              <a:t>Having </a:t>
            </a:r>
            <a:r>
              <a:rPr lang="en-US" sz="4800" b="1" dirty="0"/>
              <a:t>gifts</a:t>
            </a:r>
            <a:r>
              <a:rPr lang="en-US" sz="4800" dirty="0"/>
              <a:t> differing according to the grace that is given to us, let us use them: … he who </a:t>
            </a:r>
            <a:r>
              <a:rPr lang="en-US" sz="4800" b="1" dirty="0"/>
              <a:t>teaches</a:t>
            </a:r>
            <a:r>
              <a:rPr lang="en-US" sz="4800" dirty="0"/>
              <a:t>, in </a:t>
            </a:r>
            <a:r>
              <a:rPr lang="en-US" sz="4800" b="1" dirty="0"/>
              <a:t>teaching.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FF0000"/>
                </a:solidFill>
              </a:rPr>
              <a:t>Acts 13:1  </a:t>
            </a:r>
            <a:r>
              <a:rPr lang="en-US" sz="4800" dirty="0"/>
              <a:t>In the church that was at Antioch there were certain prophets and </a:t>
            </a:r>
            <a:r>
              <a:rPr lang="en-US" sz="4800" b="1" dirty="0"/>
              <a:t>teachers.</a:t>
            </a:r>
          </a:p>
          <a:p>
            <a:pPr algn="l">
              <a:tabLst>
                <a:tab pos="457200" algn="l"/>
              </a:tabLst>
            </a:pPr>
            <a:r>
              <a:rPr lang="en-US" sz="4800" b="1" dirty="0">
                <a:solidFill>
                  <a:srgbClr val="00B050"/>
                </a:solidFill>
              </a:rPr>
              <a:t>Q</a:t>
            </a:r>
            <a:r>
              <a:rPr lang="en-US" sz="4800" b="1" dirty="0"/>
              <a:t> </a:t>
            </a:r>
            <a:r>
              <a:rPr lang="en-US" sz="4800" i="1" dirty="0"/>
              <a:t>- Who was your favorite teacher? Why?</a:t>
            </a:r>
          </a:p>
        </p:txBody>
      </p:sp>
    </p:spTree>
    <p:extLst>
      <p:ext uri="{BB962C8B-B14F-4D97-AF65-F5344CB8AC3E}">
        <p14:creationId xmlns:p14="http://schemas.microsoft.com/office/powerpoint/2010/main" val="20241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/>
            <a:r>
              <a:rPr lang="en-US" sz="4800" b="1" i="0" u="none" strike="noStrike" baseline="0" dirty="0">
                <a:solidFill>
                  <a:srgbClr val="FF0000"/>
                </a:solidFill>
              </a:rPr>
              <a:t>Heb 5:12  </a:t>
            </a:r>
            <a:r>
              <a:rPr lang="en-US" sz="4800" dirty="0"/>
              <a:t>T</a:t>
            </a:r>
            <a:r>
              <a:rPr lang="en-US" sz="4800" i="0" u="none" strike="noStrike" baseline="0" dirty="0"/>
              <a:t>hough by this time you ought to be </a:t>
            </a:r>
            <a:r>
              <a:rPr lang="en-US" sz="4800" b="1" i="0" u="none" strike="noStrike" baseline="0" dirty="0"/>
              <a:t>teachers</a:t>
            </a:r>
            <a:r>
              <a:rPr lang="en-US" sz="4800" i="0" u="none" strike="noStrike" baseline="0" dirty="0"/>
              <a:t>, you need someone to </a:t>
            </a:r>
            <a:r>
              <a:rPr lang="en-US" sz="4800" b="1" i="0" u="none" strike="noStrike" baseline="0" dirty="0"/>
              <a:t>teach you again</a:t>
            </a:r>
            <a:r>
              <a:rPr lang="en-US" sz="4800" i="0" u="none" strike="noStrike" baseline="0" dirty="0"/>
              <a:t> the first principles of God’s word; and you have come to need milk and not solid food.</a:t>
            </a:r>
          </a:p>
          <a:p>
            <a:pPr algn="l"/>
            <a:r>
              <a:rPr lang="en-US" sz="4800" b="1" i="0" u="none" strike="noStrike" baseline="0" dirty="0">
                <a:solidFill>
                  <a:srgbClr val="FF0000"/>
                </a:solidFill>
              </a:rPr>
              <a:t>James 3:1  </a:t>
            </a:r>
            <a:r>
              <a:rPr lang="en-US" sz="4800" i="0" u="none" strike="noStrike" baseline="0" dirty="0"/>
              <a:t>My brethren, let not many of you become </a:t>
            </a:r>
            <a:r>
              <a:rPr lang="en-US" sz="4800" b="1" i="0" u="none" strike="noStrike" baseline="0" dirty="0"/>
              <a:t>teachers</a:t>
            </a:r>
            <a:r>
              <a:rPr lang="en-US" sz="4800" i="0" u="none" strike="noStrike" baseline="0" dirty="0"/>
              <a:t>, knowing that we will receive a stricter judgment.</a:t>
            </a:r>
          </a:p>
        </p:txBody>
      </p:sp>
    </p:spTree>
    <p:extLst>
      <p:ext uri="{BB962C8B-B14F-4D97-AF65-F5344CB8AC3E}">
        <p14:creationId xmlns:p14="http://schemas.microsoft.com/office/powerpoint/2010/main" val="6539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The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WHY </a:t>
            </a:r>
            <a:r>
              <a:rPr lang="en-US" sz="4800" b="1" dirty="0"/>
              <a:t>of Teaching </a:t>
            </a:r>
            <a:r>
              <a:rPr lang="en-US" sz="4800" dirty="0"/>
              <a:t>(</a:t>
            </a:r>
            <a:r>
              <a:rPr lang="en-US" sz="4800" b="1" i="1" dirty="0">
                <a:solidFill>
                  <a:srgbClr val="00B050"/>
                </a:solidFill>
              </a:rPr>
              <a:t>PB</a:t>
            </a:r>
            <a:r>
              <a:rPr lang="en-US" sz="4800" dirty="0"/>
              <a:t>)</a:t>
            </a:r>
            <a:endParaRPr lang="en-US" sz="48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800" i="0" u="none" strike="noStrike" baseline="0" dirty="0"/>
              <a:t>1 - The Great Commission is</a:t>
            </a:r>
            <a:r>
              <a:rPr lang="en-US" sz="4800" i="0" u="none" strike="noStrike" dirty="0"/>
              <a:t> </a:t>
            </a:r>
            <a:r>
              <a:rPr lang="en-US" sz="4800" b="1" i="1" u="none" strike="noStrike" baseline="0" dirty="0"/>
              <a:t>not a request</a:t>
            </a:r>
            <a:r>
              <a:rPr lang="en-US" sz="4800" dirty="0"/>
              <a:t>.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Rom 10:13,14  </a:t>
            </a:r>
            <a:r>
              <a:rPr lang="en-US" sz="4800" dirty="0"/>
              <a:t>Whoever </a:t>
            </a:r>
            <a:r>
              <a:rPr lang="en-US" sz="4800" b="1" dirty="0"/>
              <a:t>calls</a:t>
            </a:r>
            <a:r>
              <a:rPr lang="en-US" sz="4800" dirty="0"/>
              <a:t> on the name of the Lord will be saved. </a:t>
            </a:r>
            <a:r>
              <a:rPr lang="en-US" sz="4800" b="1" dirty="0"/>
              <a:t>How will they call </a:t>
            </a:r>
            <a:r>
              <a:rPr lang="en-US" sz="4800" dirty="0"/>
              <a:t>on Him in whom they have not believed? And </a:t>
            </a:r>
            <a:r>
              <a:rPr lang="en-US" sz="4800" b="1" dirty="0"/>
              <a:t>how will they believe </a:t>
            </a:r>
            <a:r>
              <a:rPr lang="en-US" sz="4800" dirty="0"/>
              <a:t>in Him of whom they have not heard? And </a:t>
            </a:r>
            <a:r>
              <a:rPr lang="en-US" sz="4800" b="1" dirty="0"/>
              <a:t>how will they hear</a:t>
            </a:r>
            <a:r>
              <a:rPr lang="en-US" sz="4800" dirty="0"/>
              <a:t> without a (</a:t>
            </a:r>
            <a:r>
              <a:rPr lang="en-US" sz="4800" i="1" dirty="0"/>
              <a:t>teacher</a:t>
            </a:r>
            <a:r>
              <a:rPr lang="en-US" sz="4800" dirty="0"/>
              <a:t>)? </a:t>
            </a:r>
            <a:endParaRPr lang="en-US" sz="4800" i="0" u="none" strike="noStrike" baseline="0" dirty="0"/>
          </a:p>
          <a:p>
            <a:pPr algn="l">
              <a:spcBef>
                <a:spcPts val="0"/>
              </a:spcBef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31528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endParaRPr lang="en-US" sz="400" dirty="0"/>
          </a:p>
          <a:p>
            <a:pPr algn="l">
              <a:spcBef>
                <a:spcPts val="0"/>
              </a:spcBef>
            </a:pPr>
            <a:r>
              <a:rPr lang="en-US" sz="4800" dirty="0"/>
              <a:t>2 - We are </a:t>
            </a:r>
            <a:r>
              <a:rPr lang="en-US" sz="4800" b="1" dirty="0"/>
              <a:t>passionate</a:t>
            </a:r>
            <a:r>
              <a:rPr lang="en-US" sz="4800" dirty="0"/>
              <a:t> about the personal, 	intimate relationship we have with 	Jesus. We </a:t>
            </a:r>
            <a:r>
              <a:rPr lang="en-US" sz="4800" b="1" dirty="0"/>
              <a:t>must</a:t>
            </a:r>
            <a:r>
              <a:rPr lang="en-US" sz="4800" dirty="0"/>
              <a:t> tell others so they too 	can know and love Him!</a:t>
            </a:r>
          </a:p>
          <a:p>
            <a:pPr algn="l">
              <a:spcBef>
                <a:spcPts val="0"/>
              </a:spcBef>
            </a:pPr>
            <a:endParaRPr lang="en-US" sz="1200" dirty="0"/>
          </a:p>
          <a:p>
            <a:pPr algn="l">
              <a:lnSpc>
                <a:spcPct val="9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1Cor 9:16  </a:t>
            </a:r>
            <a:r>
              <a:rPr lang="en-US" sz="4800" i="1" dirty="0"/>
              <a:t>Necessity is laid upon me; yes, woe is me, if I (teach) not the gospel</a:t>
            </a:r>
            <a:r>
              <a:rPr lang="en-US" sz="4800" dirty="0"/>
              <a:t>! </a:t>
            </a:r>
          </a:p>
          <a:p>
            <a:pPr algn="l">
              <a:lnSpc>
                <a:spcPct val="95000"/>
              </a:lnSpc>
              <a:spcBef>
                <a:spcPts val="0"/>
              </a:spcBef>
            </a:pPr>
            <a:endParaRPr lang="en-US" sz="40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0274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/>
            <a:r>
              <a:rPr lang="en-US" sz="4800" i="0" u="none" strike="noStrike" baseline="0" dirty="0"/>
              <a:t>3 - The desperate need for </a:t>
            </a:r>
            <a:r>
              <a:rPr lang="en-US" sz="4800" b="1" i="0" u="none" strike="noStrike" baseline="0" dirty="0"/>
              <a:t>absolute truth</a:t>
            </a:r>
            <a:r>
              <a:rPr lang="en-US" sz="4800" i="0" u="none" strike="noStrike" baseline="0" dirty="0"/>
              <a:t>.</a:t>
            </a:r>
            <a:endParaRPr lang="en-US" sz="4800" b="1" dirty="0">
              <a:solidFill>
                <a:srgbClr val="FF0000"/>
              </a:solidFill>
            </a:endParaRP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2Tim 4:3  </a:t>
            </a:r>
            <a:r>
              <a:rPr lang="en-US" sz="4800" dirty="0"/>
              <a:t>A time is coming when people will no longer listen to sound and wholesome </a:t>
            </a:r>
            <a:r>
              <a:rPr lang="en-US" sz="4800" b="1" dirty="0"/>
              <a:t>teaching</a:t>
            </a:r>
            <a:r>
              <a:rPr lang="en-US" sz="4800" dirty="0"/>
              <a:t>. They will follow their own desires and will look for </a:t>
            </a:r>
            <a:r>
              <a:rPr lang="en-US" sz="4800" b="1" dirty="0"/>
              <a:t>teachers</a:t>
            </a:r>
            <a:r>
              <a:rPr lang="en-US" sz="4800" dirty="0"/>
              <a:t> who will tell them whatever their itching ears want to hear. </a:t>
            </a:r>
          </a:p>
        </p:txBody>
      </p:sp>
    </p:spTree>
    <p:extLst>
      <p:ext uri="{BB962C8B-B14F-4D97-AF65-F5344CB8AC3E}">
        <p14:creationId xmlns:p14="http://schemas.microsoft.com/office/powerpoint/2010/main" val="27406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Col 1:28 </a:t>
            </a:r>
            <a:r>
              <a:rPr lang="en-US" sz="4800" dirty="0"/>
              <a:t>(NLT)  </a:t>
            </a:r>
            <a:r>
              <a:rPr lang="en-US" sz="4800" b="1" dirty="0"/>
              <a:t>We tell </a:t>
            </a:r>
            <a:r>
              <a:rPr lang="en-US" sz="4800" dirty="0"/>
              <a:t>others about Christ, </a:t>
            </a:r>
            <a:r>
              <a:rPr lang="en-US" sz="4800" b="1" dirty="0"/>
              <a:t>warning</a:t>
            </a:r>
            <a:r>
              <a:rPr lang="en-US" sz="4800" dirty="0"/>
              <a:t> everyone and </a:t>
            </a:r>
            <a:r>
              <a:rPr lang="en-US" sz="4800" b="1" dirty="0"/>
              <a:t>teaching</a:t>
            </a:r>
            <a:r>
              <a:rPr lang="en-US" sz="4800" dirty="0"/>
              <a:t> everyone with all the wisdom God has given us. </a:t>
            </a:r>
            <a:r>
              <a:rPr lang="en-US" sz="4800" b="1" dirty="0"/>
              <a:t>We want to present them to God</a:t>
            </a:r>
            <a:r>
              <a:rPr lang="en-US" sz="4800" dirty="0"/>
              <a:t>, perfect in their relationship to Christ.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29</a:t>
            </a:r>
            <a:r>
              <a:rPr lang="en-US" sz="4800" dirty="0"/>
              <a:t>  That’s why we </a:t>
            </a:r>
            <a:r>
              <a:rPr lang="en-US" sz="4800" b="1" dirty="0"/>
              <a:t>work and struggle </a:t>
            </a:r>
            <a:r>
              <a:rPr lang="en-US" sz="4800" dirty="0"/>
              <a:t>so hard, </a:t>
            </a:r>
            <a:r>
              <a:rPr lang="en-US" sz="4800" b="1" dirty="0"/>
              <a:t>depending on Christ’s mighty power </a:t>
            </a:r>
            <a:r>
              <a:rPr lang="en-US" sz="4800" dirty="0"/>
              <a:t>that works within us. </a:t>
            </a:r>
          </a:p>
        </p:txBody>
      </p:sp>
    </p:spTree>
    <p:extLst>
      <p:ext uri="{BB962C8B-B14F-4D97-AF65-F5344CB8AC3E}">
        <p14:creationId xmlns:p14="http://schemas.microsoft.com/office/powerpoint/2010/main" val="69477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pPr lvl="0"/>
            <a:endParaRPr lang="en-US" sz="4800" b="1" dirty="0"/>
          </a:p>
          <a:p>
            <a:pPr lvl="0"/>
            <a:endParaRPr lang="en-US" sz="4800" b="1" dirty="0"/>
          </a:p>
          <a:p>
            <a:pPr lvl="0"/>
            <a:r>
              <a:rPr lang="en-US" sz="4800" b="1" dirty="0"/>
              <a:t>Break Time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5322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457200"/>
            <a:ext cx="110236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Key Verse </a:t>
            </a:r>
            <a:r>
              <a:rPr lang="en-US" sz="4800" dirty="0"/>
              <a:t>- </a:t>
            </a:r>
            <a:r>
              <a:rPr lang="en-US" sz="4800" b="1" dirty="0">
                <a:solidFill>
                  <a:srgbClr val="FF0000"/>
                </a:solidFill>
              </a:rPr>
              <a:t>Matthew 22:16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</a:p>
          <a:p>
            <a:r>
              <a:rPr lang="en-US" sz="4800" i="1" dirty="0"/>
              <a:t>(description of </a:t>
            </a:r>
            <a:r>
              <a:rPr lang="en-US" sz="4800" b="1" i="1" dirty="0"/>
              <a:t>Jesus</a:t>
            </a:r>
            <a:r>
              <a:rPr lang="en-US" sz="4800" i="1" dirty="0"/>
              <a:t>, the master teacher)</a:t>
            </a:r>
          </a:p>
          <a:p>
            <a:pPr algn="l"/>
            <a:r>
              <a:rPr lang="en-US" sz="4800" b="1" dirty="0"/>
              <a:t>Teacher</a:t>
            </a:r>
            <a:r>
              <a:rPr lang="en-US" sz="4800" dirty="0"/>
              <a:t>, you are true (</a:t>
            </a:r>
            <a:r>
              <a:rPr lang="en-US" sz="4800" i="1" dirty="0"/>
              <a:t>personal</a:t>
            </a:r>
            <a:r>
              <a:rPr lang="en-US" sz="4800" dirty="0"/>
              <a:t> </a:t>
            </a:r>
            <a:r>
              <a:rPr lang="en-US" sz="4800" i="1" dirty="0"/>
              <a:t>integrity</a:t>
            </a:r>
            <a:r>
              <a:rPr lang="en-US" sz="4800" dirty="0"/>
              <a:t>) </a:t>
            </a:r>
          </a:p>
          <a:p>
            <a:pPr algn="l"/>
            <a:r>
              <a:rPr lang="en-US" sz="4800" dirty="0"/>
              <a:t>and </a:t>
            </a:r>
            <a:r>
              <a:rPr lang="en-US" sz="4800" b="1" dirty="0"/>
              <a:t>teach</a:t>
            </a:r>
            <a:r>
              <a:rPr lang="en-US" sz="4800" dirty="0"/>
              <a:t> the way of God </a:t>
            </a:r>
            <a:r>
              <a:rPr lang="en-US" sz="4800" b="1" dirty="0"/>
              <a:t>truthfully</a:t>
            </a:r>
            <a:r>
              <a:rPr lang="en-US" sz="4800" dirty="0"/>
              <a:t>      (</a:t>
            </a:r>
            <a:r>
              <a:rPr lang="en-US" sz="4800" i="1" dirty="0"/>
              <a:t>able to arrange &amp; clarify truth for others</a:t>
            </a:r>
            <a:r>
              <a:rPr lang="en-US" sz="4800" dirty="0"/>
              <a:t>), </a:t>
            </a:r>
          </a:p>
          <a:p>
            <a:pPr algn="l"/>
            <a:r>
              <a:rPr lang="en-US" sz="4800" dirty="0"/>
              <a:t>and you are </a:t>
            </a:r>
            <a:r>
              <a:rPr lang="en-US" sz="4800" b="1" dirty="0"/>
              <a:t>not swayed </a:t>
            </a:r>
            <a:r>
              <a:rPr lang="en-US" sz="4800" dirty="0"/>
              <a:t>by appearances (</a:t>
            </a:r>
            <a:r>
              <a:rPr lang="en-US" sz="4800" i="1" dirty="0"/>
              <a:t>concerned most with what </a:t>
            </a:r>
            <a:r>
              <a:rPr lang="en-US" sz="4800" b="1" i="1" dirty="0"/>
              <a:t>God</a:t>
            </a:r>
            <a:r>
              <a:rPr lang="en-US" sz="4800" i="1" dirty="0"/>
              <a:t> thinks above what </a:t>
            </a:r>
            <a:r>
              <a:rPr lang="en-US" sz="4800" b="1" i="1" dirty="0"/>
              <a:t>people</a:t>
            </a:r>
            <a:r>
              <a:rPr lang="en-US" sz="4800" i="1" dirty="0"/>
              <a:t> may say or do</a:t>
            </a:r>
            <a:r>
              <a:rPr lang="en-US" sz="4800" dirty="0"/>
              <a:t>).  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128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457200"/>
            <a:ext cx="11023600" cy="5943600"/>
          </a:xfrm>
        </p:spPr>
        <p:txBody>
          <a:bodyPr>
            <a:normAutofit/>
          </a:bodyPr>
          <a:lstStyle/>
          <a:p>
            <a:r>
              <a:rPr lang="en-US" sz="4800" b="1" dirty="0"/>
              <a:t>Key Verse </a:t>
            </a:r>
            <a:r>
              <a:rPr lang="en-US" sz="4800" dirty="0"/>
              <a:t>- </a:t>
            </a:r>
            <a:r>
              <a:rPr lang="en-US" sz="4800" b="1" dirty="0">
                <a:solidFill>
                  <a:srgbClr val="FF0000"/>
                </a:solidFill>
              </a:rPr>
              <a:t>Matthew 22:16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4800" b="1" dirty="0"/>
              <a:t>Teacher</a:t>
            </a:r>
            <a:r>
              <a:rPr lang="en-US" sz="4800" dirty="0"/>
              <a:t>, you are true (</a:t>
            </a:r>
            <a:r>
              <a:rPr lang="en-US" sz="4800" i="1" dirty="0"/>
              <a:t>personal</a:t>
            </a:r>
            <a:r>
              <a:rPr lang="en-US" sz="4800" dirty="0"/>
              <a:t> </a:t>
            </a:r>
            <a:r>
              <a:rPr lang="en-US" sz="4800" i="1" dirty="0"/>
              <a:t>integrity</a:t>
            </a:r>
            <a:r>
              <a:rPr lang="en-US" sz="4800" dirty="0"/>
              <a:t>) </a:t>
            </a:r>
          </a:p>
          <a:p>
            <a:pPr algn="l"/>
            <a:r>
              <a:rPr lang="en-US" sz="4800" dirty="0"/>
              <a:t>and </a:t>
            </a:r>
            <a:r>
              <a:rPr lang="en-US" sz="4800" b="1" dirty="0"/>
              <a:t>teach</a:t>
            </a:r>
            <a:r>
              <a:rPr lang="en-US" sz="4800" dirty="0"/>
              <a:t> the way of God </a:t>
            </a:r>
            <a:r>
              <a:rPr lang="en-US" sz="4800" b="1" dirty="0"/>
              <a:t>truthfully</a:t>
            </a:r>
            <a:r>
              <a:rPr lang="en-US" sz="4800" dirty="0"/>
              <a:t>      (</a:t>
            </a:r>
            <a:r>
              <a:rPr lang="en-US" sz="4800" i="1" dirty="0"/>
              <a:t>able to arrange &amp; clarify truth for others</a:t>
            </a:r>
            <a:r>
              <a:rPr lang="en-US" sz="4800" dirty="0"/>
              <a:t>), </a:t>
            </a:r>
          </a:p>
          <a:p>
            <a:pPr algn="l"/>
            <a:r>
              <a:rPr lang="en-US" sz="4800" dirty="0"/>
              <a:t>and you are </a:t>
            </a:r>
            <a:r>
              <a:rPr lang="en-US" sz="4800" b="1" dirty="0"/>
              <a:t>not swayed </a:t>
            </a:r>
            <a:r>
              <a:rPr lang="en-US" sz="4800" dirty="0"/>
              <a:t>by appearances (</a:t>
            </a:r>
            <a:r>
              <a:rPr lang="en-US" sz="4800" i="1" dirty="0"/>
              <a:t>concerned most with what </a:t>
            </a:r>
            <a:r>
              <a:rPr lang="en-US" sz="4800" b="1" i="1" dirty="0"/>
              <a:t>God</a:t>
            </a:r>
            <a:r>
              <a:rPr lang="en-US" sz="4800" i="1" dirty="0"/>
              <a:t> thinks above what </a:t>
            </a:r>
            <a:r>
              <a:rPr lang="en-US" sz="4800" b="1" i="1" dirty="0"/>
              <a:t>people</a:t>
            </a:r>
            <a:r>
              <a:rPr lang="en-US" sz="4800" i="1" dirty="0"/>
              <a:t> may say or do</a:t>
            </a:r>
            <a:r>
              <a:rPr lang="en-US" sz="4800" dirty="0"/>
              <a:t>).</a:t>
            </a:r>
          </a:p>
          <a:p>
            <a:pPr algn="l"/>
            <a:r>
              <a:rPr lang="en-US" sz="4800" b="1" spc="-150" dirty="0">
                <a:solidFill>
                  <a:srgbClr val="00B050"/>
                </a:solidFill>
              </a:rPr>
              <a:t>Q</a:t>
            </a:r>
            <a:r>
              <a:rPr lang="en-US" sz="4800" spc="-150" dirty="0"/>
              <a:t> - </a:t>
            </a:r>
            <a:r>
              <a:rPr lang="en-US" sz="4800" i="1" spc="-150" dirty="0"/>
              <a:t>What makes you nervous about teaching?  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167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pPr lvl="0"/>
            <a:r>
              <a:rPr lang="en-US" sz="4800" b="1" dirty="0"/>
              <a:t>The </a:t>
            </a:r>
            <a:r>
              <a:rPr lang="en-US" sz="4800" b="1" dirty="0">
                <a:solidFill>
                  <a:srgbClr val="FF0000"/>
                </a:solidFill>
              </a:rPr>
              <a:t>HOW</a:t>
            </a:r>
            <a:r>
              <a:rPr lang="en-US" sz="4800" b="1" dirty="0"/>
              <a:t> of Teaching</a:t>
            </a:r>
            <a:endParaRPr lang="en-US" sz="4800" dirty="0"/>
          </a:p>
          <a:p>
            <a:r>
              <a:rPr lang="en-US" sz="4800" b="1" dirty="0"/>
              <a:t>Wisdom from Solomon - </a:t>
            </a:r>
            <a:r>
              <a:rPr lang="en-US" sz="4800" b="1" dirty="0">
                <a:solidFill>
                  <a:srgbClr val="FF0000"/>
                </a:solidFill>
              </a:rPr>
              <a:t>Ecclesiastes </a:t>
            </a:r>
            <a:r>
              <a:rPr lang="en-US" sz="4800" dirty="0"/>
              <a:t>(</a:t>
            </a:r>
            <a:r>
              <a:rPr lang="en-US" sz="4800" b="1" i="1" dirty="0">
                <a:solidFill>
                  <a:srgbClr val="00B050"/>
                </a:solidFill>
              </a:rPr>
              <a:t>PJ</a:t>
            </a:r>
            <a:r>
              <a:rPr lang="en-US" sz="4800" dirty="0"/>
              <a:t>)</a:t>
            </a:r>
            <a:endParaRPr lang="en-US" sz="4800" dirty="0">
              <a:solidFill>
                <a:srgbClr val="FF0000"/>
              </a:solidFill>
            </a:endParaRPr>
          </a:p>
          <a:p>
            <a:pPr lvl="0"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12:9</a:t>
            </a:r>
            <a:r>
              <a:rPr lang="en-US" sz="4800" dirty="0"/>
              <a:t>) organized &amp; simple </a:t>
            </a:r>
            <a:r>
              <a:rPr lang="en-US" sz="4800" i="1" dirty="0"/>
              <a:t>(proverbs)</a:t>
            </a:r>
          </a:p>
          <a:p>
            <a:pPr lvl="0"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10</a:t>
            </a:r>
            <a:r>
              <a:rPr lang="en-US" sz="4800" dirty="0"/>
              <a:t>) winsome </a:t>
            </a:r>
            <a:r>
              <a:rPr lang="en-US" sz="4800" i="1" dirty="0"/>
              <a:t>(acceptable) </a:t>
            </a:r>
            <a:r>
              <a:rPr lang="en-US" sz="4800" dirty="0"/>
              <a:t>&amp; truthful</a:t>
            </a:r>
          </a:p>
          <a:p>
            <a:pPr lvl="0"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11</a:t>
            </a:r>
            <a:r>
              <a:rPr lang="en-US" sz="4800" dirty="0"/>
              <a:t>) </a:t>
            </a:r>
            <a:r>
              <a:rPr lang="en-US" sz="4800" spc="-220" dirty="0"/>
              <a:t>provocative </a:t>
            </a:r>
            <a:r>
              <a:rPr lang="en-US" sz="4800" i="1" spc="-220" dirty="0"/>
              <a:t>(goads) </a:t>
            </a:r>
            <a:r>
              <a:rPr lang="en-US" sz="4800" spc="-220" dirty="0"/>
              <a:t>yet constructive </a:t>
            </a:r>
            <a:r>
              <a:rPr lang="en-US" sz="4800" i="1" spc="-220" dirty="0"/>
              <a:t>(nails)</a:t>
            </a:r>
          </a:p>
          <a:p>
            <a:pPr lvl="0"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12</a:t>
            </a:r>
            <a:r>
              <a:rPr lang="en-US" sz="4800" dirty="0"/>
              <a:t>) relational </a:t>
            </a:r>
            <a:r>
              <a:rPr lang="en-US" sz="4800" i="1" dirty="0"/>
              <a:t>(son) </a:t>
            </a:r>
            <a:r>
              <a:rPr lang="en-US" sz="4800" dirty="0"/>
              <a:t>&amp; realistic </a:t>
            </a:r>
            <a:r>
              <a:rPr lang="en-US" sz="4800" i="1" dirty="0"/>
              <a:t>(weariness)</a:t>
            </a:r>
          </a:p>
          <a:p>
            <a:pPr lvl="0"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13,14</a:t>
            </a:r>
            <a:r>
              <a:rPr lang="en-US" sz="4800" dirty="0"/>
              <a:t>) directed and conclusive</a:t>
            </a:r>
          </a:p>
        </p:txBody>
      </p:sp>
    </p:spTree>
    <p:extLst>
      <p:ext uri="{BB962C8B-B14F-4D97-AF65-F5344CB8AC3E}">
        <p14:creationId xmlns:p14="http://schemas.microsoft.com/office/powerpoint/2010/main" val="42092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r>
              <a:rPr lang="en-US" sz="4400" b="1" dirty="0"/>
              <a:t>How Can I Teach Like Jesus? </a:t>
            </a:r>
            <a:r>
              <a:rPr lang="en-US" sz="4400" dirty="0"/>
              <a:t>(</a:t>
            </a:r>
            <a:r>
              <a:rPr lang="en-US" sz="4400" b="1" i="1" dirty="0">
                <a:solidFill>
                  <a:srgbClr val="00B050"/>
                </a:solidFill>
              </a:rPr>
              <a:t>PJ</a:t>
            </a:r>
            <a:r>
              <a:rPr lang="en-US" sz="4400" dirty="0"/>
              <a:t>)</a:t>
            </a:r>
          </a:p>
          <a:p>
            <a:pPr marL="457200" indent="-457200" algn="l">
              <a:buAutoNum type="arabicPeriod"/>
            </a:pPr>
            <a:r>
              <a:rPr lang="en-US" sz="4400" dirty="0"/>
              <a:t> Tell many </a:t>
            </a:r>
            <a:r>
              <a:rPr lang="en-US" sz="4400" b="1" dirty="0"/>
              <a:t>stories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Mark 4:34 </a:t>
            </a:r>
            <a:r>
              <a:rPr lang="en-US" sz="4400" dirty="0"/>
              <a:t>- </a:t>
            </a:r>
            <a:r>
              <a:rPr lang="en-US" sz="4400" i="1" dirty="0"/>
              <a:t>parables</a:t>
            </a:r>
            <a:r>
              <a:rPr lang="en-US" sz="4400" dirty="0"/>
              <a:t>)</a:t>
            </a:r>
          </a:p>
          <a:p>
            <a:pPr marL="457200" indent="-457200" algn="l">
              <a:buAutoNum type="arabicPeriod"/>
            </a:pPr>
            <a:r>
              <a:rPr lang="en-US" sz="4400" spc="-150" dirty="0"/>
              <a:t> Use </a:t>
            </a:r>
            <a:r>
              <a:rPr lang="en-US" sz="4400" b="1" spc="-150" dirty="0"/>
              <a:t>exaggeration</a:t>
            </a:r>
            <a:r>
              <a:rPr lang="en-US" sz="4400" spc="-150" dirty="0"/>
              <a:t> (</a:t>
            </a:r>
            <a:r>
              <a:rPr lang="en-US" sz="4400" b="1" spc="-150" dirty="0">
                <a:solidFill>
                  <a:srgbClr val="FF0000"/>
                </a:solidFill>
              </a:rPr>
              <a:t>Matt 5:29,30 </a:t>
            </a:r>
            <a:r>
              <a:rPr lang="en-US" sz="4400" spc="-150" dirty="0"/>
              <a:t>- </a:t>
            </a:r>
            <a:r>
              <a:rPr lang="en-US" sz="4400" i="1" spc="-150" dirty="0"/>
              <a:t>pluck out eye</a:t>
            </a:r>
            <a:r>
              <a:rPr lang="en-US" sz="4400" spc="-150" dirty="0"/>
              <a:t>)</a:t>
            </a:r>
          </a:p>
          <a:p>
            <a:pPr marL="457200" indent="-457200" algn="l">
              <a:buAutoNum type="arabicPeriod"/>
            </a:pPr>
            <a:r>
              <a:rPr lang="en-US" sz="4400" spc="-150" dirty="0"/>
              <a:t> Use </a:t>
            </a:r>
            <a:r>
              <a:rPr lang="en-US" sz="4400" b="1" spc="-150" dirty="0"/>
              <a:t>memorable phrases </a:t>
            </a:r>
            <a:r>
              <a:rPr lang="en-US" sz="4400" spc="-150" dirty="0"/>
              <a:t>(</a:t>
            </a:r>
            <a:r>
              <a:rPr lang="en-US" sz="4400" b="1" spc="-300" dirty="0">
                <a:solidFill>
                  <a:srgbClr val="FF0000"/>
                </a:solidFill>
              </a:rPr>
              <a:t>Luke 6:31 </a:t>
            </a:r>
            <a:r>
              <a:rPr lang="en-US" sz="4400" spc="-150" dirty="0"/>
              <a:t>- </a:t>
            </a:r>
            <a:r>
              <a:rPr lang="en-US" sz="4400" i="1" spc="-150" dirty="0"/>
              <a:t>golden rule</a:t>
            </a:r>
            <a:r>
              <a:rPr lang="en-US" sz="4400" spc="-150" dirty="0"/>
              <a:t>)</a:t>
            </a:r>
          </a:p>
          <a:p>
            <a:pPr marL="457200" indent="-457200" algn="l">
              <a:buAutoNum type="arabicPeriod"/>
            </a:pPr>
            <a:r>
              <a:rPr lang="en-US" sz="4400" dirty="0"/>
              <a:t> Ask </a:t>
            </a:r>
            <a:r>
              <a:rPr lang="en-US" sz="4400" b="1" dirty="0"/>
              <a:t>questions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Matt 16:26</a:t>
            </a:r>
            <a:r>
              <a:rPr lang="en-US" sz="4400" dirty="0"/>
              <a:t>;</a:t>
            </a:r>
            <a:r>
              <a:rPr lang="en-US" sz="4400" b="1" dirty="0">
                <a:solidFill>
                  <a:srgbClr val="FF0000"/>
                </a:solidFill>
              </a:rPr>
              <a:t> 22:20,21</a:t>
            </a:r>
            <a:r>
              <a:rPr lang="en-US" sz="4400" dirty="0"/>
              <a:t>)</a:t>
            </a:r>
          </a:p>
          <a:p>
            <a:pPr marL="457200" indent="-457200" algn="l">
              <a:buAutoNum type="arabicPeriod"/>
            </a:pPr>
            <a:r>
              <a:rPr lang="en-US" sz="4400" dirty="0"/>
              <a:t> Use </a:t>
            </a:r>
            <a:r>
              <a:rPr lang="en-US" sz="4400" b="1" dirty="0"/>
              <a:t>objects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John 13:3-17 </a:t>
            </a:r>
            <a:r>
              <a:rPr lang="en-US" sz="4400" dirty="0"/>
              <a:t>- </a:t>
            </a:r>
            <a:r>
              <a:rPr lang="en-US" sz="4400" i="1" dirty="0"/>
              <a:t>basin &amp; towel</a:t>
            </a:r>
            <a:r>
              <a:rPr lang="en-US" sz="4400" dirty="0"/>
              <a:t>)</a:t>
            </a:r>
          </a:p>
          <a:p>
            <a:pPr marL="457200" indent="-457200" algn="l">
              <a:buAutoNum type="arabicPeriod"/>
            </a:pPr>
            <a:r>
              <a:rPr lang="en-US" sz="4400" dirty="0"/>
              <a:t> Use </a:t>
            </a:r>
            <a:r>
              <a:rPr lang="en-US" sz="4400" b="1" dirty="0"/>
              <a:t>repetition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Mark 8:31</a:t>
            </a:r>
            <a:r>
              <a:rPr lang="en-US" sz="4400" dirty="0"/>
              <a:t>;</a:t>
            </a:r>
            <a:r>
              <a:rPr lang="en-US" sz="4400" b="1" dirty="0">
                <a:solidFill>
                  <a:srgbClr val="FF0000"/>
                </a:solidFill>
              </a:rPr>
              <a:t> 9:31</a:t>
            </a:r>
            <a:r>
              <a:rPr lang="en-US" sz="4400" dirty="0"/>
              <a:t>;</a:t>
            </a:r>
            <a:r>
              <a:rPr lang="en-US" sz="4400" b="1" dirty="0">
                <a:solidFill>
                  <a:srgbClr val="FF0000"/>
                </a:solidFill>
              </a:rPr>
              <a:t> 10:33,34</a:t>
            </a:r>
            <a:r>
              <a:rPr lang="en-US" sz="4400" dirty="0"/>
              <a:t>)</a:t>
            </a:r>
          </a:p>
          <a:p>
            <a:pPr algn="l"/>
            <a:r>
              <a:rPr lang="en-US" sz="4400" b="1" dirty="0">
                <a:solidFill>
                  <a:srgbClr val="00B050"/>
                </a:solidFill>
              </a:rPr>
              <a:t>Q</a:t>
            </a:r>
            <a:r>
              <a:rPr lang="en-US" sz="4400" dirty="0"/>
              <a:t> - </a:t>
            </a:r>
            <a:r>
              <a:rPr lang="en-US" sz="4400" b="1" i="1" dirty="0"/>
              <a:t>Which of these do you find most helpful?</a:t>
            </a:r>
          </a:p>
        </p:txBody>
      </p:sp>
    </p:spTree>
    <p:extLst>
      <p:ext uri="{BB962C8B-B14F-4D97-AF65-F5344CB8AC3E}">
        <p14:creationId xmlns:p14="http://schemas.microsoft.com/office/powerpoint/2010/main" val="26165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r>
              <a:rPr lang="en-US" sz="4000" b="1" dirty="0"/>
              <a:t>A Sample Plan for PREPARING to Teach </a:t>
            </a:r>
            <a:r>
              <a:rPr lang="en-US" sz="4000" dirty="0"/>
              <a:t>(</a:t>
            </a:r>
            <a:r>
              <a:rPr lang="en-US" sz="4000" b="1" i="1" dirty="0">
                <a:solidFill>
                  <a:srgbClr val="00B050"/>
                </a:solidFill>
              </a:rPr>
              <a:t>PJ</a:t>
            </a:r>
            <a:r>
              <a:rPr lang="en-US" sz="4000" dirty="0"/>
              <a:t>)</a:t>
            </a:r>
          </a:p>
          <a:p>
            <a:pPr algn="l">
              <a:spcBef>
                <a:spcPts val="600"/>
              </a:spcBef>
            </a:pPr>
            <a:r>
              <a:rPr lang="en-US" sz="4000" b="1" dirty="0"/>
              <a:t>1</a:t>
            </a:r>
            <a:r>
              <a:rPr lang="en-US" sz="4000" dirty="0"/>
              <a:t> - </a:t>
            </a:r>
            <a:r>
              <a:rPr lang="en-US" sz="4000" b="1" dirty="0"/>
              <a:t>Pray</a:t>
            </a:r>
            <a:r>
              <a:rPr lang="en-US" sz="4000" dirty="0"/>
              <a:t> at every step for God’s help.</a:t>
            </a:r>
          </a:p>
          <a:p>
            <a:pPr algn="l">
              <a:spcBef>
                <a:spcPts val="600"/>
              </a:spcBef>
            </a:pPr>
            <a:r>
              <a:rPr lang="en-US" sz="4000" b="1" dirty="0"/>
              <a:t>2</a:t>
            </a:r>
            <a:r>
              <a:rPr lang="en-US" sz="4000" dirty="0"/>
              <a:t> - </a:t>
            </a:r>
            <a:r>
              <a:rPr lang="en-US" sz="4000" b="1" dirty="0"/>
              <a:t>Read</a:t>
            </a:r>
            <a:r>
              <a:rPr lang="en-US" sz="4000" dirty="0"/>
              <a:t> through the scripture passage(s) and </a:t>
            </a:r>
            <a:r>
              <a:rPr lang="en-US" sz="4000" b="1" dirty="0"/>
              <a:t>write</a:t>
            </a:r>
            <a:r>
              <a:rPr lang="en-US" sz="4000" dirty="0"/>
              <a:t> 	down initial observations 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</a:t>
            </a:r>
          </a:p>
          <a:p>
            <a:pPr algn="l"/>
            <a:r>
              <a:rPr lang="en-US" sz="4000" dirty="0"/>
              <a:t>“</a:t>
            </a:r>
            <a:r>
              <a:rPr lang="en-US" sz="4000" i="1" dirty="0"/>
              <a:t>Thoughts </a:t>
            </a:r>
            <a:r>
              <a:rPr lang="en-US" sz="4000" b="1" i="1" dirty="0"/>
              <a:t>disentangle</a:t>
            </a:r>
            <a:r>
              <a:rPr lang="en-US" sz="4000" i="1" dirty="0"/>
              <a:t> themselves when they pass </a:t>
            </a:r>
            <a:r>
              <a:rPr lang="en-US" sz="4000" i="1" spc="-50" dirty="0"/>
              <a:t>through the </a:t>
            </a:r>
            <a:r>
              <a:rPr lang="en-US" sz="4000" b="1" i="1" spc="-50" dirty="0"/>
              <a:t>lips</a:t>
            </a:r>
            <a:r>
              <a:rPr lang="en-US" sz="4000" i="1" spc="-50" dirty="0"/>
              <a:t> &amp; the </a:t>
            </a:r>
            <a:r>
              <a:rPr lang="en-US" sz="4000" b="1" i="1" spc="-50" dirty="0"/>
              <a:t>fingertips</a:t>
            </a:r>
            <a:r>
              <a:rPr lang="en-US" sz="4000" spc="-50" dirty="0"/>
              <a:t>.” - Dawson Trotman</a:t>
            </a:r>
          </a:p>
          <a:p>
            <a:pPr algn="l"/>
            <a:endParaRPr lang="en-US" sz="400" spc="-50" dirty="0"/>
          </a:p>
          <a:p>
            <a:pPr marL="690563" indent="-404813" algn="l">
              <a:spcBef>
                <a:spcPts val="0"/>
              </a:spcBef>
            </a:pPr>
            <a:r>
              <a:rPr lang="en-US" sz="4000" dirty="0"/>
              <a:t>• begin answering important </a:t>
            </a:r>
            <a:r>
              <a:rPr lang="en-US" sz="4000" b="1" dirty="0"/>
              <a:t>questions</a:t>
            </a:r>
            <a:r>
              <a:rPr lang="en-US" sz="4000" dirty="0"/>
              <a:t> (</a:t>
            </a:r>
            <a:r>
              <a:rPr lang="en-US" sz="4000" i="1" dirty="0"/>
              <a:t>who, </a:t>
            </a:r>
            <a:r>
              <a:rPr lang="en-US" sz="4000" i="1" spc="-150" dirty="0"/>
              <a:t>what, where, when and why</a:t>
            </a:r>
            <a:r>
              <a:rPr lang="en-US" sz="4000" spc="-150" dirty="0"/>
              <a:t>) (</a:t>
            </a:r>
            <a:r>
              <a:rPr lang="en-US" sz="4000" b="1" i="1" spc="-150" dirty="0">
                <a:solidFill>
                  <a:srgbClr val="FF0000"/>
                </a:solidFill>
              </a:rPr>
              <a:t>pray for God’s help</a:t>
            </a:r>
            <a:r>
              <a:rPr lang="en-US" sz="4000" spc="-150" dirty="0"/>
              <a:t>).</a:t>
            </a:r>
          </a:p>
          <a:p>
            <a:pPr marL="690563" indent="-404813" algn="l">
              <a:spcBef>
                <a:spcPts val="0"/>
              </a:spcBef>
              <a:tabLst>
                <a:tab pos="630238" algn="l"/>
              </a:tabLst>
            </a:pPr>
            <a:r>
              <a:rPr lang="en-US" sz="4000" dirty="0"/>
              <a:t>• </a:t>
            </a:r>
            <a:r>
              <a:rPr lang="en-US" sz="4000" spc="-150" dirty="0"/>
              <a:t>note important </a:t>
            </a:r>
            <a:r>
              <a:rPr lang="en-US" sz="4000" b="1" spc="-150" dirty="0"/>
              <a:t>words or phrases </a:t>
            </a:r>
            <a:r>
              <a:rPr lang="en-US" sz="4000" spc="-150" dirty="0"/>
              <a:t>and define 	them </a:t>
            </a:r>
            <a:r>
              <a:rPr lang="en-US" sz="4000" spc="-50" dirty="0"/>
              <a:t>biblically, clearly and simply (</a:t>
            </a:r>
            <a:r>
              <a:rPr lang="en-US" sz="4000" b="1" i="1" spc="-50" dirty="0">
                <a:solidFill>
                  <a:srgbClr val="FF0000"/>
                </a:solidFill>
              </a:rPr>
              <a:t>pray for God’s help</a:t>
            </a:r>
            <a:r>
              <a:rPr lang="en-US" sz="4000" spc="-5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6579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pPr marL="285750" algn="l"/>
            <a:r>
              <a:rPr lang="en-US" sz="4000" dirty="0"/>
              <a:t>• determine the </a:t>
            </a:r>
            <a:r>
              <a:rPr lang="en-US" sz="4000" b="1" dirty="0"/>
              <a:t>main theme </a:t>
            </a:r>
            <a:r>
              <a:rPr lang="en-US" sz="4000" dirty="0"/>
              <a:t>and put it in your 	own words 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</a:t>
            </a:r>
          </a:p>
          <a:p>
            <a:pPr marL="630238" indent="-346075" algn="l"/>
            <a:r>
              <a:rPr lang="en-US" sz="4000" dirty="0"/>
              <a:t>• record </a:t>
            </a:r>
            <a:r>
              <a:rPr lang="en-US" sz="4000" b="1" dirty="0"/>
              <a:t>additional Bible verses/characters </a:t>
            </a:r>
            <a:r>
              <a:rPr lang="en-US" sz="4000" dirty="0"/>
              <a:t>that  </a:t>
            </a:r>
            <a:r>
              <a:rPr lang="en-US" sz="4000" spc="-300" dirty="0"/>
              <a:t>may help define/illustrate the theme (</a:t>
            </a:r>
            <a:r>
              <a:rPr lang="en-US" sz="4000" b="1" i="1" spc="-300" dirty="0">
                <a:solidFill>
                  <a:srgbClr val="FF0000"/>
                </a:solidFill>
              </a:rPr>
              <a:t>pray for God’s help</a:t>
            </a:r>
            <a:r>
              <a:rPr lang="en-US" sz="4000" spc="-300" dirty="0"/>
              <a:t>).</a:t>
            </a:r>
          </a:p>
          <a:p>
            <a:pPr algn="l"/>
            <a:r>
              <a:rPr lang="en-US" sz="4000" b="1" dirty="0"/>
              <a:t>3</a:t>
            </a:r>
            <a:r>
              <a:rPr lang="en-US" sz="4000" dirty="0"/>
              <a:t> - Consult </a:t>
            </a:r>
            <a:r>
              <a:rPr lang="en-US" sz="4000" b="1" dirty="0"/>
              <a:t>other re</a:t>
            </a:r>
            <a:r>
              <a:rPr lang="en-US" sz="4000" dirty="0"/>
              <a:t>sources (</a:t>
            </a:r>
            <a:r>
              <a:rPr lang="en-US" sz="4000" i="1" dirty="0"/>
              <a:t>teacher’s manual, 	commentaries, other teachers/preachers</a:t>
            </a:r>
            <a:r>
              <a:rPr lang="en-US" sz="4000" dirty="0"/>
              <a:t>).</a:t>
            </a:r>
          </a:p>
          <a:p>
            <a:pPr algn="l"/>
            <a:r>
              <a:rPr lang="en-US" sz="4000" b="1" dirty="0"/>
              <a:t>4</a:t>
            </a:r>
            <a:r>
              <a:rPr lang="en-US" sz="4000" dirty="0"/>
              <a:t> - Create a </a:t>
            </a:r>
            <a:r>
              <a:rPr lang="en-US" sz="4000" b="1" dirty="0"/>
              <a:t>plan</a:t>
            </a:r>
            <a:r>
              <a:rPr lang="en-US" sz="4000" dirty="0"/>
              <a:t> that includes:</a:t>
            </a:r>
          </a:p>
          <a:p>
            <a:pPr marL="346075" algn="l"/>
            <a:r>
              <a:rPr lang="en-US" sz="4000" dirty="0"/>
              <a:t>• </a:t>
            </a:r>
            <a:r>
              <a:rPr lang="en-US" sz="4000" b="1" dirty="0"/>
              <a:t>Intro</a:t>
            </a:r>
            <a:r>
              <a:rPr lang="en-US" sz="4000" dirty="0"/>
              <a:t>. - capture attention, clearly show why this 	topic is important 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180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4</a:t>
            </a:r>
            <a:r>
              <a:rPr lang="en-US" sz="4000" dirty="0"/>
              <a:t> - Create a </a:t>
            </a:r>
            <a:r>
              <a:rPr lang="en-US" sz="4000" b="1" dirty="0"/>
              <a:t>plan</a:t>
            </a:r>
            <a:r>
              <a:rPr lang="en-US" sz="4000" dirty="0"/>
              <a:t> that includes:</a:t>
            </a:r>
          </a:p>
          <a:p>
            <a:pPr marL="285750" algn="l"/>
            <a:r>
              <a:rPr lang="en-US" sz="4000" dirty="0"/>
              <a:t>• </a:t>
            </a:r>
            <a:r>
              <a:rPr lang="en-US" sz="4000" b="1" spc="-150" dirty="0"/>
              <a:t>Main points </a:t>
            </a:r>
            <a:r>
              <a:rPr lang="en-US" sz="4000" spc="-150" dirty="0"/>
              <a:t>- these explain the main theme simply,  clearly, logically, and memorably (</a:t>
            </a:r>
            <a:r>
              <a:rPr lang="en-US" sz="4000" b="1" i="1" spc="-150" dirty="0">
                <a:solidFill>
                  <a:srgbClr val="FF0000"/>
                </a:solidFill>
              </a:rPr>
              <a:t>pray for God’s help</a:t>
            </a:r>
            <a:r>
              <a:rPr lang="en-US" sz="4000" spc="-150" dirty="0"/>
              <a:t>). </a:t>
            </a:r>
          </a:p>
          <a:p>
            <a:pPr marL="285750" algn="l"/>
            <a:r>
              <a:rPr lang="en-US" sz="4000" spc="-150" dirty="0"/>
              <a:t>Weave in </a:t>
            </a:r>
            <a:r>
              <a:rPr lang="en-US" sz="4000" b="1" spc="-150" dirty="0"/>
              <a:t>illuminating</a:t>
            </a:r>
            <a:r>
              <a:rPr lang="en-US" sz="4000" spc="-150" dirty="0"/>
              <a:t> stories, illustrations, objects, visuals, use of technology </a:t>
            </a:r>
            <a:r>
              <a:rPr lang="en-US" sz="4000" dirty="0"/>
              <a:t>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</a:t>
            </a:r>
            <a:r>
              <a:rPr lang="en-US" sz="4000" spc="-150" dirty="0"/>
              <a:t>. </a:t>
            </a:r>
          </a:p>
          <a:p>
            <a:pPr marL="285750" algn="l"/>
            <a:r>
              <a:rPr lang="en-US" sz="4000" dirty="0"/>
              <a:t>Give thought to </a:t>
            </a:r>
            <a:r>
              <a:rPr lang="en-US" sz="4000" b="1" dirty="0"/>
              <a:t>questions</a:t>
            </a:r>
            <a:r>
              <a:rPr lang="en-US" sz="4000" dirty="0"/>
              <a:t> you will ask and how to word them clearly. Anticipate questions your listener(s) may have 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 </a:t>
            </a:r>
          </a:p>
          <a:p>
            <a:pPr marL="285750" algn="l"/>
            <a:r>
              <a:rPr lang="en-US" sz="4000" dirty="0"/>
              <a:t>Help the listener grasp </a:t>
            </a:r>
            <a:r>
              <a:rPr lang="en-US" sz="4000" b="1" dirty="0"/>
              <a:t>WHAT</a:t>
            </a:r>
            <a:r>
              <a:rPr lang="en-US" sz="4000" dirty="0"/>
              <a:t> the Bible is saying.</a:t>
            </a:r>
          </a:p>
        </p:txBody>
      </p:sp>
    </p:spTree>
    <p:extLst>
      <p:ext uri="{BB962C8B-B14F-4D97-AF65-F5344CB8AC3E}">
        <p14:creationId xmlns:p14="http://schemas.microsoft.com/office/powerpoint/2010/main" val="11965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4</a:t>
            </a:r>
            <a:r>
              <a:rPr lang="en-US" sz="4000" dirty="0"/>
              <a:t> - Create a </a:t>
            </a:r>
            <a:r>
              <a:rPr lang="en-US" sz="4000" b="1" dirty="0"/>
              <a:t>plan</a:t>
            </a:r>
            <a:r>
              <a:rPr lang="en-US" sz="4000" dirty="0"/>
              <a:t> that includes:</a:t>
            </a:r>
          </a:p>
          <a:p>
            <a:pPr marL="285750" algn="l"/>
            <a:r>
              <a:rPr lang="en-US" sz="4000" dirty="0"/>
              <a:t>• </a:t>
            </a:r>
            <a:r>
              <a:rPr lang="en-US" sz="4000" b="1" spc="-150" dirty="0"/>
              <a:t>Application</a:t>
            </a:r>
            <a:r>
              <a:rPr lang="en-US" sz="4000" spc="-150" dirty="0"/>
              <a:t>(s) &amp; </a:t>
            </a:r>
            <a:r>
              <a:rPr lang="en-US" sz="4000" b="1" spc="-150" dirty="0"/>
              <a:t>Conclusion</a:t>
            </a:r>
            <a:r>
              <a:rPr lang="en-US" sz="4000" spc="-150" dirty="0"/>
              <a:t>(s) (</a:t>
            </a:r>
            <a:r>
              <a:rPr lang="en-US" sz="4000" b="1" i="1" spc="-150" dirty="0">
                <a:solidFill>
                  <a:srgbClr val="FF0000"/>
                </a:solidFill>
              </a:rPr>
              <a:t>pray for God’s help</a:t>
            </a:r>
            <a:r>
              <a:rPr lang="en-US" sz="4000" spc="-150" dirty="0"/>
              <a:t>).</a:t>
            </a:r>
          </a:p>
          <a:p>
            <a:pPr marL="285750" algn="l"/>
            <a:r>
              <a:rPr lang="en-US" sz="4000" dirty="0"/>
              <a:t>- Move from (</a:t>
            </a:r>
            <a:r>
              <a:rPr lang="en-US" sz="4000" i="1" dirty="0"/>
              <a:t>general</a:t>
            </a:r>
            <a:r>
              <a:rPr lang="en-US" sz="4000" dirty="0"/>
              <a:t>) “they” statements to (</a:t>
            </a:r>
            <a:r>
              <a:rPr lang="en-US" sz="4000" i="1" dirty="0"/>
              <a:t>specific and personal</a:t>
            </a:r>
            <a:r>
              <a:rPr lang="en-US" sz="4000" dirty="0"/>
              <a:t>) “we/you” statements. </a:t>
            </a:r>
          </a:p>
          <a:p>
            <a:pPr marL="285750" algn="l"/>
            <a:r>
              <a:rPr lang="en-US" sz="4000" dirty="0"/>
              <a:t>- Summarize </a:t>
            </a:r>
            <a:r>
              <a:rPr lang="en-US" sz="4000" b="1" dirty="0"/>
              <a:t>WHAT</a:t>
            </a:r>
            <a:r>
              <a:rPr lang="en-US" sz="4000" dirty="0"/>
              <a:t> has been taught, and help the listener see </a:t>
            </a:r>
            <a:r>
              <a:rPr lang="en-US" sz="4000" b="1" dirty="0"/>
              <a:t>HOW</a:t>
            </a:r>
            <a:r>
              <a:rPr lang="en-US" sz="4000" dirty="0"/>
              <a:t> God may want them to respond. </a:t>
            </a:r>
          </a:p>
          <a:p>
            <a:pPr algn="l"/>
            <a:r>
              <a:rPr lang="en-US" sz="4000" b="1" dirty="0"/>
              <a:t>5</a:t>
            </a:r>
            <a:r>
              <a:rPr lang="en-US" sz="4000" dirty="0"/>
              <a:t> - If time allows, </a:t>
            </a:r>
            <a:r>
              <a:rPr lang="en-US" sz="4000" b="1" dirty="0"/>
              <a:t>review your plan </a:t>
            </a:r>
            <a:r>
              <a:rPr lang="en-US" sz="4000" dirty="0"/>
              <a:t>asking how to 	make it simpler, clearer, “flow”, memorable </a:t>
            </a:r>
          </a:p>
          <a:p>
            <a:pPr algn="l"/>
            <a:r>
              <a:rPr lang="en-US" sz="4000" dirty="0"/>
              <a:t>	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493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6</a:t>
            </a:r>
            <a:r>
              <a:rPr lang="en-US" sz="4000" dirty="0"/>
              <a:t> - Think how you might touch as many of the 	</a:t>
            </a:r>
            <a:r>
              <a:rPr lang="en-US" sz="4000" b="1" dirty="0"/>
              <a:t>senses</a:t>
            </a:r>
            <a:r>
              <a:rPr lang="en-US" sz="4000" dirty="0"/>
              <a:t> as possible (</a:t>
            </a:r>
            <a:r>
              <a:rPr lang="en-US" sz="4000" i="1" dirty="0"/>
              <a:t>seeing, hearing, tasting, 	feeling, smelling</a:t>
            </a:r>
            <a:r>
              <a:rPr lang="en-US" sz="4000" dirty="0"/>
              <a:t>) and impact both mind and 	heart 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</a:t>
            </a:r>
          </a:p>
          <a:p>
            <a:pPr algn="l"/>
            <a:r>
              <a:rPr lang="en-US" sz="4000" b="1" dirty="0"/>
              <a:t>7</a:t>
            </a:r>
            <a:r>
              <a:rPr lang="en-US" sz="4000" dirty="0"/>
              <a:t> - </a:t>
            </a:r>
            <a:r>
              <a:rPr lang="en-US" sz="4000" b="1" dirty="0"/>
              <a:t>As you teach</a:t>
            </a:r>
            <a:r>
              <a:rPr lang="en-US" sz="4000" dirty="0"/>
              <a:t>, speak naturally, clearly, slowly, 	enthusiastically, respectfully, with as much eye 	contact as possible (</a:t>
            </a:r>
            <a:r>
              <a:rPr lang="en-US" sz="4000" b="1" i="1" dirty="0">
                <a:solidFill>
                  <a:srgbClr val="FF0000"/>
                </a:solidFill>
              </a:rPr>
              <a:t>pray for God’s help</a:t>
            </a:r>
            <a:r>
              <a:rPr lang="en-US" sz="4000" dirty="0"/>
              <a:t>).</a:t>
            </a:r>
          </a:p>
          <a:p>
            <a:pPr algn="l"/>
            <a:r>
              <a:rPr lang="en-US" sz="4000" b="1" dirty="0"/>
              <a:t>8</a:t>
            </a:r>
            <a:r>
              <a:rPr lang="en-US" sz="4000" dirty="0"/>
              <a:t> - There are several “soils” into which the Good 	</a:t>
            </a:r>
            <a:r>
              <a:rPr lang="en-US" sz="4000" spc="-50" dirty="0"/>
              <a:t>Seed (</a:t>
            </a:r>
            <a:r>
              <a:rPr lang="en-US" sz="4000" i="1" spc="-50" dirty="0"/>
              <a:t>God’s Word</a:t>
            </a:r>
            <a:r>
              <a:rPr lang="en-US" sz="4000" spc="-50" dirty="0"/>
              <a:t>) will fall (</a:t>
            </a:r>
            <a:r>
              <a:rPr lang="en-US" sz="4000" b="1" i="1" spc="-50" dirty="0">
                <a:solidFill>
                  <a:srgbClr val="FF0000"/>
                </a:solidFill>
              </a:rPr>
              <a:t>pray for God’s help</a:t>
            </a:r>
            <a:r>
              <a:rPr lang="en-US" sz="4000" spc="-50" dirty="0"/>
              <a:t>).</a:t>
            </a:r>
          </a:p>
          <a:p>
            <a:pPr algn="l"/>
            <a:r>
              <a:rPr lang="en-US" sz="4000" b="1" dirty="0">
                <a:solidFill>
                  <a:srgbClr val="00B050"/>
                </a:solidFill>
              </a:rPr>
              <a:t>Q</a:t>
            </a:r>
            <a:r>
              <a:rPr lang="en-US" sz="4000" dirty="0"/>
              <a:t> - </a:t>
            </a:r>
            <a:r>
              <a:rPr lang="en-US" sz="4000" b="1" i="1" dirty="0"/>
              <a:t>Can you remember the 4 “soils” in </a:t>
            </a:r>
            <a:r>
              <a:rPr lang="en-US" sz="4000" b="1" dirty="0">
                <a:solidFill>
                  <a:srgbClr val="FF0000"/>
                </a:solidFill>
              </a:rPr>
              <a:t>Mark 4:1-9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335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085E87-9DDC-304E-B699-2BF5E08AC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57200"/>
            <a:ext cx="10955867" cy="5943600"/>
          </a:xfrm>
        </p:spPr>
        <p:txBody>
          <a:bodyPr>
            <a:noAutofit/>
          </a:bodyPr>
          <a:lstStyle/>
          <a:p>
            <a:r>
              <a:rPr lang="en-US" sz="4800" b="1" dirty="0"/>
              <a:t>Final Session</a:t>
            </a:r>
            <a:endParaRPr lang="en-US" sz="4800" dirty="0"/>
          </a:p>
          <a:p>
            <a:pPr algn="l"/>
            <a:r>
              <a:rPr lang="en-US" sz="4800" dirty="0"/>
              <a:t>1. Sample Bible Lesson (</a:t>
            </a:r>
            <a:r>
              <a:rPr lang="en-US" sz="4800" b="1" i="1" dirty="0">
                <a:solidFill>
                  <a:srgbClr val="00B050"/>
                </a:solidFill>
              </a:rPr>
              <a:t>PB</a:t>
            </a:r>
            <a:r>
              <a:rPr lang="en-US" sz="4800" dirty="0"/>
              <a:t>).</a:t>
            </a:r>
          </a:p>
          <a:p>
            <a:pPr algn="l"/>
            <a:r>
              <a:rPr lang="en-US" sz="4800" dirty="0"/>
              <a:t>2. Time for Q&amp;A (</a:t>
            </a:r>
            <a:r>
              <a:rPr lang="en-US" sz="4800" b="1" i="1" dirty="0">
                <a:solidFill>
                  <a:srgbClr val="00B050"/>
                </a:solidFill>
              </a:rPr>
              <a:t>PB &amp; PJ</a:t>
            </a:r>
            <a:r>
              <a:rPr lang="en-US" sz="4800" dirty="0"/>
              <a:t>).</a:t>
            </a:r>
          </a:p>
          <a:p>
            <a:pPr algn="l"/>
            <a:r>
              <a:rPr lang="en-US" sz="4800" dirty="0"/>
              <a:t>3. Prayer and head home.</a:t>
            </a:r>
          </a:p>
          <a:p>
            <a:pPr algn="l"/>
            <a:endParaRPr lang="en-US" sz="4800" dirty="0"/>
          </a:p>
          <a:p>
            <a:r>
              <a:rPr lang="en-US" sz="4800" b="1" dirty="0"/>
              <a:t>Note</a:t>
            </a:r>
            <a:r>
              <a:rPr lang="en-US" sz="4800" dirty="0"/>
              <a:t>: Entire PowerPoint will be available on the GBC website - </a:t>
            </a:r>
            <a:r>
              <a:rPr lang="en-US" sz="4800" b="1" i="1" dirty="0">
                <a:solidFill>
                  <a:srgbClr val="FF0000"/>
                </a:solidFill>
              </a:rPr>
              <a:t>GBCministry.com</a:t>
            </a:r>
          </a:p>
          <a:p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1906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75E365-EA90-637A-86EC-2FE1C335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67" y="423333"/>
            <a:ext cx="11023600" cy="5943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Col 3:16  </a:t>
            </a:r>
            <a:r>
              <a:rPr lang="en-US" sz="4800" dirty="0"/>
              <a:t>Let the </a:t>
            </a:r>
            <a:r>
              <a:rPr lang="en-US" sz="4800" b="1" dirty="0"/>
              <a:t>word of Christ </a:t>
            </a:r>
            <a:r>
              <a:rPr lang="en-US" sz="4800" dirty="0"/>
              <a:t>dwell in you richly in all wisdom, </a:t>
            </a:r>
            <a:r>
              <a:rPr lang="en-US" sz="4800" b="1" dirty="0"/>
              <a:t>teaching and admonishing one another </a:t>
            </a:r>
            <a:r>
              <a:rPr lang="en-US" sz="4800" dirty="0"/>
              <a:t>in psalms and hymns and spiritual songs, </a:t>
            </a:r>
            <a:r>
              <a:rPr lang="en-US" sz="4800" b="1" dirty="0"/>
              <a:t>singing</a:t>
            </a:r>
            <a:r>
              <a:rPr lang="en-US" sz="4800" dirty="0"/>
              <a:t> with grace in your hearts to the Lord. </a:t>
            </a:r>
          </a:p>
        </p:txBody>
      </p:sp>
    </p:spTree>
    <p:extLst>
      <p:ext uri="{BB962C8B-B14F-4D97-AF65-F5344CB8AC3E}">
        <p14:creationId xmlns:p14="http://schemas.microsoft.com/office/powerpoint/2010/main" val="343537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8966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Seek ye first the kingdom of God</a:t>
            </a:r>
          </a:p>
          <a:p>
            <a:r>
              <a:rPr lang="en-US" sz="5400" dirty="0">
                <a:solidFill>
                  <a:schemeClr val="tx1"/>
                </a:solidFill>
              </a:rPr>
              <a:t>And His righteousness</a:t>
            </a:r>
          </a:p>
          <a:p>
            <a:r>
              <a:rPr lang="en-US" sz="5400" dirty="0">
                <a:solidFill>
                  <a:schemeClr val="tx1"/>
                </a:solidFill>
              </a:rPr>
              <a:t>And all these things shall be added unto you</a:t>
            </a:r>
          </a:p>
          <a:p>
            <a:r>
              <a:rPr lang="en-US" sz="5400" dirty="0" err="1">
                <a:solidFill>
                  <a:schemeClr val="tx1"/>
                </a:solidFill>
              </a:rPr>
              <a:t>Allelu</a:t>
            </a:r>
            <a:r>
              <a:rPr lang="en-US" sz="5400" dirty="0">
                <a:solidFill>
                  <a:schemeClr val="tx1"/>
                </a:solidFill>
              </a:rPr>
              <a:t>-alleluia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8966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Man shall not live by bread alone</a:t>
            </a:r>
          </a:p>
          <a:p>
            <a:r>
              <a:rPr lang="en-US" sz="5400" dirty="0">
                <a:solidFill>
                  <a:schemeClr val="tx1"/>
                </a:solidFill>
              </a:rPr>
              <a:t>But by every word</a:t>
            </a:r>
          </a:p>
          <a:p>
            <a:r>
              <a:rPr lang="en-US" sz="5400" dirty="0">
                <a:solidFill>
                  <a:schemeClr val="tx1"/>
                </a:solidFill>
              </a:rPr>
              <a:t>That proceeds from the mouth of God</a:t>
            </a:r>
          </a:p>
          <a:p>
            <a:r>
              <a:rPr lang="en-US" sz="5400" dirty="0" err="1">
                <a:solidFill>
                  <a:schemeClr val="tx1"/>
                </a:solidFill>
              </a:rPr>
              <a:t>Allelu</a:t>
            </a:r>
            <a:r>
              <a:rPr lang="en-US" sz="5400" dirty="0">
                <a:solidFill>
                  <a:schemeClr val="tx1"/>
                </a:solidFill>
              </a:rPr>
              <a:t>-alleluia</a:t>
            </a:r>
          </a:p>
        </p:txBody>
      </p:sp>
    </p:spTree>
    <p:extLst>
      <p:ext uri="{BB962C8B-B14F-4D97-AF65-F5344CB8AC3E}">
        <p14:creationId xmlns:p14="http://schemas.microsoft.com/office/powerpoint/2010/main" val="334176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8966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Ask and it shall be given unto you Seek and ye shall find </a:t>
            </a:r>
          </a:p>
          <a:p>
            <a:r>
              <a:rPr lang="en-US" sz="5400" dirty="0">
                <a:solidFill>
                  <a:schemeClr val="tx1"/>
                </a:solidFill>
              </a:rPr>
              <a:t>Knock and the door shall be opened unto you </a:t>
            </a:r>
          </a:p>
          <a:p>
            <a:r>
              <a:rPr lang="en-US" sz="5400" dirty="0" err="1">
                <a:solidFill>
                  <a:schemeClr val="tx1"/>
                </a:solidFill>
              </a:rPr>
              <a:t>Allelu</a:t>
            </a:r>
            <a:r>
              <a:rPr lang="en-US" sz="5400" dirty="0">
                <a:solidFill>
                  <a:schemeClr val="tx1"/>
                </a:solidFill>
              </a:rPr>
              <a:t>-alleluia</a:t>
            </a:r>
          </a:p>
        </p:txBody>
      </p:sp>
    </p:spTree>
    <p:extLst>
      <p:ext uri="{BB962C8B-B14F-4D97-AF65-F5344CB8AC3E}">
        <p14:creationId xmlns:p14="http://schemas.microsoft.com/office/powerpoint/2010/main" val="1609990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896600" cy="6019800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There Is a Redeemer</a:t>
            </a:r>
            <a:endParaRPr lang="en-US" sz="5400" i="1" dirty="0">
              <a:solidFill>
                <a:schemeClr val="tx1"/>
              </a:solidFill>
            </a:endParaRPr>
          </a:p>
          <a:p>
            <a:r>
              <a:rPr lang="en-US" sz="5400" dirty="0">
                <a:solidFill>
                  <a:schemeClr val="tx1"/>
                </a:solidFill>
              </a:rPr>
              <a:t>Jesus, God's own Son,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Precious Lamb of God, Messiah,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Holy one.</a:t>
            </a:r>
          </a:p>
          <a:p>
            <a:pPr algn="l"/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4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198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chemeClr val="tx1"/>
              </a:solidFill>
            </a:endParaRPr>
          </a:p>
          <a:p>
            <a:r>
              <a:rPr lang="en-US" sz="5400" b="1" dirty="0">
                <a:solidFill>
                  <a:schemeClr val="tx1"/>
                </a:solidFill>
              </a:rPr>
              <a:t>Thank you, oh my Father,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>
                <a:solidFill>
                  <a:schemeClr val="tx1"/>
                </a:solidFill>
              </a:rPr>
              <a:t>for giving us your Son.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/>
              <a:t>A</a:t>
            </a:r>
            <a:r>
              <a:rPr lang="en-US" sz="5400" b="1" dirty="0">
                <a:solidFill>
                  <a:schemeClr val="tx1"/>
                </a:solidFill>
              </a:rPr>
              <a:t>nd leaving your Spirit 'til </a:t>
            </a:r>
          </a:p>
          <a:p>
            <a:r>
              <a:rPr lang="en-US" sz="5400" b="1" dirty="0">
                <a:solidFill>
                  <a:schemeClr val="tx1"/>
                </a:solidFill>
              </a:rPr>
              <a:t>the work on earth is done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2096</Words>
  <Application>Microsoft Office PowerPoint</Application>
  <PresentationFormat>Widescreen</PresentationFormat>
  <Paragraphs>178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59</cp:revision>
  <cp:lastPrinted>2023-08-26T12:07:33Z</cp:lastPrinted>
  <dcterms:created xsi:type="dcterms:W3CDTF">2023-08-18T17:39:33Z</dcterms:created>
  <dcterms:modified xsi:type="dcterms:W3CDTF">2023-08-26T18:37:14Z</dcterms:modified>
</cp:coreProperties>
</file>