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77" r:id="rId2"/>
    <p:sldId id="276" r:id="rId3"/>
    <p:sldId id="322" r:id="rId4"/>
    <p:sldId id="299" r:id="rId5"/>
    <p:sldId id="300" r:id="rId6"/>
    <p:sldId id="301" r:id="rId7"/>
    <p:sldId id="302" r:id="rId8"/>
    <p:sldId id="304" r:id="rId9"/>
    <p:sldId id="303" r:id="rId10"/>
    <p:sldId id="306" r:id="rId11"/>
    <p:sldId id="307" r:id="rId12"/>
    <p:sldId id="278" r:id="rId13"/>
    <p:sldId id="257" r:id="rId14"/>
    <p:sldId id="258" r:id="rId15"/>
    <p:sldId id="259" r:id="rId16"/>
    <p:sldId id="261" r:id="rId17"/>
    <p:sldId id="260" r:id="rId18"/>
    <p:sldId id="262" r:id="rId19"/>
    <p:sldId id="360" r:id="rId20"/>
    <p:sldId id="256" r:id="rId21"/>
    <p:sldId id="379" r:id="rId22"/>
    <p:sldId id="363" r:id="rId23"/>
    <p:sldId id="364" r:id="rId24"/>
    <p:sldId id="361" r:id="rId25"/>
    <p:sldId id="365" r:id="rId26"/>
    <p:sldId id="366" r:id="rId27"/>
    <p:sldId id="371" r:id="rId28"/>
    <p:sldId id="372" r:id="rId29"/>
    <p:sldId id="378" r:id="rId30"/>
    <p:sldId id="368" r:id="rId31"/>
    <p:sldId id="370" r:id="rId32"/>
    <p:sldId id="369" r:id="rId33"/>
    <p:sldId id="367" r:id="rId34"/>
    <p:sldId id="356" r:id="rId35"/>
    <p:sldId id="373" r:id="rId36"/>
    <p:sldId id="374" r:id="rId37"/>
    <p:sldId id="375" r:id="rId38"/>
    <p:sldId id="376" r:id="rId39"/>
    <p:sldId id="37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42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6286B-890D-4E57-BFAA-59BA141B07C7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C8DCE-8518-4B6D-849B-4F1FE7DA2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25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332D7-FC61-7D76-B7A8-4D215BCF67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A95AA5-4A96-32AB-CFAD-5FD52D255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C96BD-EAFC-2D6B-A19B-65D745721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4691-7294-404D-BE55-7651B508D2C7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89A5A-4659-07C2-C558-02733250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9E5C5-F0CF-2D4A-BA9B-43D77A816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291F0-156A-4077-B601-A306BC8C0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33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D5CFB-40F2-839C-72B1-F99BC254B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C23A71-D927-F066-938A-CB2727AD5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90F2A-F3EC-8CF5-A68F-88EEBB4AC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4691-7294-404D-BE55-7651B508D2C7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9E0DA-CF2A-B418-27F0-7A7137C05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720CF-A997-FCB5-8508-CD41176BB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291F0-156A-4077-B601-A306BC8C0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05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4A74AD-0E39-D69A-E920-C03E661211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2A01AB-35A2-46B8-299E-58C1EF96E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DCFAB-819D-AEB3-A693-86ED931A8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4691-7294-404D-BE55-7651B508D2C7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1F4BA-4976-1242-73C4-7D692E1C2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40842-0208-3137-6107-D2FCF8693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291F0-156A-4077-B601-A306BC8C0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61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DFCAB-FED8-3A11-EA98-A6D084F5F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80790-84C4-4496-818E-3217AEB27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C9B1F-8AFC-7F34-0A58-8C65561FE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4691-7294-404D-BE55-7651B508D2C7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5C8ED-13DE-20DE-23A2-FD4BE34CA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AC91A-C45D-4887-84FB-F248AFFEC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291F0-156A-4077-B601-A306BC8C0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74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E63C2-14C1-E049-AF16-96A6A491C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61B70-A8ED-6E34-E31B-83C2FF809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B2164-F91C-F36B-4B2B-F50174C2A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4691-7294-404D-BE55-7651B508D2C7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2A5D5-6114-3AF1-31A7-E693F2A36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1B0EA-EACF-280F-E1B6-0C7D7075C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291F0-156A-4077-B601-A306BC8C0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31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A6E65-B77D-13BF-355B-D9D9453FE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8F31A-F824-A618-A62E-5508B2C46A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435C4-19D1-9465-0EE1-DC57632B8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A2F3B-2846-5E4F-7784-23C86C5AE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4691-7294-404D-BE55-7651B508D2C7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0C38F-4739-C3C7-69EF-0FE1EFEC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F26E6-80D8-9792-7A2A-077A54DD6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291F0-156A-4077-B601-A306BC8C0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C8A23-0519-1DF3-0534-4D12681DF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925C2-33A3-CE9C-5C21-C0DA1532D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AAED9-54C2-503F-78C6-BDDD9F044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67835-1F84-FD97-416F-23010C4F3A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AE3F5B-108F-34B1-1AAC-9362A113C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FE66EB-1638-5B3A-DE02-8A1EDB4A2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4691-7294-404D-BE55-7651B508D2C7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737E3C-2604-F91A-8EFC-028EEABC8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57BCD4-5C8D-BC74-2571-F8DB16E40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291F0-156A-4077-B601-A306BC8C0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65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D08D5-3284-C77E-8B9C-D6F75F9E0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0B7734-88A4-F5F0-22E8-18AFB0C32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4691-7294-404D-BE55-7651B508D2C7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9129CC-BF27-113D-A521-7E5B2608C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0898E0-3DEF-20AE-52C5-6E51B0C52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291F0-156A-4077-B601-A306BC8C0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4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C92C29-3C53-B54F-0668-6DDD5666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4691-7294-404D-BE55-7651B508D2C7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D81442-CC2C-91B1-E1AD-F177BB9E5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1FCA5-1D1D-92BA-0D1C-92A982FC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291F0-156A-4077-B601-A306BC8C0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2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337E1-CA11-3565-9C5F-0C8CD3F53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814B2-28DE-0929-7D08-C51F5E551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1A7C1B-6DDB-F91D-9C55-4B177F6A12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B0C85-67D2-B00C-210F-8F1FDA355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4691-7294-404D-BE55-7651B508D2C7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57A635-020B-E6DC-B673-BD26656B5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D4AE64-217C-0431-581B-2383D5CBB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291F0-156A-4077-B601-A306BC8C0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93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27B5D-48AE-8788-8CD6-4284C95D9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307C98-A0D3-2933-8929-DED6CFF25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61A0B6-6F9E-05E5-D034-371535D95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CBA90-24A2-C8CA-0F47-ED50AB09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4691-7294-404D-BE55-7651B508D2C7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CC510-91E8-3BD6-9C59-A0C922F90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0B302-CDD6-440F-A025-3714EB316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291F0-156A-4077-B601-A306BC8C0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25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36A059-9D01-C1DC-B6BE-6377CFD5A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AAE57-AC31-0DBB-F7CF-999CB32DC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DDEE1-D545-8E8C-3FBF-3DF88BC84B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94691-7294-404D-BE55-7651B508D2C7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0F464-5E49-E769-0B77-2157832BE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7A56D-E6FB-C6CC-FE11-2C9310388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291F0-156A-4077-B601-A306BC8C0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5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ows grazing in a field&#10;&#10;Description automatically generated">
            <a:extLst>
              <a:ext uri="{FF2B5EF4-FFF2-40B4-BE49-F238E27FC236}">
                <a16:creationId xmlns:a16="http://schemas.microsoft.com/office/drawing/2014/main" id="{F4729B28-4AF1-CF7B-CFF2-7FDE321EE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4" b="221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4BEEBE-674C-E6DA-5134-9053732C2CCD}"/>
              </a:ext>
            </a:extLst>
          </p:cNvPr>
          <p:cNvSpPr txBox="1"/>
          <p:nvPr/>
        </p:nvSpPr>
        <p:spPr>
          <a:xfrm>
            <a:off x="304794" y="5517025"/>
            <a:ext cx="8771467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200" b="1" i="1" spc="-50" dirty="0">
                <a:ln>
                  <a:solidFill>
                    <a:srgbClr val="00B050"/>
                  </a:solidFill>
                </a:ln>
              </a:rPr>
              <a:t>God owns the cattle on a thousand hills,</a:t>
            </a:r>
          </a:p>
          <a:p>
            <a:pPr algn="ctr">
              <a:lnSpc>
                <a:spcPct val="90000"/>
              </a:lnSpc>
            </a:pPr>
            <a:r>
              <a:rPr lang="en-US" sz="4200" b="1" i="1" dirty="0">
                <a:ln>
                  <a:solidFill>
                    <a:srgbClr val="00B050"/>
                  </a:solidFill>
                </a:ln>
              </a:rPr>
              <a:t>I know that He will care for me.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570C36-9632-8048-F02C-6E7DC82856C1}"/>
              </a:ext>
            </a:extLst>
          </p:cNvPr>
          <p:cNvSpPr txBox="1"/>
          <p:nvPr/>
        </p:nvSpPr>
        <p:spPr>
          <a:xfrm>
            <a:off x="853360" y="2474251"/>
            <a:ext cx="10519146" cy="1569660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Welcome to GBC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3E5304-504C-D650-EFD8-1BD90640B220}"/>
              </a:ext>
            </a:extLst>
          </p:cNvPr>
          <p:cNvSpPr txBox="1"/>
          <p:nvPr/>
        </p:nvSpPr>
        <p:spPr>
          <a:xfrm>
            <a:off x="5631973" y="212839"/>
            <a:ext cx="4494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August 6, 2023</a:t>
            </a:r>
          </a:p>
        </p:txBody>
      </p:sp>
    </p:spTree>
    <p:extLst>
      <p:ext uri="{BB962C8B-B14F-4D97-AF65-F5344CB8AC3E}">
        <p14:creationId xmlns:p14="http://schemas.microsoft.com/office/powerpoint/2010/main" val="1808551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endParaRPr lang="en-US" sz="5400" dirty="0"/>
          </a:p>
          <a:p>
            <a:pPr>
              <a:lnSpc>
                <a:spcPct val="100000"/>
              </a:lnSpc>
            </a:pPr>
            <a:r>
              <a:rPr lang="en-US" sz="5400" b="1" dirty="0"/>
              <a:t>Who is like the Lord our God?</a:t>
            </a:r>
            <a:br>
              <a:rPr lang="en-US" sz="5400" b="1" dirty="0"/>
            </a:br>
            <a:r>
              <a:rPr lang="en-US" sz="5400" b="1" dirty="0"/>
              <a:t>Strong to save, faithful in love</a:t>
            </a:r>
            <a:br>
              <a:rPr lang="en-US" sz="5400" b="1" dirty="0"/>
            </a:br>
            <a:r>
              <a:rPr lang="en-US" sz="5400" b="1" dirty="0"/>
              <a:t>My debt is paid and the </a:t>
            </a:r>
            <a:r>
              <a:rPr lang="en-US" sz="5400" b="1" dirty="0" err="1"/>
              <a:t>vict'ry</a:t>
            </a:r>
            <a:r>
              <a:rPr lang="en-US" sz="5400" b="1" dirty="0"/>
              <a:t> won</a:t>
            </a:r>
            <a:br>
              <a:rPr lang="en-US" sz="5400" b="1" dirty="0"/>
            </a:br>
            <a:r>
              <a:rPr lang="en-US" sz="5400" b="1" dirty="0"/>
              <a:t>The Lord is my salvation</a:t>
            </a:r>
          </a:p>
        </p:txBody>
      </p:sp>
    </p:spTree>
    <p:extLst>
      <p:ext uri="{BB962C8B-B14F-4D97-AF65-F5344CB8AC3E}">
        <p14:creationId xmlns:p14="http://schemas.microsoft.com/office/powerpoint/2010/main" val="4274910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/>
              <a:t>Glory be to God the Father</a:t>
            </a:r>
            <a:br>
              <a:rPr lang="en-US" sz="5400" dirty="0"/>
            </a:br>
            <a:r>
              <a:rPr lang="en-US" sz="5400" dirty="0"/>
              <a:t>Glory be to God the Son</a:t>
            </a:r>
            <a:br>
              <a:rPr lang="en-US" sz="5400" dirty="0"/>
            </a:br>
            <a:r>
              <a:rPr lang="en-US" sz="5400" dirty="0"/>
              <a:t>Glory be to God the Spirit</a:t>
            </a:r>
            <a:br>
              <a:rPr lang="en-US" sz="5400" dirty="0"/>
            </a:br>
            <a:r>
              <a:rPr lang="en-US" sz="5400" dirty="0"/>
              <a:t>The Lord is our salvation</a:t>
            </a:r>
          </a:p>
          <a:p>
            <a:pPr>
              <a:lnSpc>
                <a:spcPct val="100000"/>
              </a:lnSpc>
            </a:pPr>
            <a:r>
              <a:rPr lang="en-US" sz="5400" dirty="0"/>
              <a:t>The Lord is our salvation</a:t>
            </a:r>
          </a:p>
          <a:p>
            <a:pPr>
              <a:lnSpc>
                <a:spcPct val="100000"/>
              </a:lnSpc>
            </a:pPr>
            <a:r>
              <a:rPr lang="en-US" sz="5400" b="1" dirty="0"/>
              <a:t>The Lord is our salvation</a:t>
            </a:r>
          </a:p>
        </p:txBody>
      </p:sp>
    </p:spTree>
    <p:extLst>
      <p:ext uri="{BB962C8B-B14F-4D97-AF65-F5344CB8AC3E}">
        <p14:creationId xmlns:p14="http://schemas.microsoft.com/office/powerpoint/2010/main" val="1985909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E054A2-05EC-52B5-9002-4F2A5D9CA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08000"/>
            <a:ext cx="10972800" cy="5841999"/>
          </a:xfrm>
        </p:spPr>
        <p:txBody>
          <a:bodyPr>
            <a:normAutofit/>
          </a:bodyPr>
          <a:lstStyle/>
          <a:p>
            <a:r>
              <a:rPr lang="en-US" sz="5400" b="1" dirty="0"/>
              <a:t>Jesus, Strong and Kind</a:t>
            </a:r>
          </a:p>
          <a:p>
            <a:endParaRPr lang="en-US" sz="1000" dirty="0"/>
          </a:p>
          <a:p>
            <a:r>
              <a:rPr lang="en-US" sz="5400" dirty="0"/>
              <a:t>Jesus said that if I thirst,</a:t>
            </a:r>
          </a:p>
          <a:p>
            <a:r>
              <a:rPr lang="en-US" sz="5400" dirty="0"/>
              <a:t>I should come to Him.</a:t>
            </a:r>
          </a:p>
          <a:p>
            <a:r>
              <a:rPr lang="en-US" sz="5400" dirty="0"/>
              <a:t>No one else can satisfy,</a:t>
            </a:r>
          </a:p>
          <a:p>
            <a:r>
              <a:rPr lang="en-US" sz="5400" dirty="0"/>
              <a:t>I should come to Him.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5816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E054A2-05EC-52B5-9002-4F2A5D9CA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08000"/>
            <a:ext cx="10972800" cy="5841999"/>
          </a:xfrm>
        </p:spPr>
        <p:txBody>
          <a:bodyPr>
            <a:normAutofit/>
          </a:bodyPr>
          <a:lstStyle/>
          <a:p>
            <a:r>
              <a:rPr lang="en-US" sz="5400" dirty="0"/>
              <a:t>Jesus said, if I am weak,</a:t>
            </a:r>
          </a:p>
          <a:p>
            <a:r>
              <a:rPr lang="en-US" sz="5400" dirty="0"/>
              <a:t>I should come to Him.</a:t>
            </a:r>
          </a:p>
          <a:p>
            <a:r>
              <a:rPr lang="en-US" sz="5400" dirty="0"/>
              <a:t>No one else can be my strength,</a:t>
            </a:r>
          </a:p>
          <a:p>
            <a:r>
              <a:rPr lang="en-US" sz="5400" dirty="0"/>
              <a:t>I should come to Him.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693491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E054A2-05EC-52B5-9002-4F2A5D9CA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08000"/>
            <a:ext cx="10972800" cy="5841999"/>
          </a:xfrm>
        </p:spPr>
        <p:txBody>
          <a:bodyPr>
            <a:normAutofit/>
          </a:bodyPr>
          <a:lstStyle/>
          <a:p>
            <a:endParaRPr lang="en-US" sz="5400" dirty="0"/>
          </a:p>
          <a:p>
            <a:r>
              <a:rPr lang="en-US" sz="5400" b="1" dirty="0"/>
              <a:t>For the Lord is good and faithful,</a:t>
            </a:r>
          </a:p>
          <a:p>
            <a:r>
              <a:rPr lang="en-US" sz="5400" b="1" dirty="0"/>
              <a:t>He will keep us day and night.</a:t>
            </a:r>
          </a:p>
          <a:p>
            <a:r>
              <a:rPr lang="en-US" sz="5400" b="1" dirty="0"/>
              <a:t>We can always run to Jesus,</a:t>
            </a:r>
          </a:p>
          <a:p>
            <a:r>
              <a:rPr lang="en-US" sz="5400" b="1" dirty="0"/>
              <a:t>Jesus, strong and kind.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61759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E054A2-05EC-52B5-9002-4F2A5D9CA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08000"/>
            <a:ext cx="10972800" cy="5841999"/>
          </a:xfrm>
        </p:spPr>
        <p:txBody>
          <a:bodyPr>
            <a:normAutofit/>
          </a:bodyPr>
          <a:lstStyle/>
          <a:p>
            <a:r>
              <a:rPr lang="en-US" sz="5400" dirty="0"/>
              <a:t>Jesus said that if I fear,</a:t>
            </a:r>
          </a:p>
          <a:p>
            <a:r>
              <a:rPr lang="en-US" sz="5400" dirty="0"/>
              <a:t>I should come to Him.</a:t>
            </a:r>
          </a:p>
          <a:p>
            <a:r>
              <a:rPr lang="en-US" sz="5400" dirty="0"/>
              <a:t>No one else can be my shield,</a:t>
            </a:r>
          </a:p>
          <a:p>
            <a:r>
              <a:rPr lang="en-US" sz="5400" dirty="0"/>
              <a:t>I should come to Him.</a:t>
            </a:r>
          </a:p>
        </p:txBody>
      </p:sp>
    </p:spTree>
    <p:extLst>
      <p:ext uri="{BB962C8B-B14F-4D97-AF65-F5344CB8AC3E}">
        <p14:creationId xmlns:p14="http://schemas.microsoft.com/office/powerpoint/2010/main" val="1780264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E054A2-05EC-52B5-9002-4F2A5D9CA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08000"/>
            <a:ext cx="10972800" cy="5841999"/>
          </a:xfrm>
        </p:spPr>
        <p:txBody>
          <a:bodyPr>
            <a:normAutofit/>
          </a:bodyPr>
          <a:lstStyle/>
          <a:p>
            <a:endParaRPr lang="en-US" sz="5400" dirty="0"/>
          </a:p>
          <a:p>
            <a:r>
              <a:rPr lang="en-US" sz="5400" b="1" dirty="0"/>
              <a:t>For the Lord is good and faithful,</a:t>
            </a:r>
          </a:p>
          <a:p>
            <a:r>
              <a:rPr lang="en-US" sz="5400" b="1" dirty="0"/>
              <a:t>He will keep us day and night.</a:t>
            </a:r>
          </a:p>
          <a:p>
            <a:r>
              <a:rPr lang="en-US" sz="5400" b="1" dirty="0"/>
              <a:t>We can always run to Jesus,</a:t>
            </a:r>
          </a:p>
          <a:p>
            <a:r>
              <a:rPr lang="en-US" sz="5400" b="1" dirty="0"/>
              <a:t>Jesus, strong and kind.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69255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E054A2-05EC-52B5-9002-4F2A5D9CA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08000"/>
            <a:ext cx="10972800" cy="5841999"/>
          </a:xfrm>
        </p:spPr>
        <p:txBody>
          <a:bodyPr>
            <a:normAutofit/>
          </a:bodyPr>
          <a:lstStyle/>
          <a:p>
            <a:r>
              <a:rPr lang="en-US" sz="5400" dirty="0"/>
              <a:t>Jesus said, if I am lost,</a:t>
            </a:r>
          </a:p>
          <a:p>
            <a:r>
              <a:rPr lang="en-US" sz="5400" dirty="0"/>
              <a:t>He will come to me.</a:t>
            </a:r>
          </a:p>
          <a:p>
            <a:r>
              <a:rPr lang="en-US" sz="5400" dirty="0"/>
              <a:t>And He showed me on that cross</a:t>
            </a:r>
          </a:p>
          <a:p>
            <a:r>
              <a:rPr lang="en-US" sz="5400" dirty="0"/>
              <a:t>He will come to me!</a:t>
            </a:r>
          </a:p>
        </p:txBody>
      </p:sp>
    </p:spTree>
    <p:extLst>
      <p:ext uri="{BB962C8B-B14F-4D97-AF65-F5344CB8AC3E}">
        <p14:creationId xmlns:p14="http://schemas.microsoft.com/office/powerpoint/2010/main" val="2743335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E054A2-05EC-52B5-9002-4F2A5D9CA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08000"/>
            <a:ext cx="10972800" cy="5841999"/>
          </a:xfrm>
        </p:spPr>
        <p:txBody>
          <a:bodyPr>
            <a:normAutofit/>
          </a:bodyPr>
          <a:lstStyle/>
          <a:p>
            <a:endParaRPr lang="en-US" sz="5400" b="1" dirty="0"/>
          </a:p>
          <a:p>
            <a:r>
              <a:rPr lang="en-US" sz="5400" b="1" dirty="0"/>
              <a:t>For the Lord is good and faithful,</a:t>
            </a:r>
          </a:p>
          <a:p>
            <a:r>
              <a:rPr lang="en-US" sz="5400" b="1" dirty="0"/>
              <a:t>He will keep us day and night.</a:t>
            </a:r>
          </a:p>
          <a:p>
            <a:r>
              <a:rPr lang="en-US" sz="5400" b="1" dirty="0"/>
              <a:t>We can always run to Jesus.</a:t>
            </a:r>
          </a:p>
          <a:p>
            <a:r>
              <a:rPr lang="en-US" sz="5400" b="1" dirty="0"/>
              <a:t>Jesus, strong and kind,</a:t>
            </a:r>
          </a:p>
          <a:p>
            <a:r>
              <a:rPr lang="en-US" sz="5400" b="1" dirty="0"/>
              <a:t>Jesus, strong and kind!</a:t>
            </a:r>
          </a:p>
        </p:txBody>
      </p:sp>
    </p:spTree>
    <p:extLst>
      <p:ext uri="{BB962C8B-B14F-4D97-AF65-F5344CB8AC3E}">
        <p14:creationId xmlns:p14="http://schemas.microsoft.com/office/powerpoint/2010/main" val="1044368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/>
          </a:bodyPr>
          <a:lstStyle/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6600" b="1" dirty="0">
                <a:solidFill>
                  <a:srgbClr val="FF0000"/>
                </a:solidFill>
              </a:rPr>
              <a:t>GRACE</a:t>
            </a:r>
            <a:r>
              <a:rPr lang="en-US" sz="6600" dirty="0"/>
              <a:t> BIBLE CHAPEL</a:t>
            </a:r>
          </a:p>
          <a:p>
            <a:r>
              <a:rPr lang="en-US" sz="4800" dirty="0"/>
              <a:t>Exploring our “</a:t>
            </a:r>
            <a:r>
              <a:rPr lang="en-US" sz="4800" i="1" dirty="0"/>
              <a:t>First Name</a:t>
            </a:r>
            <a:r>
              <a:rPr lang="en-US" sz="4800" dirty="0"/>
              <a:t>”</a:t>
            </a:r>
          </a:p>
          <a:p>
            <a:endParaRPr lang="en-US" sz="4800" dirty="0"/>
          </a:p>
          <a:p>
            <a:r>
              <a:rPr lang="en-US" sz="5400" b="1" dirty="0"/>
              <a:t>Grow in the GRACE </a:t>
            </a:r>
            <a:r>
              <a:rPr lang="en-US" sz="5400" i="1" dirty="0"/>
              <a:t>and knowledge   of our Lord and Savior </a:t>
            </a:r>
            <a:r>
              <a:rPr lang="en-US" sz="5400" b="1" i="1" dirty="0"/>
              <a:t>Jesus Christ</a:t>
            </a:r>
            <a:r>
              <a:rPr lang="en-US" sz="5400" i="1" dirty="0"/>
              <a:t>. </a:t>
            </a:r>
          </a:p>
          <a:p>
            <a:r>
              <a:rPr lang="en-US" sz="5400" b="1" dirty="0">
                <a:solidFill>
                  <a:srgbClr val="FF0000"/>
                </a:solidFill>
              </a:rPr>
              <a:t>II Peter 3:18</a:t>
            </a:r>
          </a:p>
          <a:p>
            <a:endParaRPr lang="en-US" sz="5400" dirty="0"/>
          </a:p>
          <a:p>
            <a:pPr>
              <a:lnSpc>
                <a:spcPct val="95000"/>
              </a:lnSpc>
              <a:spcBef>
                <a:spcPts val="0"/>
              </a:spcBef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016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552E604-F350-41A4-906F-AE0C4E340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877" y="492369"/>
            <a:ext cx="10972800" cy="5943600"/>
          </a:xfrm>
        </p:spPr>
        <p:txBody>
          <a:bodyPr>
            <a:normAutofit/>
          </a:bodyPr>
          <a:lstStyle/>
          <a:p>
            <a:endParaRPr lang="en-US" sz="1800" b="1" dirty="0"/>
          </a:p>
          <a:p>
            <a:r>
              <a:rPr lang="en-US" sz="4800" b="1" i="1" dirty="0"/>
              <a:t>You are invited to a     </a:t>
            </a:r>
          </a:p>
          <a:p>
            <a:r>
              <a:rPr lang="en-US" sz="4800" b="1" dirty="0">
                <a:solidFill>
                  <a:srgbClr val="FF0000"/>
                </a:solidFill>
              </a:rPr>
              <a:t>GBC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b="1" dirty="0">
                <a:solidFill>
                  <a:srgbClr val="FF0000"/>
                </a:solidFill>
              </a:rPr>
              <a:t>TEACHER TRAINING SEMINAR </a:t>
            </a:r>
          </a:p>
          <a:p>
            <a:r>
              <a:rPr lang="en-US" sz="4800" dirty="0"/>
              <a:t>with CEF Director </a:t>
            </a:r>
            <a:r>
              <a:rPr lang="en-US" sz="4800" b="1" dirty="0"/>
              <a:t>Pam Blankenship </a:t>
            </a:r>
          </a:p>
          <a:p>
            <a:r>
              <a:rPr lang="en-US" sz="4800" dirty="0"/>
              <a:t>and</a:t>
            </a:r>
            <a:r>
              <a:rPr lang="en-US" sz="4800" b="1" dirty="0"/>
              <a:t> Pastor James </a:t>
            </a:r>
            <a:r>
              <a:rPr lang="en-US" sz="4800" dirty="0"/>
              <a:t>as instructors.</a:t>
            </a:r>
          </a:p>
          <a:p>
            <a:endParaRPr lang="en-US" sz="1000" dirty="0"/>
          </a:p>
          <a:p>
            <a:r>
              <a:rPr lang="en-US" sz="4800" b="1" dirty="0"/>
              <a:t>Topics</a:t>
            </a:r>
            <a:r>
              <a:rPr lang="en-US" sz="4800" dirty="0"/>
              <a:t> = </a:t>
            </a:r>
            <a:r>
              <a:rPr lang="en-US" sz="4800" i="1" dirty="0"/>
              <a:t>The</a:t>
            </a:r>
            <a:r>
              <a:rPr lang="en-US" sz="4800" dirty="0"/>
              <a:t> </a:t>
            </a:r>
            <a:r>
              <a:rPr lang="en-US" sz="4800" i="1" dirty="0"/>
              <a:t>Who, Why, &amp; How of Teaching</a:t>
            </a:r>
          </a:p>
          <a:p>
            <a:endParaRPr lang="en-US" sz="1000" b="1" dirty="0"/>
          </a:p>
          <a:p>
            <a:r>
              <a:rPr lang="en-US" sz="4800" b="1" dirty="0"/>
              <a:t>August 26 </a:t>
            </a:r>
            <a:r>
              <a:rPr lang="en-US" sz="4800" dirty="0"/>
              <a:t>(</a:t>
            </a:r>
            <a:r>
              <a:rPr lang="en-US" sz="4800" i="1" dirty="0"/>
              <a:t>Sat</a:t>
            </a:r>
            <a:r>
              <a:rPr lang="en-US" sz="4800" dirty="0"/>
              <a:t>) from</a:t>
            </a:r>
            <a:r>
              <a:rPr lang="en-US" sz="4800" b="1" dirty="0"/>
              <a:t> 8:30 </a:t>
            </a:r>
            <a:r>
              <a:rPr lang="en-US" sz="4800" dirty="0"/>
              <a:t>to</a:t>
            </a:r>
            <a:r>
              <a:rPr lang="en-US" sz="4800" b="1" dirty="0"/>
              <a:t> Noon</a:t>
            </a:r>
          </a:p>
          <a:p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Image result for artesian well">
            <a:extLst>
              <a:ext uri="{FF2B5EF4-FFF2-40B4-BE49-F238E27FC236}">
                <a16:creationId xmlns:a16="http://schemas.microsoft.com/office/drawing/2014/main" id="{468E0FAF-F24D-27EB-C091-D244C6F9F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840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6644A3-7EB5-0A4A-8605-AD762C537ABB}"/>
              </a:ext>
            </a:extLst>
          </p:cNvPr>
          <p:cNvSpPr txBox="1"/>
          <p:nvPr/>
        </p:nvSpPr>
        <p:spPr>
          <a:xfrm>
            <a:off x="263769" y="2235366"/>
            <a:ext cx="11649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Grace</a:t>
            </a:r>
            <a:endParaRPr lang="en-US" sz="5400" b="1" spc="-15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253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Image result for artesian well">
            <a:extLst>
              <a:ext uri="{FF2B5EF4-FFF2-40B4-BE49-F238E27FC236}">
                <a16:creationId xmlns:a16="http://schemas.microsoft.com/office/drawing/2014/main" id="{468E0FAF-F24D-27EB-C091-D244C6F9F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840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6644A3-7EB5-0A4A-8605-AD762C537ABB}"/>
              </a:ext>
            </a:extLst>
          </p:cNvPr>
          <p:cNvSpPr txBox="1"/>
          <p:nvPr/>
        </p:nvSpPr>
        <p:spPr>
          <a:xfrm>
            <a:off x="263769" y="2235366"/>
            <a:ext cx="1164980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Grace and Forgiveness</a:t>
            </a:r>
          </a:p>
          <a:p>
            <a:pPr marL="1714500" indent="-685800">
              <a:buFont typeface="Arial" panose="020B0604020202020204" pitchFamily="34" charset="0"/>
              <a:buChar char="•"/>
            </a:pP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God will forgive us </a:t>
            </a:r>
          </a:p>
          <a:p>
            <a:pPr marL="228600" algn="ctr"/>
            <a:r>
              <a:rPr lang="en-US" sz="54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Blessed is he whose transgression is 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forgiven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, </a:t>
            </a:r>
            <a:r>
              <a:rPr lang="en-US" sz="5400" b="1" i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whose sin is covered</a:t>
            </a:r>
            <a:r>
              <a:rPr lang="en-US" sz="54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. </a:t>
            </a:r>
            <a:r>
              <a:rPr lang="en-US" sz="5400" b="1" spc="-15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Ps 32:1 </a:t>
            </a:r>
          </a:p>
        </p:txBody>
      </p:sp>
    </p:spTree>
    <p:extLst>
      <p:ext uri="{BB962C8B-B14F-4D97-AF65-F5344CB8AC3E}">
        <p14:creationId xmlns:p14="http://schemas.microsoft.com/office/powerpoint/2010/main" val="281591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Image result for artesian well">
            <a:extLst>
              <a:ext uri="{FF2B5EF4-FFF2-40B4-BE49-F238E27FC236}">
                <a16:creationId xmlns:a16="http://schemas.microsoft.com/office/drawing/2014/main" id="{468E0FAF-F24D-27EB-C091-D244C6F9F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840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6644A3-7EB5-0A4A-8605-AD762C537ABB}"/>
              </a:ext>
            </a:extLst>
          </p:cNvPr>
          <p:cNvSpPr txBox="1"/>
          <p:nvPr/>
        </p:nvSpPr>
        <p:spPr>
          <a:xfrm>
            <a:off x="263769" y="2235366"/>
            <a:ext cx="1164980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Grace and Forgiveness</a:t>
            </a:r>
          </a:p>
          <a:p>
            <a:pPr marL="1714500" indent="-685800">
              <a:buFont typeface="Arial" panose="020B0604020202020204" pitchFamily="34" charset="0"/>
              <a:buChar char="•"/>
            </a:pP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Will we forgive others?</a:t>
            </a:r>
          </a:p>
          <a:p>
            <a:pPr marL="404813" algn="ctr"/>
            <a:r>
              <a:rPr lang="en-US" sz="5400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Be kind, tenderhearted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, 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forgiving</a:t>
            </a:r>
            <a:r>
              <a:rPr lang="en-US" sz="5400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others </a:t>
            </a:r>
            <a:r>
              <a:rPr lang="en-US" sz="5400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as God in Christ 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forgave</a:t>
            </a:r>
            <a:r>
              <a:rPr lang="en-US" sz="5400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you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. 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Eph 4:32 </a:t>
            </a:r>
          </a:p>
        </p:txBody>
      </p:sp>
    </p:spTree>
    <p:extLst>
      <p:ext uri="{BB962C8B-B14F-4D97-AF65-F5344CB8AC3E}">
        <p14:creationId xmlns:p14="http://schemas.microsoft.com/office/powerpoint/2010/main" val="336363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Image result for artesian well">
            <a:extLst>
              <a:ext uri="{FF2B5EF4-FFF2-40B4-BE49-F238E27FC236}">
                <a16:creationId xmlns:a16="http://schemas.microsoft.com/office/drawing/2014/main" id="{468E0FAF-F24D-27EB-C091-D244C6F9F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840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6644A3-7EB5-0A4A-8605-AD762C537ABB}"/>
              </a:ext>
            </a:extLst>
          </p:cNvPr>
          <p:cNvSpPr txBox="1"/>
          <p:nvPr/>
        </p:nvSpPr>
        <p:spPr>
          <a:xfrm>
            <a:off x="263769" y="2235366"/>
            <a:ext cx="116498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Grace 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experienced</a:t>
            </a:r>
          </a:p>
          <a:p>
            <a:pPr algn="ctr"/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is meant to become</a:t>
            </a:r>
          </a:p>
          <a:p>
            <a:pPr algn="ctr"/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grace 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expressed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.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73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4800" b="1" dirty="0"/>
              <a:t>Natural tendency</a:t>
            </a:r>
          </a:p>
          <a:p>
            <a:pPr marL="633413" indent="-457200" algn="l">
              <a:buFont typeface="Arial" panose="020B0604020202020204" pitchFamily="34" charset="0"/>
              <a:buChar char="•"/>
            </a:pPr>
            <a:r>
              <a:rPr lang="en-US" sz="4800" dirty="0"/>
              <a:t>expect God to be just like me.</a:t>
            </a:r>
          </a:p>
          <a:p>
            <a:pPr marL="633413" indent="-457200" algn="l">
              <a:buFont typeface="Arial" panose="020B0604020202020204" pitchFamily="34" charset="0"/>
              <a:buChar char="•"/>
            </a:pPr>
            <a:r>
              <a:rPr lang="en-US" sz="4800" dirty="0"/>
              <a:t>when I’m wronged, that person must pay.</a:t>
            </a:r>
          </a:p>
          <a:p>
            <a:pPr marL="633413" indent="-457200" algn="l">
              <a:buFont typeface="Arial" panose="020B0604020202020204" pitchFamily="34" charset="0"/>
              <a:buChar char="•"/>
            </a:pPr>
            <a:r>
              <a:rPr lang="en-US" sz="4800" dirty="0"/>
              <a:t>seek revenge and justice.</a:t>
            </a:r>
          </a:p>
          <a:p>
            <a:pPr algn="l"/>
            <a:r>
              <a:rPr lang="en-US" sz="4800" b="1" dirty="0"/>
              <a:t>Supernatural calling</a:t>
            </a:r>
          </a:p>
          <a:p>
            <a:pPr marL="633413" indent="-457200" algn="l">
              <a:buFont typeface="Arial" panose="020B0604020202020204" pitchFamily="34" charset="0"/>
              <a:buChar char="•"/>
            </a:pPr>
            <a:r>
              <a:rPr lang="en-US" sz="4800" dirty="0"/>
              <a:t>become more like God.</a:t>
            </a:r>
          </a:p>
          <a:p>
            <a:pPr marL="633413" indent="-457200" algn="l">
              <a:buFont typeface="Arial" panose="020B0604020202020204" pitchFamily="34" charset="0"/>
              <a:buChar char="•"/>
            </a:pPr>
            <a:r>
              <a:rPr lang="en-US" sz="4800" spc="-150" dirty="0"/>
              <a:t>replace my </a:t>
            </a:r>
            <a:r>
              <a:rPr lang="en-US" sz="4800" b="1" spc="-150" dirty="0"/>
              <a:t>natural</a:t>
            </a:r>
            <a:r>
              <a:rPr lang="en-US" sz="4800" spc="-150" dirty="0"/>
              <a:t> tendencies with godliness.</a:t>
            </a:r>
          </a:p>
          <a:p>
            <a:pPr marL="633413" indent="-457200" algn="l">
              <a:buFont typeface="Arial" panose="020B0604020202020204" pitchFamily="34" charset="0"/>
              <a:buChar char="•"/>
            </a:pPr>
            <a:r>
              <a:rPr lang="en-US" sz="4800" b="1" spc="-150" dirty="0"/>
              <a:t>release</a:t>
            </a:r>
            <a:r>
              <a:rPr lang="en-US" sz="4800" spc="-150" dirty="0"/>
              <a:t> not revenge; </a:t>
            </a:r>
            <a:r>
              <a:rPr lang="en-US" sz="4800" b="1" spc="-150" dirty="0"/>
              <a:t>mercy</a:t>
            </a:r>
            <a:r>
              <a:rPr lang="en-US" sz="4800" spc="-150" dirty="0"/>
              <a:t> not justice; </a:t>
            </a:r>
            <a:r>
              <a:rPr lang="en-US" sz="4800" b="1" spc="-150" dirty="0"/>
              <a:t>blessing</a:t>
            </a:r>
            <a:r>
              <a:rPr lang="en-US" sz="4800" spc="-150" dirty="0"/>
              <a:t> not condemnation; </a:t>
            </a:r>
            <a:r>
              <a:rPr lang="en-US" sz="4800" b="1" spc="-150" dirty="0"/>
              <a:t>forgiveness</a:t>
            </a:r>
            <a:r>
              <a:rPr lang="en-US" sz="4800" spc="-150" dirty="0"/>
              <a:t> not retribution.</a:t>
            </a:r>
          </a:p>
          <a:p>
            <a:pPr>
              <a:lnSpc>
                <a:spcPct val="95000"/>
              </a:lnSpc>
              <a:spcBef>
                <a:spcPts val="0"/>
              </a:spcBef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9169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4800" b="1" dirty="0">
                <a:solidFill>
                  <a:srgbClr val="FF0000"/>
                </a:solidFill>
              </a:rPr>
              <a:t>Luke 17:1-6 </a:t>
            </a:r>
            <a:r>
              <a:rPr lang="en-US" sz="4800" dirty="0"/>
              <a:t>- </a:t>
            </a:r>
            <a:r>
              <a:rPr lang="en-US" sz="4800" b="1" dirty="0"/>
              <a:t>Grace and Forgiveness </a:t>
            </a:r>
          </a:p>
          <a:p>
            <a:pPr algn="l">
              <a:spcBef>
                <a:spcPts val="600"/>
              </a:spcBef>
            </a:pP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</a:t>
            </a:r>
            <a:r>
              <a:rPr lang="en-US" sz="4800" dirty="0"/>
              <a:t>) Warning to </a:t>
            </a:r>
            <a:r>
              <a:rPr lang="en-US" sz="4800" b="1" dirty="0"/>
              <a:t>all</a:t>
            </a:r>
            <a:r>
              <a:rPr lang="en-US" sz="4800" dirty="0"/>
              <a:t> - offense(s) will occur.</a:t>
            </a:r>
          </a:p>
          <a:p>
            <a:pPr algn="l">
              <a:spcBef>
                <a:spcPts val="600"/>
              </a:spcBef>
            </a:pP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2</a:t>
            </a:r>
            <a:r>
              <a:rPr lang="en-US" sz="4800" dirty="0"/>
              <a:t>) Warning to </a:t>
            </a:r>
            <a:r>
              <a:rPr lang="en-US" sz="4800" b="1" dirty="0"/>
              <a:t>offenders</a:t>
            </a:r>
            <a:r>
              <a:rPr lang="en-US" sz="4800" dirty="0"/>
              <a:t> - better to face 	the mafia than God.</a:t>
            </a:r>
          </a:p>
          <a:p>
            <a:pPr algn="l">
              <a:spcBef>
                <a:spcPts val="600"/>
              </a:spcBef>
            </a:pP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3</a:t>
            </a:r>
            <a:r>
              <a:rPr lang="en-US" sz="4800" dirty="0"/>
              <a:t>) Warning to </a:t>
            </a:r>
            <a:r>
              <a:rPr lang="en-US" sz="4800" b="1" dirty="0"/>
              <a:t>offended</a:t>
            </a:r>
            <a:r>
              <a:rPr lang="en-US" sz="4800" dirty="0"/>
              <a:t> - be very alert to 	yourself (</a:t>
            </a:r>
            <a:r>
              <a:rPr lang="en-US" sz="4800" i="1" dirty="0"/>
              <a:t>not the natural focus</a:t>
            </a:r>
            <a:r>
              <a:rPr lang="en-US" sz="4800" dirty="0"/>
              <a:t>).</a:t>
            </a:r>
          </a:p>
          <a:p>
            <a:pPr algn="l">
              <a:spcBef>
                <a:spcPts val="600"/>
              </a:spcBef>
            </a:pP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3</a:t>
            </a:r>
            <a:r>
              <a:rPr lang="en-US" sz="4800" dirty="0"/>
              <a:t>) Steps toward reconciliation are not 	</a:t>
            </a:r>
            <a:r>
              <a:rPr lang="en-US" sz="4800" b="1" dirty="0"/>
              <a:t>easy</a:t>
            </a:r>
            <a:r>
              <a:rPr lang="en-US" sz="4800" dirty="0"/>
              <a:t>, but they are </a:t>
            </a:r>
            <a:r>
              <a:rPr lang="en-US" sz="4800" b="1" dirty="0"/>
              <a:t>clear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60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Definitions in verse 3</a:t>
            </a:r>
          </a:p>
          <a:p>
            <a:pPr algn="l">
              <a:spcBef>
                <a:spcPts val="0"/>
              </a:spcBef>
            </a:pPr>
            <a:r>
              <a:rPr lang="en-US" sz="4800" b="1" dirty="0"/>
              <a:t>trespass</a:t>
            </a:r>
            <a:r>
              <a:rPr lang="en-US" sz="4800" dirty="0"/>
              <a:t> - to step over God’s boundary, sin.</a:t>
            </a:r>
          </a:p>
          <a:p>
            <a:pPr algn="l">
              <a:spcBef>
                <a:spcPts val="0"/>
              </a:spcBef>
            </a:pPr>
            <a:r>
              <a:rPr lang="en-US" sz="4800" b="1" dirty="0"/>
              <a:t>rebuke</a:t>
            </a:r>
            <a:r>
              <a:rPr lang="en-US" sz="4800" dirty="0"/>
              <a:t> - face-to-face, private conversation 	humbly identifying the trespass and the 	desire for reconciliation (</a:t>
            </a:r>
            <a:r>
              <a:rPr lang="en-US" sz="4800" b="1" dirty="0">
                <a:solidFill>
                  <a:srgbClr val="FF0000"/>
                </a:solidFill>
              </a:rPr>
              <a:t>Mt 18:15</a:t>
            </a:r>
            <a:r>
              <a:rPr lang="en-US" sz="4800" dirty="0"/>
              <a:t>).</a:t>
            </a:r>
          </a:p>
          <a:p>
            <a:pPr algn="l">
              <a:spcBef>
                <a:spcPts val="0"/>
              </a:spcBef>
            </a:pPr>
            <a:endParaRPr lang="en-US" sz="2000" dirty="0"/>
          </a:p>
          <a:p>
            <a:pPr algn="l">
              <a:spcBef>
                <a:spcPts val="0"/>
              </a:spcBef>
            </a:pPr>
            <a:r>
              <a:rPr lang="en-US" sz="4800" i="1" dirty="0"/>
              <a:t>If your brother sins against you, go and tell him his fault between you and him alone. If </a:t>
            </a:r>
            <a:r>
              <a:rPr lang="en-US" sz="4800" i="1" spc="-70" dirty="0"/>
              <a:t>he hears you, you have gained your brother</a:t>
            </a:r>
            <a:r>
              <a:rPr lang="en-US" sz="4800" spc="-7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75828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Definitions in verse 3</a:t>
            </a:r>
          </a:p>
          <a:p>
            <a:pPr algn="l">
              <a:spcBef>
                <a:spcPts val="0"/>
              </a:spcBef>
            </a:pPr>
            <a:r>
              <a:rPr lang="en-US" sz="3200" b="1" dirty="0"/>
              <a:t>trespass -- rebuke</a:t>
            </a:r>
            <a:endParaRPr lang="en-US" sz="3200" dirty="0"/>
          </a:p>
          <a:p>
            <a:pPr algn="l">
              <a:spcBef>
                <a:spcPts val="0"/>
              </a:spcBef>
            </a:pPr>
            <a:r>
              <a:rPr lang="en-US" sz="4800" b="1" dirty="0"/>
              <a:t>repentance</a:t>
            </a:r>
            <a:r>
              <a:rPr lang="en-US" sz="4800" dirty="0"/>
              <a:t> - change of mind and direction 	with a request to be forgiven (</a:t>
            </a:r>
            <a:r>
              <a:rPr lang="en-US" sz="4800" b="1" dirty="0">
                <a:solidFill>
                  <a:srgbClr val="FF0000"/>
                </a:solidFill>
              </a:rPr>
              <a:t>Isa 55:7</a:t>
            </a:r>
            <a:r>
              <a:rPr lang="en-US" sz="4800" dirty="0"/>
              <a:t>).</a:t>
            </a:r>
          </a:p>
          <a:p>
            <a:pPr algn="l">
              <a:spcBef>
                <a:spcPts val="0"/>
              </a:spcBef>
            </a:pPr>
            <a:endParaRPr lang="en-US" sz="2000" i="1" dirty="0"/>
          </a:p>
          <a:p>
            <a:pPr algn="l">
              <a:spcBef>
                <a:spcPts val="0"/>
              </a:spcBef>
            </a:pPr>
            <a:r>
              <a:rPr lang="en-US" sz="4800" i="1" dirty="0"/>
              <a:t>Let the wicked </a:t>
            </a:r>
            <a:r>
              <a:rPr lang="en-US" sz="4800" b="1" i="1" dirty="0"/>
              <a:t>forsake</a:t>
            </a:r>
            <a:r>
              <a:rPr lang="en-US" sz="4800" i="1" dirty="0"/>
              <a:t> his way, and the </a:t>
            </a:r>
            <a:r>
              <a:rPr lang="en-US" sz="4800" i="1" spc="-100" dirty="0"/>
              <a:t>unrighteous man his thoughts; Let him </a:t>
            </a:r>
            <a:r>
              <a:rPr lang="en-US" sz="4800" b="1" i="1" spc="-100" dirty="0"/>
              <a:t>return</a:t>
            </a:r>
            <a:r>
              <a:rPr lang="en-US" sz="4800" i="1" spc="-100" dirty="0"/>
              <a:t> to the LORD, and He will have </a:t>
            </a:r>
            <a:r>
              <a:rPr lang="en-US" sz="4800" b="1" i="1" spc="-100" dirty="0"/>
              <a:t>mercy</a:t>
            </a:r>
            <a:r>
              <a:rPr lang="en-US" sz="4800" i="1" spc="-100" dirty="0"/>
              <a:t> on him; </a:t>
            </a:r>
            <a:r>
              <a:rPr lang="en-US" sz="4800" i="1" spc="-200" dirty="0"/>
              <a:t>And to our God, for He will abundantly </a:t>
            </a:r>
            <a:r>
              <a:rPr lang="en-US" sz="4800" b="1" i="1" spc="-200" dirty="0"/>
              <a:t>pardon</a:t>
            </a:r>
            <a:r>
              <a:rPr lang="en-US" sz="4800" spc="-200" dirty="0"/>
              <a:t>. </a:t>
            </a:r>
          </a:p>
          <a:p>
            <a:pPr algn="l">
              <a:spcBef>
                <a:spcPts val="0"/>
              </a:spcBef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759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Definitions in verse 3</a:t>
            </a:r>
          </a:p>
          <a:p>
            <a:pPr algn="l">
              <a:spcBef>
                <a:spcPts val="0"/>
              </a:spcBef>
            </a:pPr>
            <a:r>
              <a:rPr lang="en-US" sz="3600" b="1" dirty="0"/>
              <a:t>trespass</a:t>
            </a:r>
            <a:r>
              <a:rPr lang="en-US" sz="3600" dirty="0"/>
              <a:t> -- </a:t>
            </a:r>
            <a:r>
              <a:rPr lang="en-US" sz="3600" b="1" dirty="0"/>
              <a:t>rebuke </a:t>
            </a:r>
            <a:r>
              <a:rPr lang="en-US" sz="3600" dirty="0"/>
              <a:t>--</a:t>
            </a:r>
            <a:r>
              <a:rPr lang="en-US" sz="3600" b="1" dirty="0"/>
              <a:t> repentance</a:t>
            </a:r>
            <a:endParaRPr lang="en-US" sz="3600" dirty="0"/>
          </a:p>
          <a:p>
            <a:pPr algn="l">
              <a:spcBef>
                <a:spcPts val="0"/>
              </a:spcBef>
            </a:pPr>
            <a:r>
              <a:rPr lang="en-US" sz="4800" b="1" dirty="0"/>
              <a:t>forgive</a:t>
            </a:r>
            <a:r>
              <a:rPr lang="en-US" sz="4800" dirty="0"/>
              <a:t> - </a:t>
            </a:r>
            <a:r>
              <a:rPr lang="en-US" sz="4800" spc="-50" dirty="0"/>
              <a:t>how grace responds to repentance.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1John 1:9</a:t>
            </a:r>
            <a:r>
              <a:rPr lang="en-US" sz="4800" dirty="0">
                <a:solidFill>
                  <a:srgbClr val="FF0000"/>
                </a:solidFill>
              </a:rPr>
              <a:t>  </a:t>
            </a:r>
            <a:r>
              <a:rPr lang="en-US" sz="4800" dirty="0"/>
              <a:t>If we confess our sins (repent), He is faithful and just to </a:t>
            </a:r>
            <a:r>
              <a:rPr lang="en-US" sz="4800" b="1" dirty="0"/>
              <a:t>forgive</a:t>
            </a:r>
            <a:r>
              <a:rPr lang="en-US" sz="4800" dirty="0"/>
              <a:t> us </a:t>
            </a:r>
            <a:r>
              <a:rPr lang="en-US" sz="4800" i="1" dirty="0"/>
              <a:t>our</a:t>
            </a:r>
            <a:r>
              <a:rPr lang="en-US" sz="4800" dirty="0"/>
              <a:t> sins </a:t>
            </a:r>
            <a:r>
              <a:rPr lang="en-US" sz="4800" spc="-50" dirty="0"/>
              <a:t>and to cleanse us from all unrighteousness. </a:t>
            </a:r>
          </a:p>
          <a:p>
            <a:pPr algn="l"/>
            <a:r>
              <a:rPr lang="en-US" sz="4800" spc="-50" dirty="0">
                <a:sym typeface="Wingdings" panose="05000000000000000000" pitchFamily="2" charset="2"/>
              </a:rPr>
              <a:t></a:t>
            </a:r>
            <a:r>
              <a:rPr lang="en-US" sz="4800" spc="-50" dirty="0"/>
              <a:t> </a:t>
            </a:r>
            <a:r>
              <a:rPr lang="en-US" sz="4800" b="1" spc="-150" dirty="0">
                <a:solidFill>
                  <a:srgbClr val="FF0000"/>
                </a:solidFill>
              </a:rPr>
              <a:t>Forgiving</a:t>
            </a:r>
            <a:r>
              <a:rPr lang="en-US" sz="4800" spc="-150" dirty="0"/>
              <a:t> can </a:t>
            </a:r>
            <a:r>
              <a:rPr lang="en-US" sz="4800" b="1" spc="-150" dirty="0"/>
              <a:t>restore</a:t>
            </a:r>
            <a:r>
              <a:rPr lang="en-US" sz="4800" spc="-150" dirty="0"/>
              <a:t> what a </a:t>
            </a:r>
            <a:r>
              <a:rPr lang="en-US" sz="4800" b="1" spc="-150" dirty="0">
                <a:solidFill>
                  <a:srgbClr val="FF0000"/>
                </a:solidFill>
              </a:rPr>
              <a:t>trespass</a:t>
            </a:r>
            <a:r>
              <a:rPr lang="en-US" sz="4800" spc="-150" dirty="0"/>
              <a:t> </a:t>
            </a:r>
            <a:r>
              <a:rPr lang="en-US" sz="4800" b="1" spc="-150" dirty="0"/>
              <a:t>ruins</a:t>
            </a:r>
            <a:r>
              <a:rPr lang="en-US" sz="4800" spc="-15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46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Mar 11:25</a:t>
            </a:r>
            <a:r>
              <a:rPr lang="en-US" sz="4800" dirty="0">
                <a:solidFill>
                  <a:srgbClr val="FF0000"/>
                </a:solidFill>
              </a:rPr>
              <a:t>  </a:t>
            </a:r>
            <a:r>
              <a:rPr lang="en-US" sz="4800" dirty="0"/>
              <a:t>Whenever you stand praying, if you have anything against anyone, </a:t>
            </a:r>
            <a:r>
              <a:rPr lang="en-US" sz="4800" b="1" dirty="0"/>
              <a:t>forgive</a:t>
            </a:r>
            <a:r>
              <a:rPr lang="en-US" sz="4800" dirty="0"/>
              <a:t> </a:t>
            </a:r>
            <a:r>
              <a:rPr lang="en-US" sz="4800" b="1" dirty="0"/>
              <a:t>him</a:t>
            </a:r>
            <a:r>
              <a:rPr lang="en-US" sz="4800" dirty="0"/>
              <a:t>, that your Father in heaven may also </a:t>
            </a:r>
            <a:r>
              <a:rPr lang="en-US" sz="4800" b="1" dirty="0"/>
              <a:t>forgive you </a:t>
            </a:r>
            <a:r>
              <a:rPr lang="en-US" sz="4800" dirty="0"/>
              <a:t>your trespasses.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26</a:t>
            </a:r>
            <a:r>
              <a:rPr lang="en-US" sz="4800" dirty="0"/>
              <a:t>  But if you </a:t>
            </a:r>
            <a:r>
              <a:rPr lang="en-US" sz="4800" b="1" dirty="0"/>
              <a:t>do not forgive</a:t>
            </a:r>
            <a:r>
              <a:rPr lang="en-US" sz="4800" dirty="0"/>
              <a:t>, neither will your Father in heaven forgive your trespasses. </a:t>
            </a:r>
          </a:p>
          <a:p>
            <a:pPr algn="l"/>
            <a:r>
              <a:rPr lang="en-US" sz="4800" spc="-50" dirty="0">
                <a:sym typeface="Wingdings" panose="05000000000000000000" pitchFamily="2" charset="2"/>
              </a:rPr>
              <a:t></a:t>
            </a:r>
            <a:r>
              <a:rPr lang="en-US" sz="4800" spc="-50" dirty="0"/>
              <a:t> </a:t>
            </a:r>
            <a:r>
              <a:rPr lang="en-US" sz="4800" b="1" spc="-150" dirty="0">
                <a:solidFill>
                  <a:srgbClr val="FF0000"/>
                </a:solidFill>
              </a:rPr>
              <a:t>Unforgiveness</a:t>
            </a:r>
            <a:r>
              <a:rPr lang="en-US" sz="4800" spc="-150" dirty="0"/>
              <a:t> has eternal consequences.</a:t>
            </a:r>
          </a:p>
        </p:txBody>
      </p:sp>
    </p:spTree>
    <p:extLst>
      <p:ext uri="{BB962C8B-B14F-4D97-AF65-F5344CB8AC3E}">
        <p14:creationId xmlns:p14="http://schemas.microsoft.com/office/powerpoint/2010/main" val="45762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/>
              <a:t>The Lord Is My Salvation</a:t>
            </a:r>
          </a:p>
          <a:p>
            <a:pPr>
              <a:lnSpc>
                <a:spcPct val="100000"/>
              </a:lnSpc>
            </a:pPr>
            <a:r>
              <a:rPr lang="en-US" sz="5400" dirty="0"/>
              <a:t>The grace of God has reached for me</a:t>
            </a:r>
            <a:br>
              <a:rPr lang="en-US" sz="5400" dirty="0"/>
            </a:br>
            <a:r>
              <a:rPr lang="en-US" sz="5400" dirty="0"/>
              <a:t>And pulled me from the raging sea</a:t>
            </a:r>
            <a:br>
              <a:rPr lang="en-US" sz="5400" dirty="0"/>
            </a:br>
            <a:r>
              <a:rPr lang="en-US" sz="5400" dirty="0"/>
              <a:t>And I am safe on this solid ground</a:t>
            </a:r>
            <a:br>
              <a:rPr lang="en-US" sz="5400" dirty="0"/>
            </a:br>
            <a:r>
              <a:rPr lang="en-US" sz="5400" b="1" dirty="0"/>
              <a:t>The Lord is my salvation</a:t>
            </a:r>
          </a:p>
        </p:txBody>
      </p:sp>
    </p:spTree>
    <p:extLst>
      <p:ext uri="{BB962C8B-B14F-4D97-AF65-F5344CB8AC3E}">
        <p14:creationId xmlns:p14="http://schemas.microsoft.com/office/powerpoint/2010/main" val="327462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4800" b="1" dirty="0">
                <a:solidFill>
                  <a:srgbClr val="FF0000"/>
                </a:solidFill>
              </a:rPr>
              <a:t>Luke 17:1-6 </a:t>
            </a:r>
            <a:r>
              <a:rPr lang="en-US" sz="4800" dirty="0"/>
              <a:t>- </a:t>
            </a:r>
            <a:r>
              <a:rPr lang="en-US" sz="4800" b="1" dirty="0"/>
              <a:t>Grace and Forgiveness </a:t>
            </a:r>
          </a:p>
          <a:p>
            <a:pPr algn="l">
              <a:spcBef>
                <a:spcPts val="600"/>
              </a:spcBef>
            </a:pP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4</a:t>
            </a:r>
            <a:r>
              <a:rPr lang="en-US" sz="4800" dirty="0"/>
              <a:t>) Impossible? - many trespasses, each 	followed by requests for forgiveness 	</a:t>
            </a:r>
            <a:r>
              <a:rPr lang="en-US" sz="4800" spc="-150" dirty="0"/>
              <a:t>(</a:t>
            </a:r>
            <a:r>
              <a:rPr lang="en-US" sz="4800" i="1" spc="-150" dirty="0"/>
              <a:t>repentance</a:t>
            </a:r>
            <a:r>
              <a:rPr lang="en-US" sz="4800" spc="-150" dirty="0"/>
              <a:t>), should result in forgiveness.</a:t>
            </a:r>
          </a:p>
          <a:p>
            <a:pPr algn="l">
              <a:spcBef>
                <a:spcPts val="600"/>
              </a:spcBef>
            </a:pPr>
            <a:r>
              <a:rPr lang="en-US" sz="4800" spc="-70" dirty="0">
                <a:sym typeface="Wingdings" panose="05000000000000000000" pitchFamily="2" charset="2"/>
              </a:rPr>
              <a:t> Voluntary </a:t>
            </a:r>
            <a:r>
              <a:rPr lang="en-US" sz="4800" b="1" spc="-70" dirty="0">
                <a:sym typeface="Wingdings" panose="05000000000000000000" pitchFamily="2" charset="2"/>
              </a:rPr>
              <a:t>restitution</a:t>
            </a:r>
            <a:r>
              <a:rPr lang="en-US" sz="4800" spc="-70" dirty="0">
                <a:sym typeface="Wingdings" panose="05000000000000000000" pitchFamily="2" charset="2"/>
              </a:rPr>
              <a:t> helps (</a:t>
            </a:r>
            <a:r>
              <a:rPr lang="en-US" sz="4800" i="1" spc="-70" dirty="0">
                <a:sym typeface="Wingdings" panose="05000000000000000000" pitchFamily="2" charset="2"/>
              </a:rPr>
              <a:t>Zacchaeus</a:t>
            </a:r>
            <a:r>
              <a:rPr lang="en-US" sz="4800" spc="-70" dirty="0">
                <a:sym typeface="Wingdings" panose="05000000000000000000" pitchFamily="2" charset="2"/>
              </a:rPr>
              <a:t>).</a:t>
            </a:r>
            <a:endParaRPr lang="en-US" sz="4800" spc="-150" dirty="0"/>
          </a:p>
          <a:p>
            <a:pPr algn="l">
              <a:spcBef>
                <a:spcPts val="600"/>
              </a:spcBef>
            </a:pP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5,6</a:t>
            </a:r>
            <a:r>
              <a:rPr lang="en-US" sz="4800" dirty="0"/>
              <a:t>) Not an issue of increased </a:t>
            </a:r>
            <a:r>
              <a:rPr lang="en-US" sz="4800" b="1" dirty="0"/>
              <a:t>faith</a:t>
            </a:r>
            <a:r>
              <a:rPr lang="en-US" sz="4800" dirty="0"/>
              <a:t>, but </a:t>
            </a:r>
          </a:p>
          <a:p>
            <a:pPr algn="l">
              <a:spcBef>
                <a:spcPts val="600"/>
              </a:spcBef>
            </a:pPr>
            <a:r>
              <a:rPr lang="en-US" sz="4800" dirty="0"/>
              <a:t>	</a:t>
            </a:r>
            <a:r>
              <a:rPr lang="en-US" sz="4800" spc="-70" dirty="0"/>
              <a:t>increased </a:t>
            </a:r>
            <a:r>
              <a:rPr lang="en-US" sz="4800" b="1" spc="-70" dirty="0"/>
              <a:t>obedience</a:t>
            </a:r>
            <a:r>
              <a:rPr lang="en-US" sz="4800" spc="-70" dirty="0"/>
              <a:t> (vs </a:t>
            </a:r>
            <a:r>
              <a:rPr lang="en-US" sz="4800" b="1" spc="-70" dirty="0">
                <a:solidFill>
                  <a:srgbClr val="FF0000"/>
                </a:solidFill>
              </a:rPr>
              <a:t>10</a:t>
            </a:r>
            <a:r>
              <a:rPr lang="en-US" sz="4800" spc="-70" dirty="0"/>
              <a:t> </a:t>
            </a:r>
            <a:r>
              <a:rPr lang="en-US" sz="4800" i="1" spc="-70" dirty="0"/>
              <a:t>duty = debt</a:t>
            </a:r>
            <a:r>
              <a:rPr lang="en-US" sz="4800" spc="-70" dirty="0"/>
              <a:t>).</a:t>
            </a:r>
          </a:p>
          <a:p>
            <a:pPr algn="l">
              <a:spcBef>
                <a:spcPts val="600"/>
              </a:spcBef>
            </a:pPr>
            <a:r>
              <a:rPr lang="en-US" sz="4800" spc="-70" dirty="0">
                <a:sym typeface="Wingdings" panose="05000000000000000000" pitchFamily="2" charset="2"/>
              </a:rPr>
              <a:t></a:t>
            </a:r>
            <a:r>
              <a:rPr lang="en-US" sz="4800" spc="-70" dirty="0"/>
              <a:t> </a:t>
            </a:r>
            <a:r>
              <a:rPr lang="en-US" sz="4800" spc="-150" dirty="0"/>
              <a:t>Remember how God forgives us (</a:t>
            </a:r>
            <a:r>
              <a:rPr lang="en-US" sz="4800" b="1" spc="-150" dirty="0">
                <a:solidFill>
                  <a:srgbClr val="FF0000"/>
                </a:solidFill>
              </a:rPr>
              <a:t>Eph 4:32</a:t>
            </a:r>
            <a:r>
              <a:rPr lang="en-US" sz="4800" spc="-15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776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rtesian well">
            <a:extLst>
              <a:ext uri="{FF2B5EF4-FFF2-40B4-BE49-F238E27FC236}">
                <a16:creationId xmlns:a16="http://schemas.microsoft.com/office/drawing/2014/main" id="{468E0FAF-F24D-27EB-C091-D244C6F9F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840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6644A3-7EB5-0A4A-8605-AD762C537ABB}"/>
              </a:ext>
            </a:extLst>
          </p:cNvPr>
          <p:cNvSpPr txBox="1"/>
          <p:nvPr/>
        </p:nvSpPr>
        <p:spPr>
          <a:xfrm>
            <a:off x="263769" y="2235366"/>
            <a:ext cx="116498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Grace 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experienced</a:t>
            </a:r>
          </a:p>
          <a:p>
            <a:pPr algn="ctr"/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is meant to become</a:t>
            </a:r>
          </a:p>
          <a:p>
            <a:pPr algn="ctr"/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grace 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expressed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.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482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/>
          </a:bodyPr>
          <a:lstStyle/>
          <a:p>
            <a:pPr marL="685800" indent="-68580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4800" spc="-50" dirty="0"/>
              <a:t>Are you an unforgiving person?</a:t>
            </a:r>
          </a:p>
          <a:p>
            <a:pPr marL="685800" indent="-68580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4800" spc="-50" dirty="0"/>
              <a:t>Have days, weeks, months, years passed, and you’re still making someone “pay”?</a:t>
            </a:r>
          </a:p>
          <a:p>
            <a:pPr marL="685800" indent="-68580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4800" spc="-150" dirty="0"/>
              <a:t>Could an unwillingness to forgive says more </a:t>
            </a:r>
            <a:r>
              <a:rPr lang="en-US" sz="4800" dirty="0"/>
              <a:t>about the condition of your heart than about the person you refuse to forgive?</a:t>
            </a:r>
          </a:p>
          <a:p>
            <a:pPr marL="685800" indent="-68580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4800" spc="-150" dirty="0"/>
              <a:t>Do you need to repent and ask God to help </a:t>
            </a:r>
            <a:r>
              <a:rPr lang="en-US" sz="4800" dirty="0"/>
              <a:t>you grow in the grace of forgiveness?</a:t>
            </a:r>
          </a:p>
        </p:txBody>
      </p:sp>
    </p:spTree>
    <p:extLst>
      <p:ext uri="{BB962C8B-B14F-4D97-AF65-F5344CB8AC3E}">
        <p14:creationId xmlns:p14="http://schemas.microsoft.com/office/powerpoint/2010/main" val="184259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800" b="1" spc="-70" dirty="0">
                <a:solidFill>
                  <a:srgbClr val="FF0000"/>
                </a:solidFill>
              </a:rPr>
              <a:t>Eph 4:31,32  </a:t>
            </a:r>
            <a:r>
              <a:rPr lang="en-US" sz="4800" spc="-70" dirty="0"/>
              <a:t>Let all bitterness, wrath, anger, clamor, and evil speaking be put away from </a:t>
            </a:r>
            <a:r>
              <a:rPr lang="en-US" sz="4800" dirty="0"/>
              <a:t>you, with all malice.  And be kind to one another, tenderhearted, </a:t>
            </a:r>
            <a:r>
              <a:rPr lang="en-US" sz="4800" b="1" dirty="0"/>
              <a:t>forgiving</a:t>
            </a:r>
            <a:r>
              <a:rPr lang="en-US" sz="4800" dirty="0"/>
              <a:t> one another, even as God in Christ </a:t>
            </a:r>
            <a:r>
              <a:rPr lang="en-US" sz="4800" b="1" spc="-150" dirty="0"/>
              <a:t>forgave</a:t>
            </a:r>
            <a:r>
              <a:rPr lang="en-US" sz="4800" dirty="0"/>
              <a:t> you. </a:t>
            </a:r>
          </a:p>
        </p:txBody>
      </p:sp>
    </p:spTree>
    <p:extLst>
      <p:ext uri="{BB962C8B-B14F-4D97-AF65-F5344CB8AC3E}">
        <p14:creationId xmlns:p14="http://schemas.microsoft.com/office/powerpoint/2010/main" val="10022588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DAD4703-6A6C-4065-BF25-5F1304C02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17" y="296091"/>
            <a:ext cx="10946674" cy="6174377"/>
          </a:xfrm>
        </p:spPr>
        <p:txBody>
          <a:bodyPr>
            <a:normAutofit/>
          </a:bodyPr>
          <a:lstStyle/>
          <a:p>
            <a:endParaRPr lang="en-US" sz="5400" b="1" dirty="0"/>
          </a:p>
        </p:txBody>
      </p:sp>
      <p:pic>
        <p:nvPicPr>
          <p:cNvPr id="4" name="Picture 2" descr="Image result for lord's supper images">
            <a:extLst>
              <a:ext uri="{FF2B5EF4-FFF2-40B4-BE49-F238E27FC236}">
                <a16:creationId xmlns:a16="http://schemas.microsoft.com/office/drawing/2014/main" id="{D142A100-F61D-4101-A679-03F9265A7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277" y="7804"/>
            <a:ext cx="10247445" cy="685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0985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5:2</a:t>
            </a:r>
            <a:r>
              <a:rPr lang="en-US" sz="4800" dirty="0"/>
              <a:t>  And </a:t>
            </a:r>
            <a:r>
              <a:rPr lang="en-US" sz="4800" b="1" dirty="0"/>
              <a:t>walk in love</a:t>
            </a:r>
            <a:r>
              <a:rPr lang="en-US" sz="4800" dirty="0"/>
              <a:t>, as Christ also has </a:t>
            </a:r>
            <a:r>
              <a:rPr lang="en-US" sz="4800" b="1" dirty="0"/>
              <a:t>loved </a:t>
            </a:r>
            <a:r>
              <a:rPr lang="en-US" sz="4800" dirty="0"/>
              <a:t>us and </a:t>
            </a:r>
            <a:r>
              <a:rPr lang="en-US" sz="4800" b="1" dirty="0"/>
              <a:t>given Himself </a:t>
            </a:r>
            <a:r>
              <a:rPr lang="en-US" sz="4800" dirty="0"/>
              <a:t>for us, </a:t>
            </a:r>
            <a:r>
              <a:rPr lang="en-US" sz="4800" b="1" dirty="0"/>
              <a:t>an offering and a sacrifice to God</a:t>
            </a:r>
            <a:r>
              <a:rPr lang="en-US" sz="4800" dirty="0"/>
              <a:t> for a sweet-smelling aroma.</a:t>
            </a:r>
          </a:p>
        </p:txBody>
      </p:sp>
    </p:spTree>
    <p:extLst>
      <p:ext uri="{BB962C8B-B14F-4D97-AF65-F5344CB8AC3E}">
        <p14:creationId xmlns:p14="http://schemas.microsoft.com/office/powerpoint/2010/main" val="5355721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DAD4703-6A6C-4065-BF25-5F1304C02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17" y="296091"/>
            <a:ext cx="10946674" cy="6174377"/>
          </a:xfrm>
        </p:spPr>
        <p:txBody>
          <a:bodyPr>
            <a:normAutofit/>
          </a:bodyPr>
          <a:lstStyle/>
          <a:p>
            <a:endParaRPr lang="en-US" sz="5400" b="1" dirty="0"/>
          </a:p>
        </p:txBody>
      </p:sp>
      <p:pic>
        <p:nvPicPr>
          <p:cNvPr id="4" name="Picture 2" descr="Image result for lord's supper images">
            <a:extLst>
              <a:ext uri="{FF2B5EF4-FFF2-40B4-BE49-F238E27FC236}">
                <a16:creationId xmlns:a16="http://schemas.microsoft.com/office/drawing/2014/main" id="{D142A100-F61D-4101-A679-03F9265A7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277" y="7804"/>
            <a:ext cx="10247445" cy="685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760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A48B35B-4753-4309-952E-3057E9AD3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91067"/>
            <a:ext cx="10989733" cy="5841999"/>
          </a:xfrm>
        </p:spPr>
        <p:txBody>
          <a:bodyPr>
            <a:normAutofit/>
          </a:bodyPr>
          <a:lstStyle/>
          <a:p>
            <a:endParaRPr lang="en-US" sz="5400"/>
          </a:p>
          <a:p>
            <a:r>
              <a:rPr lang="en-US" sz="5400"/>
              <a:t>Blessed </a:t>
            </a:r>
            <a:r>
              <a:rPr lang="en-US" sz="5400" dirty="0"/>
              <a:t>be the tie that binds</a:t>
            </a:r>
          </a:p>
          <a:p>
            <a:r>
              <a:rPr lang="en-US" sz="5400" dirty="0"/>
              <a:t>our hearts in Christian love.</a:t>
            </a:r>
          </a:p>
          <a:p>
            <a:r>
              <a:rPr lang="en-US" sz="5400" dirty="0"/>
              <a:t>The fellowship of kindred minds</a:t>
            </a:r>
          </a:p>
          <a:p>
            <a:r>
              <a:rPr lang="en-US" sz="5400" dirty="0"/>
              <a:t>is like to that above.</a:t>
            </a:r>
          </a:p>
        </p:txBody>
      </p:sp>
    </p:spTree>
    <p:extLst>
      <p:ext uri="{BB962C8B-B14F-4D97-AF65-F5344CB8AC3E}">
        <p14:creationId xmlns:p14="http://schemas.microsoft.com/office/powerpoint/2010/main" val="28922799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A48B35B-4753-4309-952E-3057E9AD3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133" y="508000"/>
            <a:ext cx="10989733" cy="5841999"/>
          </a:xfrm>
        </p:spPr>
        <p:txBody>
          <a:bodyPr>
            <a:noAutofit/>
          </a:bodyPr>
          <a:lstStyle/>
          <a:p>
            <a:endParaRPr lang="en-US" sz="5400" b="0" i="0" dirty="0">
              <a:solidFill>
                <a:srgbClr val="000000"/>
              </a:solidFill>
              <a:effectLst/>
            </a:endParaRPr>
          </a:p>
          <a:p>
            <a:r>
              <a:rPr lang="en-US" sz="5400" b="0" i="0" dirty="0">
                <a:solidFill>
                  <a:srgbClr val="000000"/>
                </a:solidFill>
                <a:effectLst/>
              </a:rPr>
              <a:t>Before our Father's throne,</a:t>
            </a:r>
            <a:br>
              <a:rPr lang="en-US" sz="5400" dirty="0"/>
            </a:br>
            <a:r>
              <a:rPr lang="en-US" sz="5400" b="0" i="0" dirty="0">
                <a:solidFill>
                  <a:srgbClr val="000000"/>
                </a:solidFill>
                <a:effectLst/>
              </a:rPr>
              <a:t>  We pour our ardent prayers;</a:t>
            </a:r>
            <a:br>
              <a:rPr lang="en-US" sz="5400" dirty="0"/>
            </a:br>
            <a:r>
              <a:rPr lang="en-US" sz="5400" b="0" i="0" dirty="0">
                <a:solidFill>
                  <a:srgbClr val="000000"/>
                </a:solidFill>
                <a:effectLst/>
              </a:rPr>
              <a:t>Our fears, our hopes, our aims are one--</a:t>
            </a:r>
            <a:br>
              <a:rPr lang="en-US" sz="5400" dirty="0"/>
            </a:br>
            <a:r>
              <a:rPr lang="en-US" sz="5400" b="0" i="0" dirty="0">
                <a:solidFill>
                  <a:srgbClr val="000000"/>
                </a:solidFill>
                <a:effectLst/>
              </a:rPr>
              <a:t>  Our comforts and our cares.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998960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A48B35B-4753-4309-952E-3057E9AD3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133" y="508000"/>
            <a:ext cx="10989733" cy="5841999"/>
          </a:xfrm>
        </p:spPr>
        <p:txBody>
          <a:bodyPr>
            <a:noAutofit/>
          </a:bodyPr>
          <a:lstStyle/>
          <a:p>
            <a:br>
              <a:rPr lang="en-US" sz="5400" dirty="0"/>
            </a:br>
            <a:r>
              <a:rPr lang="en-US" sz="5400" b="0" i="0" dirty="0">
                <a:solidFill>
                  <a:srgbClr val="000000"/>
                </a:solidFill>
                <a:effectLst/>
              </a:rPr>
              <a:t>When we asunder part,</a:t>
            </a:r>
            <a:br>
              <a:rPr lang="en-US" sz="5400" dirty="0"/>
            </a:br>
            <a:r>
              <a:rPr lang="en-US" sz="5400" b="0" i="0" dirty="0">
                <a:solidFill>
                  <a:srgbClr val="000000"/>
                </a:solidFill>
                <a:effectLst/>
              </a:rPr>
              <a:t>  It gives us inward pain;</a:t>
            </a:r>
            <a:br>
              <a:rPr lang="en-US" sz="5400" dirty="0"/>
            </a:br>
            <a:r>
              <a:rPr lang="en-US" sz="5400" b="0" i="0" dirty="0">
                <a:solidFill>
                  <a:srgbClr val="000000"/>
                </a:solidFill>
                <a:effectLst/>
              </a:rPr>
              <a:t>But we shall still be joined in heart,</a:t>
            </a:r>
            <a:br>
              <a:rPr lang="en-US" sz="5400" dirty="0"/>
            </a:br>
            <a:r>
              <a:rPr lang="en-US" sz="5400" b="0" i="0" dirty="0">
                <a:solidFill>
                  <a:srgbClr val="000000"/>
                </a:solidFill>
                <a:effectLst/>
              </a:rPr>
              <a:t>  And hope to meet again.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45418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/>
              <a:t>I will not fear when darkness falls</a:t>
            </a:r>
            <a:br>
              <a:rPr lang="en-US" sz="5400" dirty="0"/>
            </a:br>
            <a:r>
              <a:rPr lang="en-US" sz="5400" dirty="0"/>
              <a:t>His strength will help me scale </a:t>
            </a:r>
          </a:p>
          <a:p>
            <a:pPr>
              <a:lnSpc>
                <a:spcPct val="100000"/>
              </a:lnSpc>
            </a:pPr>
            <a:r>
              <a:rPr lang="en-US" sz="5400" dirty="0"/>
              <a:t>these walls</a:t>
            </a:r>
            <a:br>
              <a:rPr lang="en-US" sz="5400" dirty="0"/>
            </a:br>
            <a:r>
              <a:rPr lang="en-US" sz="5400" dirty="0"/>
              <a:t>I'll see the dawn of the rising sun</a:t>
            </a:r>
            <a:br>
              <a:rPr lang="en-US" sz="5400" dirty="0"/>
            </a:br>
            <a:r>
              <a:rPr lang="en-US" sz="5400" b="1" dirty="0"/>
              <a:t>The Lord is my salvation</a:t>
            </a:r>
          </a:p>
        </p:txBody>
      </p:sp>
    </p:spTree>
    <p:extLst>
      <p:ext uri="{BB962C8B-B14F-4D97-AF65-F5344CB8AC3E}">
        <p14:creationId xmlns:p14="http://schemas.microsoft.com/office/powerpoint/2010/main" val="28440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endParaRPr lang="en-US" sz="5400" dirty="0"/>
          </a:p>
          <a:p>
            <a:pPr>
              <a:lnSpc>
                <a:spcPct val="100000"/>
              </a:lnSpc>
            </a:pPr>
            <a:r>
              <a:rPr lang="en-US" sz="5400" b="1" dirty="0"/>
              <a:t>Who is like the Lord our God?</a:t>
            </a:r>
            <a:br>
              <a:rPr lang="en-US" sz="5400" b="1" dirty="0"/>
            </a:br>
            <a:r>
              <a:rPr lang="en-US" sz="5400" b="1" dirty="0"/>
              <a:t>Strong to save, faithful in love</a:t>
            </a:r>
            <a:br>
              <a:rPr lang="en-US" sz="5400" b="1" dirty="0"/>
            </a:br>
            <a:r>
              <a:rPr lang="en-US" sz="5400" b="1" dirty="0"/>
              <a:t>My debt is paid and the </a:t>
            </a:r>
            <a:r>
              <a:rPr lang="en-US" sz="5400" b="1" dirty="0" err="1"/>
              <a:t>vict'ry</a:t>
            </a:r>
            <a:r>
              <a:rPr lang="en-US" sz="5400" b="1" dirty="0"/>
              <a:t> won</a:t>
            </a:r>
            <a:br>
              <a:rPr lang="en-US" sz="5400" b="1" dirty="0"/>
            </a:br>
            <a:r>
              <a:rPr lang="en-US" sz="5400" b="1" dirty="0"/>
              <a:t>The Lord is my salvation</a:t>
            </a:r>
          </a:p>
        </p:txBody>
      </p:sp>
    </p:spTree>
    <p:extLst>
      <p:ext uri="{BB962C8B-B14F-4D97-AF65-F5344CB8AC3E}">
        <p14:creationId xmlns:p14="http://schemas.microsoft.com/office/powerpoint/2010/main" val="1663143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/>
              <a:t>My hope is hidden in the Lord</a:t>
            </a:r>
            <a:br>
              <a:rPr lang="en-US" sz="5400" dirty="0"/>
            </a:br>
            <a:r>
              <a:rPr lang="en-US" sz="5400" dirty="0"/>
              <a:t>He </a:t>
            </a:r>
            <a:r>
              <a:rPr lang="en-US" sz="5400" dirty="0" err="1"/>
              <a:t>flow'rs</a:t>
            </a:r>
            <a:r>
              <a:rPr lang="en-US" sz="5400" dirty="0"/>
              <a:t> each promise of His Word</a:t>
            </a:r>
            <a:br>
              <a:rPr lang="en-US" sz="5400" dirty="0"/>
            </a:br>
            <a:r>
              <a:rPr lang="en-US" sz="5400" dirty="0"/>
              <a:t>When winter fades </a:t>
            </a:r>
          </a:p>
          <a:p>
            <a:pPr>
              <a:lnSpc>
                <a:spcPct val="100000"/>
              </a:lnSpc>
            </a:pPr>
            <a:r>
              <a:rPr lang="en-US" sz="5400" dirty="0"/>
              <a:t>I know spring will come</a:t>
            </a:r>
            <a:br>
              <a:rPr lang="en-US" sz="5400" dirty="0"/>
            </a:br>
            <a:r>
              <a:rPr lang="en-US" sz="5400" b="1" dirty="0"/>
              <a:t>The Lord is my salvation</a:t>
            </a:r>
          </a:p>
        </p:txBody>
      </p:sp>
    </p:spTree>
    <p:extLst>
      <p:ext uri="{BB962C8B-B14F-4D97-AF65-F5344CB8AC3E}">
        <p14:creationId xmlns:p14="http://schemas.microsoft.com/office/powerpoint/2010/main" val="1764729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/>
              <a:t>In times of waiting, times of need</a:t>
            </a:r>
            <a:br>
              <a:rPr lang="en-US" sz="5400" dirty="0"/>
            </a:br>
            <a:r>
              <a:rPr lang="en-US" sz="5400" dirty="0"/>
              <a:t>When I know loss, when I am weak</a:t>
            </a:r>
            <a:br>
              <a:rPr lang="en-US" sz="5400" dirty="0"/>
            </a:br>
            <a:r>
              <a:rPr lang="en-US" sz="5400" dirty="0"/>
              <a:t>I know His grace will renew these days</a:t>
            </a:r>
            <a:br>
              <a:rPr lang="en-US" sz="5400" dirty="0"/>
            </a:br>
            <a:r>
              <a:rPr lang="en-US" sz="5400" b="1" dirty="0"/>
              <a:t>The Lord is my salvation</a:t>
            </a:r>
          </a:p>
        </p:txBody>
      </p:sp>
    </p:spTree>
    <p:extLst>
      <p:ext uri="{BB962C8B-B14F-4D97-AF65-F5344CB8AC3E}">
        <p14:creationId xmlns:p14="http://schemas.microsoft.com/office/powerpoint/2010/main" val="1919634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endParaRPr lang="en-US" sz="5400" dirty="0"/>
          </a:p>
          <a:p>
            <a:pPr>
              <a:lnSpc>
                <a:spcPct val="100000"/>
              </a:lnSpc>
            </a:pPr>
            <a:r>
              <a:rPr lang="en-US" sz="5400" b="1" dirty="0"/>
              <a:t>Who is like the Lord our God?</a:t>
            </a:r>
            <a:br>
              <a:rPr lang="en-US" sz="5400" b="1" dirty="0"/>
            </a:br>
            <a:r>
              <a:rPr lang="en-US" sz="5400" b="1" dirty="0"/>
              <a:t>Strong to save, faithful in love</a:t>
            </a:r>
            <a:br>
              <a:rPr lang="en-US" sz="5400" b="1" dirty="0"/>
            </a:br>
            <a:r>
              <a:rPr lang="en-US" sz="5400" b="1" dirty="0"/>
              <a:t>My debt is paid and the </a:t>
            </a:r>
            <a:r>
              <a:rPr lang="en-US" sz="5400" b="1" dirty="0" err="1"/>
              <a:t>vict'ry</a:t>
            </a:r>
            <a:r>
              <a:rPr lang="en-US" sz="5400" b="1" dirty="0"/>
              <a:t> won</a:t>
            </a:r>
            <a:br>
              <a:rPr lang="en-US" sz="5400" b="1" dirty="0"/>
            </a:br>
            <a:r>
              <a:rPr lang="en-US" sz="5400" b="1" dirty="0"/>
              <a:t>The Lord is my salvation</a:t>
            </a:r>
          </a:p>
        </p:txBody>
      </p:sp>
    </p:spTree>
    <p:extLst>
      <p:ext uri="{BB962C8B-B14F-4D97-AF65-F5344CB8AC3E}">
        <p14:creationId xmlns:p14="http://schemas.microsoft.com/office/powerpoint/2010/main" val="1938286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/>
              <a:t>And when I reach my final day</a:t>
            </a:r>
            <a:br>
              <a:rPr lang="en-US" sz="5400" dirty="0"/>
            </a:br>
            <a:r>
              <a:rPr lang="en-US" sz="5400" dirty="0"/>
              <a:t>He will not leave me in the grave</a:t>
            </a:r>
            <a:br>
              <a:rPr lang="en-US" sz="5400" dirty="0"/>
            </a:br>
            <a:r>
              <a:rPr lang="en-US" sz="5400" dirty="0"/>
              <a:t>But I will rise,</a:t>
            </a:r>
            <a:br>
              <a:rPr lang="en-US" sz="5400" dirty="0"/>
            </a:br>
            <a:r>
              <a:rPr lang="en-US" sz="5400" dirty="0"/>
              <a:t>He will call me home</a:t>
            </a:r>
            <a:br>
              <a:rPr lang="en-US" sz="5400" dirty="0"/>
            </a:br>
            <a:r>
              <a:rPr lang="en-US" sz="5400" b="1" dirty="0"/>
              <a:t>The Lord is my salvation</a:t>
            </a:r>
          </a:p>
        </p:txBody>
      </p:sp>
    </p:spTree>
    <p:extLst>
      <p:ext uri="{BB962C8B-B14F-4D97-AF65-F5344CB8AC3E}">
        <p14:creationId xmlns:p14="http://schemas.microsoft.com/office/powerpoint/2010/main" val="3420437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3642</TotalTime>
  <Words>1313</Words>
  <Application>Microsoft Office PowerPoint</Application>
  <PresentationFormat>Widescreen</PresentationFormat>
  <Paragraphs>134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Garamond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Tania Hunley</dc:creator>
  <cp:lastModifiedBy>Tania Hunley</cp:lastModifiedBy>
  <cp:revision>35</cp:revision>
  <dcterms:created xsi:type="dcterms:W3CDTF">2023-08-03T10:41:45Z</dcterms:created>
  <dcterms:modified xsi:type="dcterms:W3CDTF">2023-08-06T13:03:14Z</dcterms:modified>
</cp:coreProperties>
</file>