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4" r:id="rId4"/>
    <p:sldId id="259" r:id="rId5"/>
    <p:sldId id="266" r:id="rId6"/>
    <p:sldId id="267" r:id="rId7"/>
    <p:sldId id="260" r:id="rId8"/>
    <p:sldId id="268" r:id="rId9"/>
    <p:sldId id="269" r:id="rId10"/>
    <p:sldId id="272" r:id="rId11"/>
    <p:sldId id="261" r:id="rId12"/>
    <p:sldId id="262" r:id="rId13"/>
    <p:sldId id="263" r:id="rId14"/>
    <p:sldId id="265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422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78E369-2D7D-46AE-8317-6C1E76D926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6C0931-59D8-41B1-A877-2E9596DCEF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282C17-46FE-4F64-92B7-57048222BE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07510-966A-4EB4-AF23-E5DF11B793BC}" type="datetimeFigureOut">
              <a:rPr lang="en-US" smtClean="0"/>
              <a:t>8/6/2023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FD54CD-55FB-4DF2-A886-96F78EF20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DC07FC-8111-48E4-A204-4405EB7938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D19B8-1027-47F9-9123-E6B9F0E2AA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777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644043-6ADA-4FC2-8550-5B70C7981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170EB9-4E9F-41EC-B804-4B7C942FD4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2E0419-931C-4457-89FD-76DF4CBC16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07510-966A-4EB4-AF23-E5DF11B793BC}" type="datetimeFigureOut">
              <a:rPr lang="en-US" smtClean="0"/>
              <a:t>8/6/2023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49DCD5-89E1-49D6-8A2A-19D947BB57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E1CB22-0F02-490E-9E23-ECEF7501E3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D19B8-1027-47F9-9123-E6B9F0E2AA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134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3F39D06-0FFE-46F9-A4AD-9AE8FFB61C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4677BA-E80A-455D-AE7A-36704FC4C1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DB19DC-8AC2-4D67-9346-37D6B6BD65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07510-966A-4EB4-AF23-E5DF11B793BC}" type="datetimeFigureOut">
              <a:rPr lang="en-US" smtClean="0"/>
              <a:t>8/6/2023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6E005F-3818-4438-9AF7-354EB31ED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5F8B38-C9CC-4B4E-96F7-C58596F60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D19B8-1027-47F9-9123-E6B9F0E2AA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218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CBD8D-23A0-4EDB-9B44-976EAB9AF2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197E23-3E67-44A5-92DE-21911026DD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C1321B-BCB1-412A-9848-44A169BAD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07510-966A-4EB4-AF23-E5DF11B793BC}" type="datetimeFigureOut">
              <a:rPr lang="en-US" smtClean="0"/>
              <a:t>8/6/2023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5F5CD5-F8B5-47BE-B658-76F1401795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AA14E1-6958-4496-9843-AF2DC31BA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D19B8-1027-47F9-9123-E6B9F0E2AA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617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213D8-EF84-46DA-8D59-60150E567F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36A9AA-1C9B-47FC-A859-0DCDE49476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0AF873-DA71-414E-A3D7-0014B4A45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07510-966A-4EB4-AF23-E5DF11B793BC}" type="datetimeFigureOut">
              <a:rPr lang="en-US" smtClean="0"/>
              <a:t>8/6/2023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951C58-3CA1-44C0-B4A6-D8EDFA9CDE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FAFC0A-3670-4803-9E20-347AE9CFC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D19B8-1027-47F9-9123-E6B9F0E2AA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652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FB72F0-BE7D-4489-845B-8C58848D54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E846F6-848D-4170-9885-C75524F217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F53BCF-8089-4420-AD50-241573C93A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623691-EDCF-44BC-A1E0-17549CD2A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07510-966A-4EB4-AF23-E5DF11B793BC}" type="datetimeFigureOut">
              <a:rPr lang="en-US" smtClean="0"/>
              <a:t>8/6/2023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51CC25-9BEC-4256-B230-CE07BDC95F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878879-9FF9-4DE9-88E9-7B02A9BD41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D19B8-1027-47F9-9123-E6B9F0E2AA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677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384CA2-F724-41F8-A756-4ECD1992F6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C7559B-9657-4306-85D2-B66BBDFE8B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559C69-2665-419C-B239-581DD2A54E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6B3FE39-5D25-436D-A77F-451E80D86A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F28852F-FE1A-4A1A-82CD-35D08D262B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A5A44AA-FF95-40F2-B68E-A24B28F75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07510-966A-4EB4-AF23-E5DF11B793BC}" type="datetimeFigureOut">
              <a:rPr lang="en-US" smtClean="0"/>
              <a:t>8/6/2023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BE85BD-3CC2-46FC-B8BF-8C6D134BE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D10FF8-E1EC-4DD0-8CA4-64F366112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D19B8-1027-47F9-9123-E6B9F0E2AA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602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6F307E-4E2A-40C0-AE76-6620CF4392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E8A3D8-476F-4331-ADD7-400A1EA4A9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07510-966A-4EB4-AF23-E5DF11B793BC}" type="datetimeFigureOut">
              <a:rPr lang="en-US" smtClean="0"/>
              <a:t>8/6/2023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8C8EC5-5866-4EC3-8982-284AEA23A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578ED97-DFC0-454E-9B55-CAB7B9B7AF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D19B8-1027-47F9-9123-E6B9F0E2AA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962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A5B036-548F-4BC2-9FC8-6ECAC4DAFE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07510-966A-4EB4-AF23-E5DF11B793BC}" type="datetimeFigureOut">
              <a:rPr lang="en-US" smtClean="0"/>
              <a:t>8/6/2023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4569BD-FCA8-487F-9AE5-DDDA7A4C8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73C036-5644-48BA-A9DB-ACC4F49A7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D19B8-1027-47F9-9123-E6B9F0E2AA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845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BA1F93-82AF-4160-A78C-3DD7035EA9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1FDCA3-A1A8-433D-AE80-8C98FE61A4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FD1E4A-BAB8-46A3-8A0D-D2B05EC4F0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EB45EF-8D9D-470B-A19D-06EDCC8EC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07510-966A-4EB4-AF23-E5DF11B793BC}" type="datetimeFigureOut">
              <a:rPr lang="en-US" smtClean="0"/>
              <a:t>8/6/2023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368629-F49F-47CD-8DEC-8195F12403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EC53EF-4675-4493-B029-84AA38B27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D19B8-1027-47F9-9123-E6B9F0E2AA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707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5EF347-E78D-4154-AC76-62A2B78365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9EBAEF-5D90-4DA6-B8EA-A20851ABE3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8FBF7D-C920-4079-A3F6-B85E69CE28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CDEAC3-3E14-4240-85B5-77A6B36BAE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07510-966A-4EB4-AF23-E5DF11B793BC}" type="datetimeFigureOut">
              <a:rPr lang="en-US" smtClean="0"/>
              <a:t>8/6/2023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1B0BE8-EACD-4661-BE71-5662F3FBD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6A5665-9738-43FA-9825-0AA9CA86DB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D19B8-1027-47F9-9123-E6B9F0E2AA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857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ADF2BA6-3350-4DB9-ABC0-EF58867039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4FBF18-1671-4929-A921-FE7FC672BA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DC8091-26A2-4143-A8AC-2658E6756F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007510-966A-4EB4-AF23-E5DF11B793BC}" type="datetimeFigureOut">
              <a:rPr lang="en-US" smtClean="0"/>
              <a:t>8/6/2023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CA3034-7A06-4E96-B50F-154FF09A53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1DB6BD-7345-4773-A031-79EE36B6A3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4D19B8-1027-47F9-9123-E6B9F0E2AA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713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E552E604-F350-41A4-906F-AE0C4E3402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7877" y="492369"/>
            <a:ext cx="10972800" cy="5943600"/>
          </a:xfrm>
        </p:spPr>
        <p:txBody>
          <a:bodyPr>
            <a:normAutofit/>
          </a:bodyPr>
          <a:lstStyle/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r>
              <a:rPr lang="en-US" sz="6600" b="1" dirty="0"/>
              <a:t>(</a:t>
            </a:r>
            <a:r>
              <a:rPr lang="en-US" sz="6600" b="1" i="1" dirty="0"/>
              <a:t>Dis</a:t>
            </a:r>
            <a:r>
              <a:rPr lang="en-US" sz="6600" b="1" dirty="0"/>
              <a:t>)Illusions of Life</a:t>
            </a:r>
            <a:endParaRPr lang="en-US" sz="6600" dirty="0"/>
          </a:p>
          <a:p>
            <a:r>
              <a:rPr lang="en-US" sz="6600" b="1" dirty="0">
                <a:solidFill>
                  <a:srgbClr val="FF0000"/>
                </a:solidFill>
              </a:rPr>
              <a:t>Ecclesiastes 8,9</a:t>
            </a:r>
          </a:p>
          <a:p>
            <a:endParaRPr lang="en-US" sz="4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28392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E552E604-F350-41A4-906F-AE0C4E3402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7877" y="492369"/>
            <a:ext cx="10972800" cy="5943600"/>
          </a:xfrm>
        </p:spPr>
        <p:txBody>
          <a:bodyPr>
            <a:normAutofit lnSpcReduction="10000"/>
          </a:bodyPr>
          <a:lstStyle/>
          <a:p>
            <a:r>
              <a:rPr lang="en-US" sz="4800" spc="-150" dirty="0"/>
              <a:t>We can be “disillusioned” when …</a:t>
            </a:r>
          </a:p>
          <a:p>
            <a:r>
              <a:rPr lang="en-US" sz="4800" spc="-150" dirty="0"/>
              <a:t>(</a:t>
            </a:r>
            <a:r>
              <a:rPr lang="en-US" sz="4800" b="1" spc="-150" dirty="0">
                <a:solidFill>
                  <a:srgbClr val="FF0000"/>
                </a:solidFill>
              </a:rPr>
              <a:t>9:1-10</a:t>
            </a:r>
            <a:r>
              <a:rPr lang="en-US" sz="4800" spc="-150" dirty="0"/>
              <a:t>) </a:t>
            </a:r>
            <a:r>
              <a:rPr lang="en-US" sz="4800" b="1" spc="-150" dirty="0"/>
              <a:t>Existence</a:t>
            </a:r>
            <a:r>
              <a:rPr lang="en-US" sz="4800" spc="-150" dirty="0"/>
              <a:t> isn’t </a:t>
            </a:r>
            <a:r>
              <a:rPr lang="en-US" sz="4800" b="1" u="sng" spc="-150" dirty="0">
                <a:solidFill>
                  <a:srgbClr val="FF0000"/>
                </a:solidFill>
              </a:rPr>
              <a:t>PROFITABLE</a:t>
            </a:r>
            <a:endParaRPr lang="en-US" sz="4800" spc="-150" dirty="0">
              <a:solidFill>
                <a:srgbClr val="FF0000"/>
              </a:solidFill>
            </a:endParaRP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4800" spc="-170" dirty="0"/>
              <a:t>It </a:t>
            </a:r>
            <a:r>
              <a:rPr lang="en-US" sz="4800" b="1" spc="-170" dirty="0"/>
              <a:t>seems</a:t>
            </a:r>
            <a:r>
              <a:rPr lang="en-US" sz="4800" spc="-170" dirty="0"/>
              <a:t> … it doesn’t matter if/how I live (</a:t>
            </a:r>
            <a:r>
              <a:rPr lang="en-US" sz="4800" b="1" spc="-170" dirty="0">
                <a:solidFill>
                  <a:srgbClr val="FF0000"/>
                </a:solidFill>
              </a:rPr>
              <a:t>1-3</a:t>
            </a:r>
            <a:r>
              <a:rPr lang="en-US" sz="4800" spc="-170" dirty="0"/>
              <a:t>)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4800" spc="-150" dirty="0"/>
              <a:t>But I </a:t>
            </a:r>
            <a:r>
              <a:rPr lang="en-US" sz="4800" b="1" spc="-150" dirty="0"/>
              <a:t>know</a:t>
            </a:r>
            <a:r>
              <a:rPr lang="en-US" sz="4800" spc="-150" dirty="0"/>
              <a:t> … life has hope &amp; </a:t>
            </a:r>
            <a:r>
              <a:rPr lang="en-US" sz="4800" b="1" u="sng" spc="-150" dirty="0">
                <a:solidFill>
                  <a:srgbClr val="FF0000"/>
                </a:solidFill>
              </a:rPr>
              <a:t>potential</a:t>
            </a:r>
            <a:r>
              <a:rPr lang="en-US" sz="4800" spc="-150" dirty="0"/>
              <a:t> (</a:t>
            </a:r>
            <a:r>
              <a:rPr lang="en-US" sz="4800" b="1" spc="-150" dirty="0">
                <a:solidFill>
                  <a:srgbClr val="FF0000"/>
                </a:solidFill>
              </a:rPr>
              <a:t>4-6</a:t>
            </a:r>
            <a:r>
              <a:rPr lang="en-US" sz="4800" spc="-150" dirty="0"/>
              <a:t>)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4800" spc="-150" dirty="0"/>
              <a:t>Therefore, I </a:t>
            </a:r>
            <a:r>
              <a:rPr lang="en-US" sz="4800" b="1" spc="-150" dirty="0"/>
              <a:t>do</a:t>
            </a:r>
            <a:r>
              <a:rPr lang="en-US" sz="4800" spc="-150" dirty="0"/>
              <a:t> … enjoy my life &amp; </a:t>
            </a:r>
            <a:r>
              <a:rPr lang="en-US" sz="4800" b="1" u="sng" spc="-150" dirty="0">
                <a:solidFill>
                  <a:srgbClr val="FF0000"/>
                </a:solidFill>
              </a:rPr>
              <a:t>wife</a:t>
            </a:r>
            <a:r>
              <a:rPr lang="en-US" sz="4800" spc="-150" dirty="0"/>
              <a:t> (</a:t>
            </a:r>
            <a:r>
              <a:rPr lang="en-US" sz="4800" b="1" spc="-150" dirty="0">
                <a:solidFill>
                  <a:srgbClr val="FF0000"/>
                </a:solidFill>
              </a:rPr>
              <a:t>7-9</a:t>
            </a:r>
            <a:r>
              <a:rPr lang="en-US" sz="4800" spc="-150" dirty="0"/>
              <a:t>),</a:t>
            </a:r>
          </a:p>
          <a:p>
            <a:pPr lvl="0"/>
            <a:r>
              <a:rPr lang="en-US" sz="4800" spc="-300" dirty="0"/>
              <a:t>(</a:t>
            </a:r>
            <a:r>
              <a:rPr lang="en-US" sz="4800" b="1" spc="-300" dirty="0"/>
              <a:t>NLT</a:t>
            </a:r>
            <a:r>
              <a:rPr lang="en-US" sz="4800" spc="-300" dirty="0"/>
              <a:t>) </a:t>
            </a:r>
            <a:r>
              <a:rPr lang="en-US" sz="4800" i="1" spc="-300" dirty="0"/>
              <a:t>Wear fine clothes, with a splash of cologne!  </a:t>
            </a:r>
          </a:p>
          <a:p>
            <a:pPr algn="l"/>
            <a:r>
              <a:rPr lang="en-US" sz="4800" b="1" spc="-50" dirty="0">
                <a:solidFill>
                  <a:srgbClr val="00B050"/>
                </a:solidFill>
                <a:sym typeface="Wingdings" panose="05000000000000000000" pitchFamily="2" charset="2"/>
              </a:rPr>
              <a:t>Q </a:t>
            </a:r>
            <a:r>
              <a:rPr lang="en-US" sz="4800" spc="-50" dirty="0">
                <a:sym typeface="Wingdings" panose="05000000000000000000" pitchFamily="2" charset="2"/>
              </a:rPr>
              <a:t>- (</a:t>
            </a:r>
            <a:r>
              <a:rPr lang="en-US" sz="4800" b="1" spc="-50" dirty="0">
                <a:solidFill>
                  <a:srgbClr val="FF0000"/>
                </a:solidFill>
                <a:sym typeface="Wingdings" panose="05000000000000000000" pitchFamily="2" charset="2"/>
              </a:rPr>
              <a:t>8</a:t>
            </a:r>
            <a:r>
              <a:rPr lang="en-US" sz="4800" spc="-50" dirty="0">
                <a:sym typeface="Wingdings" panose="05000000000000000000" pitchFamily="2" charset="2"/>
              </a:rPr>
              <a:t>) When do nice things become idols?</a:t>
            </a:r>
          </a:p>
          <a:p>
            <a:pPr algn="l"/>
            <a:r>
              <a:rPr lang="en-US" sz="4800" b="1" spc="-150" dirty="0">
                <a:solidFill>
                  <a:srgbClr val="00B050"/>
                </a:solidFill>
                <a:sym typeface="Wingdings" panose="05000000000000000000" pitchFamily="2" charset="2"/>
              </a:rPr>
              <a:t>Q</a:t>
            </a:r>
            <a:r>
              <a:rPr lang="en-US" sz="4800" spc="-150" dirty="0">
                <a:sym typeface="Wingdings" panose="05000000000000000000" pitchFamily="2" charset="2"/>
              </a:rPr>
              <a:t> - (</a:t>
            </a:r>
            <a:r>
              <a:rPr lang="en-US" sz="4800" b="1" spc="-150" dirty="0">
                <a:solidFill>
                  <a:srgbClr val="FF0000"/>
                </a:solidFill>
                <a:sym typeface="Wingdings" panose="05000000000000000000" pitchFamily="2" charset="2"/>
              </a:rPr>
              <a:t>9</a:t>
            </a:r>
            <a:r>
              <a:rPr lang="en-US" sz="4800" spc="-150" dirty="0">
                <a:sym typeface="Wingdings" panose="05000000000000000000" pitchFamily="2" charset="2"/>
              </a:rPr>
              <a:t>) What are the pros &amp; cons of pessimism?</a:t>
            </a:r>
            <a:endParaRPr lang="en-US" sz="4800" i="1" spc="-150" dirty="0"/>
          </a:p>
        </p:txBody>
      </p:sp>
    </p:spTree>
    <p:extLst>
      <p:ext uri="{BB962C8B-B14F-4D97-AF65-F5344CB8AC3E}">
        <p14:creationId xmlns:p14="http://schemas.microsoft.com/office/powerpoint/2010/main" val="1323534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E552E604-F350-41A4-906F-AE0C4E3402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7877" y="492369"/>
            <a:ext cx="10972800" cy="5943600"/>
          </a:xfrm>
        </p:spPr>
        <p:txBody>
          <a:bodyPr>
            <a:normAutofit/>
          </a:bodyPr>
          <a:lstStyle/>
          <a:p>
            <a:r>
              <a:rPr lang="en-US" sz="4800" spc="-150" dirty="0"/>
              <a:t>We can be “disillusioned” when …</a:t>
            </a:r>
          </a:p>
          <a:p>
            <a:r>
              <a:rPr lang="en-US" sz="4800" spc="-150" dirty="0"/>
              <a:t>(</a:t>
            </a:r>
            <a:r>
              <a:rPr lang="en-US" sz="4800" b="1" spc="-150" dirty="0">
                <a:solidFill>
                  <a:srgbClr val="FF0000"/>
                </a:solidFill>
              </a:rPr>
              <a:t>9:1-10</a:t>
            </a:r>
            <a:r>
              <a:rPr lang="en-US" sz="4800" spc="-150" dirty="0"/>
              <a:t>) </a:t>
            </a:r>
            <a:r>
              <a:rPr lang="en-US" sz="4800" b="1" spc="-150" dirty="0"/>
              <a:t>Existence</a:t>
            </a:r>
            <a:r>
              <a:rPr lang="en-US" sz="4800" spc="-150" dirty="0"/>
              <a:t> isn’t </a:t>
            </a:r>
            <a:r>
              <a:rPr lang="en-US" sz="4800" b="1" u="sng" spc="-150" dirty="0">
                <a:solidFill>
                  <a:srgbClr val="FF0000"/>
                </a:solidFill>
              </a:rPr>
              <a:t>PROFITABLE</a:t>
            </a:r>
            <a:endParaRPr lang="en-US" sz="4800" spc="-150" dirty="0">
              <a:solidFill>
                <a:srgbClr val="FF0000"/>
              </a:solidFill>
            </a:endParaRP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4800" spc="-170" dirty="0"/>
              <a:t>It </a:t>
            </a:r>
            <a:r>
              <a:rPr lang="en-US" sz="4800" b="1" spc="-170" dirty="0"/>
              <a:t>seems</a:t>
            </a:r>
            <a:r>
              <a:rPr lang="en-US" sz="4800" spc="-170" dirty="0"/>
              <a:t> … it doesn’t matter if/how I live (</a:t>
            </a:r>
            <a:r>
              <a:rPr lang="en-US" sz="4800" b="1" spc="-170" dirty="0">
                <a:solidFill>
                  <a:srgbClr val="FF0000"/>
                </a:solidFill>
              </a:rPr>
              <a:t>1-3</a:t>
            </a:r>
            <a:r>
              <a:rPr lang="en-US" sz="4800" spc="-170" dirty="0"/>
              <a:t>)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4800" spc="-150" dirty="0"/>
              <a:t>But I </a:t>
            </a:r>
            <a:r>
              <a:rPr lang="en-US" sz="4800" b="1" spc="-150" dirty="0"/>
              <a:t>know</a:t>
            </a:r>
            <a:r>
              <a:rPr lang="en-US" sz="4800" spc="-150" dirty="0"/>
              <a:t> … life has hope &amp; </a:t>
            </a:r>
            <a:r>
              <a:rPr lang="en-US" sz="4800" b="1" u="sng" spc="-150" dirty="0">
                <a:solidFill>
                  <a:srgbClr val="FF0000"/>
                </a:solidFill>
              </a:rPr>
              <a:t>potential</a:t>
            </a:r>
            <a:r>
              <a:rPr lang="en-US" sz="4800" spc="-150" dirty="0"/>
              <a:t> (</a:t>
            </a:r>
            <a:r>
              <a:rPr lang="en-US" sz="4800" b="1" spc="-150" dirty="0">
                <a:solidFill>
                  <a:srgbClr val="FF0000"/>
                </a:solidFill>
              </a:rPr>
              <a:t>4-6</a:t>
            </a:r>
            <a:r>
              <a:rPr lang="en-US" sz="4800" spc="-150" dirty="0"/>
              <a:t>)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4800" spc="-150" dirty="0"/>
              <a:t>Therefore, I </a:t>
            </a:r>
            <a:r>
              <a:rPr lang="en-US" sz="4800" b="1" spc="-150" dirty="0"/>
              <a:t>do</a:t>
            </a:r>
            <a:r>
              <a:rPr lang="en-US" sz="4800" spc="-150" dirty="0"/>
              <a:t> … enjoy my life &amp; </a:t>
            </a:r>
            <a:r>
              <a:rPr lang="en-US" sz="4800" b="1" u="sng" spc="-150" dirty="0">
                <a:solidFill>
                  <a:srgbClr val="FF0000"/>
                </a:solidFill>
              </a:rPr>
              <a:t>wife</a:t>
            </a:r>
            <a:r>
              <a:rPr lang="en-US" sz="4800" spc="-150" dirty="0"/>
              <a:t> (</a:t>
            </a:r>
            <a:r>
              <a:rPr lang="en-US" sz="4800" b="1" spc="-150" dirty="0">
                <a:solidFill>
                  <a:srgbClr val="FF0000"/>
                </a:solidFill>
              </a:rPr>
              <a:t>7-9</a:t>
            </a:r>
            <a:r>
              <a:rPr lang="en-US" sz="4800" spc="-150" dirty="0"/>
              <a:t>), </a:t>
            </a:r>
          </a:p>
          <a:p>
            <a:pPr algn="l"/>
            <a:r>
              <a:rPr lang="en-US" sz="4800" spc="-150" dirty="0"/>
              <a:t>	</a:t>
            </a:r>
            <a:r>
              <a:rPr lang="en-US" sz="4800" dirty="0"/>
              <a:t>and </a:t>
            </a:r>
            <a:r>
              <a:rPr lang="en-US" sz="4800" b="1" u="sng" dirty="0">
                <a:solidFill>
                  <a:srgbClr val="FF0000"/>
                </a:solidFill>
              </a:rPr>
              <a:t>work</a:t>
            </a:r>
            <a:r>
              <a:rPr lang="en-US" sz="4800" dirty="0"/>
              <a:t> with all my might (</a:t>
            </a:r>
            <a:r>
              <a:rPr lang="en-US" sz="4800" b="1" dirty="0">
                <a:solidFill>
                  <a:srgbClr val="FF0000"/>
                </a:solidFill>
              </a:rPr>
              <a:t>10</a:t>
            </a:r>
            <a:r>
              <a:rPr lang="en-US" sz="4800" dirty="0"/>
              <a:t>) - </a:t>
            </a:r>
            <a:r>
              <a:rPr lang="en-US" sz="4800" i="1" dirty="0"/>
              <a:t>ethics</a:t>
            </a:r>
          </a:p>
          <a:p>
            <a:pPr algn="l"/>
            <a:endParaRPr lang="en-US" sz="1000" i="1" spc="-300" dirty="0"/>
          </a:p>
          <a:p>
            <a:pPr algn="l"/>
            <a:r>
              <a:rPr lang="en-US" sz="4800" spc="-150" dirty="0">
                <a:sym typeface="Wingdings" panose="05000000000000000000" pitchFamily="2" charset="2"/>
              </a:rPr>
              <a:t></a:t>
            </a:r>
            <a:r>
              <a:rPr lang="en-US" sz="4800" spc="-150" dirty="0"/>
              <a:t> </a:t>
            </a:r>
            <a:r>
              <a:rPr lang="en-US" sz="4800" b="1" spc="-150" dirty="0">
                <a:solidFill>
                  <a:srgbClr val="FF0000"/>
                </a:solidFill>
              </a:rPr>
              <a:t>Col 3:22-25 </a:t>
            </a:r>
            <a:r>
              <a:rPr lang="en-US" sz="4800" spc="-150" dirty="0"/>
              <a:t>- </a:t>
            </a:r>
            <a:r>
              <a:rPr lang="en-US" sz="4800" i="1" spc="-150" dirty="0"/>
              <a:t>all things, sincerity, not to men</a:t>
            </a:r>
          </a:p>
        </p:txBody>
      </p:sp>
    </p:spTree>
    <p:extLst>
      <p:ext uri="{BB962C8B-B14F-4D97-AF65-F5344CB8AC3E}">
        <p14:creationId xmlns:p14="http://schemas.microsoft.com/office/powerpoint/2010/main" val="2627943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E552E604-F350-41A4-906F-AE0C4E3402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7877" y="492369"/>
            <a:ext cx="10972800" cy="5943600"/>
          </a:xfrm>
        </p:spPr>
        <p:txBody>
          <a:bodyPr>
            <a:normAutofit/>
          </a:bodyPr>
          <a:lstStyle/>
          <a:p>
            <a:r>
              <a:rPr lang="en-US" sz="4800" dirty="0"/>
              <a:t>We can be “disillusioned” when …</a:t>
            </a:r>
          </a:p>
          <a:p>
            <a:r>
              <a:rPr lang="en-US" sz="4800" dirty="0"/>
              <a:t>(</a:t>
            </a:r>
            <a:r>
              <a:rPr lang="en-US" sz="4800" b="1" dirty="0">
                <a:solidFill>
                  <a:srgbClr val="FF0000"/>
                </a:solidFill>
              </a:rPr>
              <a:t>9:11-18</a:t>
            </a:r>
            <a:r>
              <a:rPr lang="en-US" sz="4800" dirty="0"/>
              <a:t>) </a:t>
            </a:r>
            <a:r>
              <a:rPr lang="en-US" sz="4800" b="1" dirty="0"/>
              <a:t>Effort</a:t>
            </a:r>
            <a:r>
              <a:rPr lang="en-US" sz="4800" dirty="0"/>
              <a:t> isn’t </a:t>
            </a:r>
            <a:r>
              <a:rPr lang="en-US" sz="4800" b="1" u="sng" dirty="0">
                <a:solidFill>
                  <a:srgbClr val="FF0000"/>
                </a:solidFill>
              </a:rPr>
              <a:t>PRODUCTIVE</a:t>
            </a:r>
            <a:endParaRPr lang="en-US" sz="4800" dirty="0">
              <a:solidFill>
                <a:srgbClr val="FF0000"/>
              </a:solidFill>
            </a:endParaRP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4800" dirty="0"/>
              <a:t>It </a:t>
            </a:r>
            <a:r>
              <a:rPr lang="en-US" sz="4800" b="1" dirty="0"/>
              <a:t>seems</a:t>
            </a:r>
            <a:r>
              <a:rPr lang="en-US" sz="4800" dirty="0"/>
              <a:t> … </a:t>
            </a:r>
            <a:r>
              <a:rPr lang="en-US" sz="4800" b="1" u="sng" dirty="0">
                <a:solidFill>
                  <a:srgbClr val="FF0000"/>
                </a:solidFill>
              </a:rPr>
              <a:t>ability</a:t>
            </a:r>
            <a:r>
              <a:rPr lang="en-US" sz="4800" dirty="0"/>
              <a:t> doesn’t produce 	achievements (</a:t>
            </a:r>
            <a:r>
              <a:rPr lang="en-US" sz="4800" b="1" dirty="0">
                <a:solidFill>
                  <a:srgbClr val="FF0000"/>
                </a:solidFill>
              </a:rPr>
              <a:t>11,12</a:t>
            </a:r>
            <a:r>
              <a:rPr lang="en-US" sz="4800" dirty="0"/>
              <a:t>)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4800" spc="-150" dirty="0"/>
              <a:t>But I </a:t>
            </a:r>
            <a:r>
              <a:rPr lang="en-US" sz="4800" b="1" spc="-150" dirty="0"/>
              <a:t>know</a:t>
            </a:r>
            <a:r>
              <a:rPr lang="en-US" sz="4800" spc="-150" dirty="0"/>
              <a:t> … wise efforts save </a:t>
            </a:r>
            <a:r>
              <a:rPr lang="en-US" sz="4800" b="1" u="sng" spc="-150" dirty="0">
                <a:solidFill>
                  <a:srgbClr val="FF0000"/>
                </a:solidFill>
              </a:rPr>
              <a:t>lives</a:t>
            </a:r>
            <a:r>
              <a:rPr lang="en-US" sz="4800" spc="-150" dirty="0"/>
              <a:t> (</a:t>
            </a:r>
            <a:r>
              <a:rPr lang="en-US" sz="4800" b="1" spc="-150" dirty="0">
                <a:solidFill>
                  <a:srgbClr val="FF0000"/>
                </a:solidFill>
              </a:rPr>
              <a:t>13-15</a:t>
            </a:r>
            <a:r>
              <a:rPr lang="en-US" sz="4800" spc="-150" dirty="0"/>
              <a:t>)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4800" spc="-150" dirty="0"/>
              <a:t>Therefore, I </a:t>
            </a:r>
            <a:r>
              <a:rPr lang="en-US" sz="4800" b="1" spc="-150" dirty="0"/>
              <a:t>do</a:t>
            </a:r>
            <a:r>
              <a:rPr lang="en-US" sz="4800" spc="-150" dirty="0"/>
              <a:t> … use godly </a:t>
            </a:r>
            <a:r>
              <a:rPr lang="en-US" sz="4800" b="1" u="sng" spc="-150" dirty="0">
                <a:solidFill>
                  <a:srgbClr val="FF0000"/>
                </a:solidFill>
              </a:rPr>
              <a:t>wisdom</a:t>
            </a:r>
            <a:r>
              <a:rPr lang="en-US" sz="4800" spc="-150" dirty="0"/>
              <a:t> (</a:t>
            </a:r>
            <a:r>
              <a:rPr lang="en-US" sz="4800" b="1" spc="-150" dirty="0">
                <a:solidFill>
                  <a:srgbClr val="FF0000"/>
                </a:solidFill>
              </a:rPr>
              <a:t>16-18</a:t>
            </a:r>
            <a:r>
              <a:rPr lang="en-US" sz="4800" spc="-15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674471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E552E604-F350-41A4-906F-AE0C4E3402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7877" y="492369"/>
            <a:ext cx="10972800" cy="5943600"/>
          </a:xfrm>
        </p:spPr>
        <p:txBody>
          <a:bodyPr>
            <a:normAutofit/>
          </a:bodyPr>
          <a:lstStyle/>
          <a:p>
            <a:r>
              <a:rPr lang="en-US" sz="4800" b="1" dirty="0"/>
              <a:t>Going In &amp; Out of being “disillusioned”</a:t>
            </a:r>
          </a:p>
          <a:p>
            <a:pPr marL="457200" lvl="0" indent="-406400" algn="l">
              <a:buFont typeface="Arial" panose="020B0604020202020204" pitchFamily="34" charset="0"/>
              <a:buChar char="•"/>
            </a:pPr>
            <a:r>
              <a:rPr lang="en-US" sz="4800" spc="-150" dirty="0"/>
              <a:t>It </a:t>
            </a:r>
            <a:r>
              <a:rPr lang="en-US" sz="4800" b="1" spc="-150" dirty="0"/>
              <a:t>seems</a:t>
            </a:r>
            <a:r>
              <a:rPr lang="en-US" sz="4800" spc="-150" dirty="0"/>
              <a:t> (</a:t>
            </a:r>
            <a:r>
              <a:rPr lang="en-US" sz="4800" b="1" u="sng" spc="-150" dirty="0">
                <a:solidFill>
                  <a:srgbClr val="FF0000"/>
                </a:solidFill>
              </a:rPr>
              <a:t>sight</a:t>
            </a:r>
            <a:r>
              <a:rPr lang="en-US" sz="4800" spc="-150" dirty="0"/>
              <a:t>) - </a:t>
            </a:r>
            <a:r>
              <a:rPr lang="en-US" sz="4800" i="1" spc="-150" dirty="0"/>
              <a:t>“under the sun” perspective</a:t>
            </a:r>
          </a:p>
          <a:p>
            <a:pPr marL="457200" lvl="0" indent="-406400" algn="l">
              <a:buFont typeface="Arial" panose="020B0604020202020204" pitchFamily="34" charset="0"/>
              <a:buChar char="•"/>
            </a:pPr>
            <a:r>
              <a:rPr lang="en-US" sz="4800" spc="-150" dirty="0"/>
              <a:t>But I </a:t>
            </a:r>
            <a:r>
              <a:rPr lang="en-US" sz="4800" b="1" spc="-150" dirty="0"/>
              <a:t>know</a:t>
            </a:r>
            <a:r>
              <a:rPr lang="en-US" sz="4800" spc="-150" dirty="0"/>
              <a:t> (</a:t>
            </a:r>
            <a:r>
              <a:rPr lang="en-US" sz="4800" b="1" u="sng" spc="-150" dirty="0">
                <a:solidFill>
                  <a:srgbClr val="FF0000"/>
                </a:solidFill>
              </a:rPr>
              <a:t>Bible</a:t>
            </a:r>
            <a:r>
              <a:rPr lang="en-US" sz="4800" spc="-150" dirty="0"/>
              <a:t>) - </a:t>
            </a:r>
            <a:r>
              <a:rPr lang="en-US" sz="4800" i="1" spc="-150" dirty="0"/>
              <a:t>wisdom beyond my sight</a:t>
            </a:r>
          </a:p>
          <a:p>
            <a:pPr marL="50800" lvl="0" algn="l">
              <a:tabLst>
                <a:tab pos="457200" algn="l"/>
              </a:tabLst>
            </a:pPr>
            <a:r>
              <a:rPr lang="en-US" sz="4800" dirty="0"/>
              <a:t>	(calculate the </a:t>
            </a:r>
            <a:r>
              <a:rPr lang="en-US" sz="4800" b="1" dirty="0"/>
              <a:t>hand</a:t>
            </a:r>
            <a:r>
              <a:rPr lang="en-US" sz="4800" dirty="0"/>
              <a:t>, </a:t>
            </a:r>
            <a:r>
              <a:rPr lang="en-US" sz="4800" b="1" dirty="0"/>
              <a:t>gifts</a:t>
            </a:r>
            <a:r>
              <a:rPr lang="en-US" sz="4800" dirty="0"/>
              <a:t>, </a:t>
            </a:r>
            <a:r>
              <a:rPr lang="en-US" sz="4800" b="1" dirty="0"/>
              <a:t>works</a:t>
            </a:r>
            <a:r>
              <a:rPr lang="en-US" sz="4800" dirty="0"/>
              <a:t> of </a:t>
            </a:r>
            <a:r>
              <a:rPr lang="en-US" sz="4800" b="1" dirty="0">
                <a:solidFill>
                  <a:srgbClr val="FF0000"/>
                </a:solidFill>
              </a:rPr>
              <a:t>GOD</a:t>
            </a:r>
            <a:r>
              <a:rPr lang="en-US" sz="4800" dirty="0"/>
              <a:t>)</a:t>
            </a:r>
          </a:p>
          <a:p>
            <a:pPr marL="457200" lvl="0" indent="-406400" algn="l">
              <a:buFont typeface="Arial" panose="020B0604020202020204" pitchFamily="34" charset="0"/>
              <a:buChar char="•"/>
            </a:pPr>
            <a:r>
              <a:rPr lang="en-US" sz="4800" spc="-150" dirty="0"/>
              <a:t>So, I </a:t>
            </a:r>
            <a:r>
              <a:rPr lang="en-US" sz="4800" b="1" spc="-150" dirty="0"/>
              <a:t>do</a:t>
            </a:r>
            <a:r>
              <a:rPr lang="en-US" sz="4800" spc="-150" dirty="0"/>
              <a:t> (</a:t>
            </a:r>
            <a:r>
              <a:rPr lang="en-US" sz="4800" b="1" u="sng" spc="-150" dirty="0">
                <a:solidFill>
                  <a:srgbClr val="FF0000"/>
                </a:solidFill>
              </a:rPr>
              <a:t>faith/works</a:t>
            </a:r>
            <a:r>
              <a:rPr lang="en-US" sz="4800" spc="-150" dirty="0"/>
              <a:t>) - </a:t>
            </a:r>
            <a:r>
              <a:rPr lang="en-US" sz="4800" i="1" spc="-150" dirty="0"/>
              <a:t>learn to trust &amp; obey</a:t>
            </a:r>
          </a:p>
          <a:p>
            <a:pPr marL="50800" lvl="0" algn="l"/>
            <a:r>
              <a:rPr lang="en-US" sz="1000" dirty="0"/>
              <a:t>	</a:t>
            </a:r>
            <a:r>
              <a:rPr lang="en-US" sz="1000" dirty="0">
                <a:sym typeface="Wingdings" panose="05000000000000000000" pitchFamily="2" charset="2"/>
              </a:rPr>
              <a:t> </a:t>
            </a:r>
          </a:p>
          <a:p>
            <a:pPr marL="50800" lvl="0" algn="l"/>
            <a:r>
              <a:rPr lang="en-US" sz="4800" dirty="0">
                <a:sym typeface="Wingdings" panose="05000000000000000000" pitchFamily="2" charset="2"/>
              </a:rPr>
              <a:t>	</a:t>
            </a:r>
            <a:r>
              <a:rPr lang="en-US" sz="4800" dirty="0"/>
              <a:t> see </a:t>
            </a:r>
            <a:r>
              <a:rPr lang="en-US" sz="4800" b="1" dirty="0">
                <a:solidFill>
                  <a:srgbClr val="FF0000"/>
                </a:solidFill>
              </a:rPr>
              <a:t>Eccl 12:13,14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4008102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E552E604-F350-41A4-906F-AE0C4E3402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7877" y="492369"/>
            <a:ext cx="10972800" cy="5943600"/>
          </a:xfrm>
        </p:spPr>
        <p:txBody>
          <a:bodyPr>
            <a:normAutofit/>
          </a:bodyPr>
          <a:lstStyle/>
          <a:p>
            <a:pPr marL="50800" lvl="0" algn="l"/>
            <a:r>
              <a:rPr lang="en-US" sz="4800" b="1" dirty="0">
                <a:solidFill>
                  <a:srgbClr val="FF0000"/>
                </a:solidFill>
              </a:rPr>
              <a:t>Eccl 12:13  </a:t>
            </a:r>
            <a:r>
              <a:rPr lang="en-US" sz="4800" dirty="0"/>
              <a:t>Let us hear the conclusion of the whole matter: Fear God and keep His commandments, for this is mankind’s all. </a:t>
            </a:r>
          </a:p>
          <a:p>
            <a:pPr marL="50800" lvl="0" algn="l"/>
            <a:r>
              <a:rPr lang="en-US" sz="4800" b="1" dirty="0">
                <a:solidFill>
                  <a:srgbClr val="FF0000"/>
                </a:solidFill>
              </a:rPr>
              <a:t>14  </a:t>
            </a:r>
            <a:r>
              <a:rPr lang="en-US" sz="4800" dirty="0"/>
              <a:t>For God will bring every work into judgment, including every secret thing, whether good or evil.</a:t>
            </a:r>
          </a:p>
        </p:txBody>
      </p:sp>
    </p:spTree>
    <p:extLst>
      <p:ext uri="{BB962C8B-B14F-4D97-AF65-F5344CB8AC3E}">
        <p14:creationId xmlns:p14="http://schemas.microsoft.com/office/powerpoint/2010/main" val="14932487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E552E604-F350-41A4-906F-AE0C4E3402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7877" y="492369"/>
            <a:ext cx="10972800" cy="5943600"/>
          </a:xfrm>
        </p:spPr>
        <p:txBody>
          <a:bodyPr>
            <a:normAutofit/>
          </a:bodyPr>
          <a:lstStyle/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r>
              <a:rPr lang="en-US" sz="6600" b="1" dirty="0"/>
              <a:t>Next Time</a:t>
            </a:r>
          </a:p>
          <a:p>
            <a:r>
              <a:rPr lang="en-US" sz="6600" b="1" dirty="0">
                <a:solidFill>
                  <a:srgbClr val="FF0000"/>
                </a:solidFill>
              </a:rPr>
              <a:t>Ecclesiastes 10</a:t>
            </a:r>
          </a:p>
          <a:p>
            <a:r>
              <a:rPr lang="en-US" sz="6600" b="1" i="1" dirty="0" err="1"/>
              <a:t>Foolers</a:t>
            </a:r>
            <a:r>
              <a:rPr lang="en-US" sz="6600" b="1" i="1" dirty="0"/>
              <a:t>, Rulers, and Doers</a:t>
            </a:r>
          </a:p>
          <a:p>
            <a:endParaRPr lang="en-US" sz="4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3347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E552E604-F350-41A4-906F-AE0C4E3402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7877" y="492369"/>
            <a:ext cx="10972800" cy="5943600"/>
          </a:xfrm>
        </p:spPr>
        <p:txBody>
          <a:bodyPr>
            <a:normAutofit lnSpcReduction="10000"/>
          </a:bodyPr>
          <a:lstStyle/>
          <a:p>
            <a:r>
              <a:rPr lang="en-US" sz="4800" b="1" dirty="0"/>
              <a:t>Preliminary Conclusions on “Life Skills” </a:t>
            </a:r>
            <a:endParaRPr lang="en-US" sz="4800" dirty="0"/>
          </a:p>
          <a:p>
            <a:r>
              <a:rPr lang="en-US" sz="4800" b="1" i="1" dirty="0"/>
              <a:t>eat, drink, labor, joy … God</a:t>
            </a:r>
          </a:p>
          <a:p>
            <a:pPr algn="l"/>
            <a:r>
              <a:rPr lang="en-US" sz="4800" b="1" dirty="0">
                <a:solidFill>
                  <a:srgbClr val="FF0000"/>
                </a:solidFill>
              </a:rPr>
              <a:t>2:24-26</a:t>
            </a:r>
            <a:r>
              <a:rPr lang="en-US" sz="4800" dirty="0"/>
              <a:t> – “Nothing is better …”</a:t>
            </a:r>
          </a:p>
          <a:p>
            <a:pPr algn="l"/>
            <a:r>
              <a:rPr lang="en-US" sz="4800" dirty="0"/>
              <a:t>	</a:t>
            </a:r>
            <a:r>
              <a:rPr lang="en-US" sz="4800" dirty="0">
                <a:sym typeface="Wingdings" panose="05000000000000000000" pitchFamily="2" charset="2"/>
              </a:rPr>
              <a:t></a:t>
            </a:r>
            <a:r>
              <a:rPr lang="en-US" sz="4800" dirty="0"/>
              <a:t> </a:t>
            </a:r>
            <a:r>
              <a:rPr lang="en-US" sz="4800" b="1" i="1" u="sng" dirty="0">
                <a:solidFill>
                  <a:srgbClr val="FF0000"/>
                </a:solidFill>
              </a:rPr>
              <a:t>hand</a:t>
            </a:r>
            <a:r>
              <a:rPr lang="en-US" sz="4800" dirty="0"/>
              <a:t> </a:t>
            </a:r>
            <a:r>
              <a:rPr lang="en-US" sz="4800" i="1" dirty="0"/>
              <a:t>of God</a:t>
            </a:r>
            <a:r>
              <a:rPr lang="en-US" sz="4800" dirty="0"/>
              <a:t> - personal (</a:t>
            </a:r>
            <a:r>
              <a:rPr lang="en-US" sz="4800" i="1" dirty="0"/>
              <a:t>see </a:t>
            </a:r>
            <a:r>
              <a:rPr lang="en-US" sz="4800" b="1" dirty="0">
                <a:solidFill>
                  <a:srgbClr val="FF0000"/>
                </a:solidFill>
              </a:rPr>
              <a:t>9:1</a:t>
            </a:r>
            <a:r>
              <a:rPr lang="en-US" sz="4800" dirty="0"/>
              <a:t>)</a:t>
            </a:r>
          </a:p>
          <a:p>
            <a:pPr algn="l"/>
            <a:r>
              <a:rPr lang="en-US" sz="4800" b="1" dirty="0">
                <a:solidFill>
                  <a:srgbClr val="FF0000"/>
                </a:solidFill>
              </a:rPr>
              <a:t>5:18-19</a:t>
            </a:r>
            <a:r>
              <a:rPr lang="en-US" sz="4800" dirty="0"/>
              <a:t> – “What I have seen …” </a:t>
            </a:r>
          </a:p>
          <a:p>
            <a:pPr algn="l"/>
            <a:r>
              <a:rPr lang="en-US" sz="4800" dirty="0"/>
              <a:t>	</a:t>
            </a:r>
            <a:r>
              <a:rPr lang="en-US" sz="4800" dirty="0">
                <a:sym typeface="Wingdings" panose="05000000000000000000" pitchFamily="2" charset="2"/>
              </a:rPr>
              <a:t></a:t>
            </a:r>
            <a:r>
              <a:rPr lang="en-US" sz="4800" dirty="0"/>
              <a:t> </a:t>
            </a:r>
            <a:r>
              <a:rPr lang="en-US" sz="4800" b="1" i="1" u="sng" dirty="0">
                <a:solidFill>
                  <a:srgbClr val="FF0000"/>
                </a:solidFill>
              </a:rPr>
              <a:t>gift</a:t>
            </a:r>
            <a:r>
              <a:rPr lang="en-US" sz="4800" dirty="0"/>
              <a:t> </a:t>
            </a:r>
            <a:r>
              <a:rPr lang="en-US" sz="4800" i="1" dirty="0"/>
              <a:t>of God - </a:t>
            </a:r>
            <a:r>
              <a:rPr lang="en-US" sz="4800" dirty="0"/>
              <a:t>precious (</a:t>
            </a:r>
            <a:r>
              <a:rPr lang="en-US" sz="4800" i="1" dirty="0"/>
              <a:t>see </a:t>
            </a:r>
            <a:r>
              <a:rPr lang="en-US" sz="4800" b="1" dirty="0">
                <a:solidFill>
                  <a:srgbClr val="FF0000"/>
                </a:solidFill>
              </a:rPr>
              <a:t>3:12,13</a:t>
            </a:r>
            <a:r>
              <a:rPr lang="en-US" sz="4800" dirty="0"/>
              <a:t>)</a:t>
            </a:r>
          </a:p>
          <a:p>
            <a:pPr algn="l"/>
            <a:r>
              <a:rPr lang="en-US" sz="4800" b="1" dirty="0">
                <a:solidFill>
                  <a:srgbClr val="FF0000"/>
                </a:solidFill>
              </a:rPr>
              <a:t>8:15-17</a:t>
            </a:r>
            <a:r>
              <a:rPr lang="en-US" sz="4800" dirty="0"/>
              <a:t> – “Nothing better …”</a:t>
            </a:r>
          </a:p>
          <a:p>
            <a:pPr algn="l"/>
            <a:r>
              <a:rPr lang="en-US" sz="4800" dirty="0"/>
              <a:t>	</a:t>
            </a:r>
            <a:r>
              <a:rPr lang="en-US" sz="4800" dirty="0">
                <a:sym typeface="Wingdings" panose="05000000000000000000" pitchFamily="2" charset="2"/>
              </a:rPr>
              <a:t> </a:t>
            </a:r>
            <a:r>
              <a:rPr lang="en-US" sz="4800" b="1" i="1" u="sng" dirty="0">
                <a:solidFill>
                  <a:srgbClr val="FF0000"/>
                </a:solidFill>
              </a:rPr>
              <a:t>work</a:t>
            </a:r>
            <a:r>
              <a:rPr lang="en-US" sz="4800" dirty="0"/>
              <a:t> </a:t>
            </a:r>
            <a:r>
              <a:rPr lang="en-US" sz="4800" i="1" dirty="0"/>
              <a:t>of God</a:t>
            </a:r>
            <a:r>
              <a:rPr lang="en-US" sz="4800" dirty="0"/>
              <a:t> - planned (</a:t>
            </a:r>
            <a:r>
              <a:rPr lang="en-US" sz="4800" i="1" dirty="0"/>
              <a:t>see </a:t>
            </a:r>
            <a:r>
              <a:rPr lang="en-US" sz="4800" b="1" dirty="0">
                <a:solidFill>
                  <a:srgbClr val="FF0000"/>
                </a:solidFill>
              </a:rPr>
              <a:t>3:11</a:t>
            </a:r>
            <a:r>
              <a:rPr lang="en-US" sz="48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180238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E552E604-F350-41A4-906F-AE0C4E3402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7877" y="492369"/>
            <a:ext cx="10972800" cy="5943600"/>
          </a:xfrm>
        </p:spPr>
        <p:txBody>
          <a:bodyPr>
            <a:normAutofit/>
          </a:bodyPr>
          <a:lstStyle/>
          <a:p>
            <a:r>
              <a:rPr lang="en-US" sz="4800" b="1" dirty="0"/>
              <a:t>Going In &amp; Out of being “disillusioned”</a:t>
            </a:r>
          </a:p>
          <a:p>
            <a:pPr marL="50800" lvl="0" algn="l"/>
            <a:r>
              <a:rPr lang="en-US" sz="4800" spc="-300" dirty="0"/>
              <a:t>It </a:t>
            </a:r>
            <a:r>
              <a:rPr lang="en-US" sz="4800" b="1" spc="-300" dirty="0"/>
              <a:t>seems</a:t>
            </a:r>
            <a:r>
              <a:rPr lang="en-US" sz="4800" spc="-300" dirty="0"/>
              <a:t> (my </a:t>
            </a:r>
            <a:r>
              <a:rPr lang="en-US" sz="4800" b="1" u="sng" spc="-300" dirty="0">
                <a:solidFill>
                  <a:srgbClr val="FF0000"/>
                </a:solidFill>
              </a:rPr>
              <a:t>sight</a:t>
            </a:r>
            <a:r>
              <a:rPr lang="en-US" sz="4800" spc="-300" dirty="0"/>
              <a:t>) - </a:t>
            </a:r>
            <a:r>
              <a:rPr lang="en-US" sz="4800" i="1" spc="-300" dirty="0"/>
              <a:t>“under the sun” perspective</a:t>
            </a:r>
          </a:p>
          <a:p>
            <a:pPr marL="50800" lvl="0" algn="l"/>
            <a:endParaRPr lang="en-US" sz="1000" spc="-150" dirty="0"/>
          </a:p>
          <a:p>
            <a:pPr marL="50800" lvl="0" algn="l"/>
            <a:r>
              <a:rPr lang="en-US" sz="4800" spc="-300" dirty="0"/>
              <a:t>But I </a:t>
            </a:r>
            <a:r>
              <a:rPr lang="en-US" sz="4800" b="1" spc="-300" dirty="0"/>
              <a:t>know</a:t>
            </a:r>
            <a:r>
              <a:rPr lang="en-US" sz="4800" spc="-300" dirty="0"/>
              <a:t> (my </a:t>
            </a:r>
            <a:r>
              <a:rPr lang="en-US" sz="4800" b="1" u="sng" spc="-300" dirty="0">
                <a:solidFill>
                  <a:srgbClr val="FF0000"/>
                </a:solidFill>
              </a:rPr>
              <a:t>Bible</a:t>
            </a:r>
            <a:r>
              <a:rPr lang="en-US" sz="4800" spc="-300" dirty="0"/>
              <a:t>) - </a:t>
            </a:r>
            <a:r>
              <a:rPr lang="en-US" sz="4800" i="1" spc="-300" dirty="0"/>
              <a:t>wisdom beyond my sight</a:t>
            </a:r>
          </a:p>
          <a:p>
            <a:pPr marL="50800" lvl="0" algn="l">
              <a:tabLst>
                <a:tab pos="457200" algn="l"/>
              </a:tabLst>
            </a:pPr>
            <a:r>
              <a:rPr lang="en-US" sz="4800" dirty="0"/>
              <a:t>	(calculate the </a:t>
            </a:r>
            <a:r>
              <a:rPr lang="en-US" sz="4800" b="1" dirty="0"/>
              <a:t>hand</a:t>
            </a:r>
            <a:r>
              <a:rPr lang="en-US" sz="4800" dirty="0"/>
              <a:t>, </a:t>
            </a:r>
            <a:r>
              <a:rPr lang="en-US" sz="4800" b="1" dirty="0"/>
              <a:t>gifts</a:t>
            </a:r>
            <a:r>
              <a:rPr lang="en-US" sz="4800" dirty="0"/>
              <a:t>, </a:t>
            </a:r>
            <a:r>
              <a:rPr lang="en-US" sz="4800" b="1" dirty="0"/>
              <a:t>works</a:t>
            </a:r>
            <a:r>
              <a:rPr lang="en-US" sz="4800" dirty="0"/>
              <a:t> of </a:t>
            </a:r>
            <a:r>
              <a:rPr lang="en-US" sz="4800" b="1" dirty="0">
                <a:solidFill>
                  <a:srgbClr val="FF0000"/>
                </a:solidFill>
              </a:rPr>
              <a:t>GOD</a:t>
            </a:r>
            <a:r>
              <a:rPr lang="en-US" sz="4800" dirty="0"/>
              <a:t>)</a:t>
            </a:r>
          </a:p>
          <a:p>
            <a:pPr marL="50800" lvl="0" algn="l"/>
            <a:endParaRPr lang="en-US" sz="1000" dirty="0"/>
          </a:p>
          <a:p>
            <a:pPr marL="50800" lvl="0" algn="l"/>
            <a:r>
              <a:rPr lang="en-US" sz="4800" spc="-200" dirty="0"/>
              <a:t>So, I </a:t>
            </a:r>
            <a:r>
              <a:rPr lang="en-US" sz="4800" b="1" spc="-200" dirty="0"/>
              <a:t>do</a:t>
            </a:r>
            <a:r>
              <a:rPr lang="en-US" sz="4800" spc="-200" dirty="0"/>
              <a:t> (my </a:t>
            </a:r>
            <a:r>
              <a:rPr lang="en-US" sz="4800" b="1" u="sng" spc="-200" dirty="0">
                <a:solidFill>
                  <a:srgbClr val="FF0000"/>
                </a:solidFill>
              </a:rPr>
              <a:t>faith/works</a:t>
            </a:r>
            <a:r>
              <a:rPr lang="en-US" sz="4800" spc="-200" dirty="0"/>
              <a:t>) - </a:t>
            </a:r>
            <a:r>
              <a:rPr lang="en-US" sz="4800" i="1" spc="-200" dirty="0"/>
              <a:t>learn to trust &amp; obey</a:t>
            </a:r>
          </a:p>
        </p:txBody>
      </p:sp>
    </p:spTree>
    <p:extLst>
      <p:ext uri="{BB962C8B-B14F-4D97-AF65-F5344CB8AC3E}">
        <p14:creationId xmlns:p14="http://schemas.microsoft.com/office/powerpoint/2010/main" val="471726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E552E604-F350-41A4-906F-AE0C4E3402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457200"/>
            <a:ext cx="10972800" cy="5943600"/>
          </a:xfrm>
        </p:spPr>
        <p:txBody>
          <a:bodyPr>
            <a:normAutofit/>
          </a:bodyPr>
          <a:lstStyle/>
          <a:p>
            <a:r>
              <a:rPr lang="en-US" sz="4800" dirty="0"/>
              <a:t>We can be “disillusioned” when …</a:t>
            </a:r>
          </a:p>
          <a:p>
            <a:r>
              <a:rPr lang="en-US" sz="4800" spc="-150" dirty="0"/>
              <a:t>(</a:t>
            </a:r>
            <a:r>
              <a:rPr lang="en-US" sz="4800" b="1" spc="-150" dirty="0">
                <a:solidFill>
                  <a:srgbClr val="FF0000"/>
                </a:solidFill>
              </a:rPr>
              <a:t>8:1-9</a:t>
            </a:r>
            <a:r>
              <a:rPr lang="en-US" sz="4800" spc="-150" dirty="0"/>
              <a:t>) </a:t>
            </a:r>
            <a:r>
              <a:rPr lang="en-US" sz="4800" b="1" spc="-150" dirty="0"/>
              <a:t>Emperors</a:t>
            </a:r>
            <a:r>
              <a:rPr lang="en-US" sz="4800" spc="-150" dirty="0"/>
              <a:t> (</a:t>
            </a:r>
            <a:r>
              <a:rPr lang="en-US" sz="4800" i="1" spc="-150" dirty="0"/>
              <a:t>kings</a:t>
            </a:r>
            <a:r>
              <a:rPr lang="en-US" sz="4800" spc="-150" dirty="0"/>
              <a:t>) are too </a:t>
            </a:r>
            <a:r>
              <a:rPr lang="en-US" sz="4800" b="1" u="sng" spc="-150" dirty="0">
                <a:solidFill>
                  <a:srgbClr val="FF0000"/>
                </a:solidFill>
              </a:rPr>
              <a:t>POWERFUL</a:t>
            </a:r>
            <a:endParaRPr lang="en-US" sz="4800" spc="-150" dirty="0">
              <a:solidFill>
                <a:srgbClr val="FF0000"/>
              </a:solidFill>
            </a:endParaRPr>
          </a:p>
          <a:p>
            <a:pPr marL="406400" lvl="0" indent="-406400" algn="l">
              <a:buFont typeface="Arial" panose="020B0604020202020204" pitchFamily="34" charset="0"/>
              <a:buChar char="•"/>
            </a:pPr>
            <a:r>
              <a:rPr lang="en-US" sz="4800" dirty="0"/>
              <a:t>It </a:t>
            </a:r>
            <a:r>
              <a:rPr lang="en-US" sz="4800" b="1" dirty="0"/>
              <a:t>seems</a:t>
            </a:r>
            <a:r>
              <a:rPr lang="en-US" sz="4800" dirty="0"/>
              <a:t> … kings have it made (</a:t>
            </a:r>
            <a:r>
              <a:rPr lang="en-US" sz="4800" b="1" dirty="0">
                <a:solidFill>
                  <a:srgbClr val="FF0000"/>
                </a:solidFill>
              </a:rPr>
              <a:t>3,4</a:t>
            </a:r>
            <a:r>
              <a:rPr lang="en-US" sz="4800" dirty="0"/>
              <a:t>)</a:t>
            </a:r>
          </a:p>
          <a:p>
            <a:pPr lvl="0" algn="l"/>
            <a:r>
              <a:rPr lang="en-US" sz="4800" b="1" spc="-150" dirty="0">
                <a:solidFill>
                  <a:srgbClr val="00B050"/>
                </a:solidFill>
              </a:rPr>
              <a:t>Q</a:t>
            </a:r>
            <a:r>
              <a:rPr lang="en-US" sz="4800" spc="-150" dirty="0"/>
              <a:t> - Did Solomon exercise dictatorial power?</a:t>
            </a:r>
          </a:p>
          <a:p>
            <a:pPr lvl="0" algn="l"/>
            <a:r>
              <a:rPr lang="en-US" sz="4800" b="1" spc="-300" dirty="0">
                <a:solidFill>
                  <a:srgbClr val="00B050"/>
                </a:solidFill>
              </a:rPr>
              <a:t>Q</a:t>
            </a:r>
            <a:r>
              <a:rPr lang="en-US" sz="4800" spc="-300" dirty="0"/>
              <a:t> - What other Bible kings held life &amp; death sway?</a:t>
            </a:r>
          </a:p>
          <a:p>
            <a:pPr lvl="0" algn="l"/>
            <a:r>
              <a:rPr lang="en-US" sz="4800" b="1" spc="-150" dirty="0">
                <a:solidFill>
                  <a:srgbClr val="00B050"/>
                </a:solidFill>
              </a:rPr>
              <a:t>Q</a:t>
            </a:r>
            <a:r>
              <a:rPr lang="en-US" sz="4800" spc="-150" dirty="0"/>
              <a:t> - What leaders today have too much power?</a:t>
            </a:r>
          </a:p>
        </p:txBody>
      </p:sp>
    </p:spTree>
    <p:extLst>
      <p:ext uri="{BB962C8B-B14F-4D97-AF65-F5344CB8AC3E}">
        <p14:creationId xmlns:p14="http://schemas.microsoft.com/office/powerpoint/2010/main" val="2877680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E552E604-F350-41A4-906F-AE0C4E3402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457200"/>
            <a:ext cx="10972800" cy="5943600"/>
          </a:xfrm>
        </p:spPr>
        <p:txBody>
          <a:bodyPr>
            <a:normAutofit/>
          </a:bodyPr>
          <a:lstStyle/>
          <a:p>
            <a:r>
              <a:rPr lang="en-US" sz="4800" dirty="0"/>
              <a:t>We can be “disillusioned” when …</a:t>
            </a:r>
          </a:p>
          <a:p>
            <a:r>
              <a:rPr lang="en-US" sz="4800" spc="-150" dirty="0"/>
              <a:t>(</a:t>
            </a:r>
            <a:r>
              <a:rPr lang="en-US" sz="4800" b="1" spc="-150" dirty="0">
                <a:solidFill>
                  <a:srgbClr val="FF0000"/>
                </a:solidFill>
              </a:rPr>
              <a:t>8:1-9</a:t>
            </a:r>
            <a:r>
              <a:rPr lang="en-US" sz="4800" spc="-150" dirty="0"/>
              <a:t>) </a:t>
            </a:r>
            <a:r>
              <a:rPr lang="en-US" sz="4800" b="1" spc="-150" dirty="0"/>
              <a:t>Emperors</a:t>
            </a:r>
            <a:r>
              <a:rPr lang="en-US" sz="4800" spc="-150" dirty="0"/>
              <a:t> (</a:t>
            </a:r>
            <a:r>
              <a:rPr lang="en-US" sz="4800" i="1" spc="-150" dirty="0"/>
              <a:t>kings</a:t>
            </a:r>
            <a:r>
              <a:rPr lang="en-US" sz="4800" spc="-150" dirty="0"/>
              <a:t>) are too </a:t>
            </a:r>
            <a:r>
              <a:rPr lang="en-US" sz="4800" b="1" u="sng" spc="-150" dirty="0">
                <a:solidFill>
                  <a:srgbClr val="FF0000"/>
                </a:solidFill>
              </a:rPr>
              <a:t>POWERFUL</a:t>
            </a:r>
            <a:endParaRPr lang="en-US" sz="4800" spc="-150" dirty="0">
              <a:solidFill>
                <a:srgbClr val="FF0000"/>
              </a:solidFill>
            </a:endParaRPr>
          </a:p>
          <a:p>
            <a:pPr marL="406400" lvl="0" indent="-406400" algn="l">
              <a:buFont typeface="Arial" panose="020B0604020202020204" pitchFamily="34" charset="0"/>
              <a:buChar char="•"/>
            </a:pPr>
            <a:r>
              <a:rPr lang="en-US" sz="4800" dirty="0"/>
              <a:t>It </a:t>
            </a:r>
            <a:r>
              <a:rPr lang="en-US" sz="4800" b="1" dirty="0"/>
              <a:t>seems</a:t>
            </a:r>
            <a:r>
              <a:rPr lang="en-US" sz="4800" dirty="0"/>
              <a:t> … kings have it made (</a:t>
            </a:r>
            <a:r>
              <a:rPr lang="en-US" sz="4800" b="1" dirty="0">
                <a:solidFill>
                  <a:srgbClr val="FF0000"/>
                </a:solidFill>
              </a:rPr>
              <a:t>3,4</a:t>
            </a:r>
            <a:r>
              <a:rPr lang="en-US" sz="4800" dirty="0"/>
              <a:t>)</a:t>
            </a:r>
          </a:p>
          <a:p>
            <a:pPr marL="406400" lvl="0" indent="-406400" algn="l">
              <a:buFont typeface="Arial" panose="020B0604020202020204" pitchFamily="34" charset="0"/>
              <a:buChar char="•"/>
            </a:pPr>
            <a:r>
              <a:rPr lang="en-US" sz="4800" dirty="0"/>
              <a:t>But I </a:t>
            </a:r>
            <a:r>
              <a:rPr lang="en-US" sz="4800" b="1" dirty="0"/>
              <a:t>know</a:t>
            </a:r>
            <a:r>
              <a:rPr lang="en-US" sz="4800" dirty="0"/>
              <a:t> … leaders face </a:t>
            </a:r>
            <a:r>
              <a:rPr lang="en-US" sz="4800" b="1" u="sng" dirty="0">
                <a:solidFill>
                  <a:srgbClr val="FF0000"/>
                </a:solidFill>
              </a:rPr>
              <a:t>pressures</a:t>
            </a:r>
            <a:r>
              <a:rPr lang="en-US" sz="4800" dirty="0"/>
              <a:t> (</a:t>
            </a:r>
            <a:r>
              <a:rPr lang="en-US" sz="4800" b="1" dirty="0">
                <a:solidFill>
                  <a:srgbClr val="FF0000"/>
                </a:solidFill>
              </a:rPr>
              <a:t>5-7</a:t>
            </a:r>
            <a:r>
              <a:rPr lang="en-US" sz="4800" dirty="0"/>
              <a:t>)</a:t>
            </a:r>
          </a:p>
          <a:p>
            <a:pPr lvl="0" algn="l"/>
            <a:r>
              <a:rPr lang="en-US" sz="4800" dirty="0"/>
              <a:t>(</a:t>
            </a:r>
            <a:r>
              <a:rPr lang="en-US" sz="4800" b="1" dirty="0">
                <a:solidFill>
                  <a:srgbClr val="FF0000"/>
                </a:solidFill>
              </a:rPr>
              <a:t>5</a:t>
            </a:r>
            <a:r>
              <a:rPr lang="en-US" sz="4800" dirty="0"/>
              <a:t>) attract “yes men”, sycophants, nepotism</a:t>
            </a:r>
          </a:p>
          <a:p>
            <a:pPr lvl="0" algn="l"/>
            <a:r>
              <a:rPr lang="en-US" sz="4800" dirty="0"/>
              <a:t>(</a:t>
            </a:r>
            <a:r>
              <a:rPr lang="en-US" sz="4800" b="1" dirty="0">
                <a:solidFill>
                  <a:srgbClr val="FF0000"/>
                </a:solidFill>
              </a:rPr>
              <a:t>6</a:t>
            </a:r>
            <a:r>
              <a:rPr lang="en-US" sz="4800" dirty="0"/>
              <a:t>) genuine wellbeing of dependents</a:t>
            </a:r>
          </a:p>
          <a:p>
            <a:pPr lvl="0" algn="l"/>
            <a:r>
              <a:rPr lang="en-US" sz="4800" dirty="0"/>
              <a:t>(</a:t>
            </a:r>
            <a:r>
              <a:rPr lang="en-US" sz="4800" b="1" dirty="0">
                <a:solidFill>
                  <a:srgbClr val="FF0000"/>
                </a:solidFill>
              </a:rPr>
              <a:t>7</a:t>
            </a:r>
            <a:r>
              <a:rPr lang="en-US" sz="4800" dirty="0"/>
              <a:t>) unpredictability of life and times</a:t>
            </a:r>
          </a:p>
        </p:txBody>
      </p:sp>
    </p:spTree>
    <p:extLst>
      <p:ext uri="{BB962C8B-B14F-4D97-AF65-F5344CB8AC3E}">
        <p14:creationId xmlns:p14="http://schemas.microsoft.com/office/powerpoint/2010/main" val="3840743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E552E604-F350-41A4-906F-AE0C4E3402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457200"/>
            <a:ext cx="10972800" cy="5943600"/>
          </a:xfrm>
        </p:spPr>
        <p:txBody>
          <a:bodyPr>
            <a:normAutofit lnSpcReduction="10000"/>
          </a:bodyPr>
          <a:lstStyle/>
          <a:p>
            <a:r>
              <a:rPr lang="en-US" sz="4800" dirty="0"/>
              <a:t>We can be “disillusioned” when …</a:t>
            </a:r>
          </a:p>
          <a:p>
            <a:r>
              <a:rPr lang="en-US" sz="4800" spc="-150" dirty="0"/>
              <a:t>(</a:t>
            </a:r>
            <a:r>
              <a:rPr lang="en-US" sz="4800" b="1" spc="-150" dirty="0">
                <a:solidFill>
                  <a:srgbClr val="FF0000"/>
                </a:solidFill>
              </a:rPr>
              <a:t>8:1-9</a:t>
            </a:r>
            <a:r>
              <a:rPr lang="en-US" sz="4800" spc="-150" dirty="0"/>
              <a:t>) </a:t>
            </a:r>
            <a:r>
              <a:rPr lang="en-US" sz="4800" b="1" spc="-150" dirty="0"/>
              <a:t>Emperors</a:t>
            </a:r>
            <a:r>
              <a:rPr lang="en-US" sz="4800" spc="-150" dirty="0"/>
              <a:t> (</a:t>
            </a:r>
            <a:r>
              <a:rPr lang="en-US" sz="4800" i="1" spc="-150" dirty="0"/>
              <a:t>kings</a:t>
            </a:r>
            <a:r>
              <a:rPr lang="en-US" sz="4800" spc="-150" dirty="0"/>
              <a:t>) are too </a:t>
            </a:r>
            <a:r>
              <a:rPr lang="en-US" sz="4800" b="1" u="sng" spc="-150" dirty="0">
                <a:solidFill>
                  <a:srgbClr val="FF0000"/>
                </a:solidFill>
              </a:rPr>
              <a:t>POWERFUL</a:t>
            </a:r>
            <a:endParaRPr lang="en-US" sz="4800" spc="-150" dirty="0">
              <a:solidFill>
                <a:srgbClr val="FF0000"/>
              </a:solidFill>
            </a:endParaRPr>
          </a:p>
          <a:p>
            <a:pPr marL="406400" lvl="0" indent="-406400" algn="l">
              <a:buFont typeface="Arial" panose="020B0604020202020204" pitchFamily="34" charset="0"/>
              <a:buChar char="•"/>
            </a:pPr>
            <a:r>
              <a:rPr lang="en-US" sz="4800" dirty="0"/>
              <a:t>It </a:t>
            </a:r>
            <a:r>
              <a:rPr lang="en-US" sz="4800" b="1" dirty="0"/>
              <a:t>seems</a:t>
            </a:r>
            <a:r>
              <a:rPr lang="en-US" sz="4800" dirty="0"/>
              <a:t> … kings have it made (</a:t>
            </a:r>
            <a:r>
              <a:rPr lang="en-US" sz="4800" b="1" dirty="0">
                <a:solidFill>
                  <a:srgbClr val="FF0000"/>
                </a:solidFill>
              </a:rPr>
              <a:t>3,4</a:t>
            </a:r>
            <a:r>
              <a:rPr lang="en-US" sz="4800" dirty="0"/>
              <a:t>)</a:t>
            </a:r>
          </a:p>
          <a:p>
            <a:pPr marL="406400" lvl="0" indent="-406400" algn="l">
              <a:buFont typeface="Arial" panose="020B0604020202020204" pitchFamily="34" charset="0"/>
              <a:buChar char="•"/>
            </a:pPr>
            <a:r>
              <a:rPr lang="en-US" sz="4800" dirty="0"/>
              <a:t>But I </a:t>
            </a:r>
            <a:r>
              <a:rPr lang="en-US" sz="4800" b="1" dirty="0"/>
              <a:t>know</a:t>
            </a:r>
            <a:r>
              <a:rPr lang="en-US" sz="4800" dirty="0"/>
              <a:t> … leaders face </a:t>
            </a:r>
            <a:r>
              <a:rPr lang="en-US" sz="4800" b="1" u="sng" dirty="0">
                <a:solidFill>
                  <a:srgbClr val="FF0000"/>
                </a:solidFill>
              </a:rPr>
              <a:t>pressures</a:t>
            </a:r>
            <a:r>
              <a:rPr lang="en-US" sz="4800" dirty="0"/>
              <a:t> (</a:t>
            </a:r>
            <a:r>
              <a:rPr lang="en-US" sz="4800" b="1" dirty="0">
                <a:solidFill>
                  <a:srgbClr val="FF0000"/>
                </a:solidFill>
              </a:rPr>
              <a:t>5-7</a:t>
            </a:r>
            <a:r>
              <a:rPr lang="en-US" sz="4800" dirty="0"/>
              <a:t>)</a:t>
            </a:r>
          </a:p>
          <a:p>
            <a:pPr marL="406400" lvl="0" indent="-406400" algn="l">
              <a:buFont typeface="Arial" panose="020B0604020202020204" pitchFamily="34" charset="0"/>
              <a:buChar char="•"/>
            </a:pPr>
            <a:r>
              <a:rPr lang="en-US" sz="4800" dirty="0"/>
              <a:t>Therefore, I </a:t>
            </a:r>
            <a:r>
              <a:rPr lang="en-US" sz="4800" b="1" dirty="0"/>
              <a:t>do</a:t>
            </a:r>
            <a:r>
              <a:rPr lang="en-US" sz="4800" dirty="0"/>
              <a:t> … obey (</a:t>
            </a:r>
            <a:r>
              <a:rPr lang="en-US" sz="4800" b="1" dirty="0">
                <a:solidFill>
                  <a:srgbClr val="FF0000"/>
                </a:solidFill>
              </a:rPr>
              <a:t>2</a:t>
            </a:r>
            <a:r>
              <a:rPr lang="en-US" sz="4800" dirty="0"/>
              <a:t>), be </a:t>
            </a:r>
            <a:r>
              <a:rPr lang="en-US" sz="4800" b="1" u="sng" dirty="0">
                <a:solidFill>
                  <a:srgbClr val="FF0000"/>
                </a:solidFill>
              </a:rPr>
              <a:t>honest</a:t>
            </a:r>
            <a:r>
              <a:rPr lang="en-US" sz="4800" dirty="0"/>
              <a:t> (</a:t>
            </a:r>
            <a:r>
              <a:rPr lang="en-US" sz="4800" b="1" dirty="0">
                <a:solidFill>
                  <a:srgbClr val="FF0000"/>
                </a:solidFill>
              </a:rPr>
              <a:t>3</a:t>
            </a:r>
            <a:r>
              <a:rPr lang="en-US" sz="4800" dirty="0"/>
              <a:t>), 	oppose wickedness (</a:t>
            </a:r>
            <a:r>
              <a:rPr lang="en-US" sz="4800" b="1" dirty="0">
                <a:solidFill>
                  <a:srgbClr val="FF0000"/>
                </a:solidFill>
              </a:rPr>
              <a:t>8,9</a:t>
            </a:r>
            <a:r>
              <a:rPr lang="en-US" sz="4800" dirty="0"/>
              <a:t>)</a:t>
            </a:r>
          </a:p>
          <a:p>
            <a:pPr lvl="0" algn="l"/>
            <a:endParaRPr lang="en-US" sz="1100" dirty="0"/>
          </a:p>
          <a:p>
            <a:pPr lvl="0" algn="l"/>
            <a:r>
              <a:rPr lang="en-US" sz="4800" dirty="0">
                <a:sym typeface="Wingdings" panose="05000000000000000000" pitchFamily="2" charset="2"/>
              </a:rPr>
              <a:t>	</a:t>
            </a:r>
            <a:r>
              <a:rPr lang="en-US" sz="4800" spc="-150" dirty="0">
                <a:sym typeface="Wingdings" panose="05000000000000000000" pitchFamily="2" charset="2"/>
              </a:rPr>
              <a:t></a:t>
            </a:r>
            <a:r>
              <a:rPr lang="en-US" sz="4800" spc="-150" dirty="0"/>
              <a:t> </a:t>
            </a:r>
            <a:r>
              <a:rPr lang="en-US" sz="4800" b="1" spc="-150" dirty="0">
                <a:solidFill>
                  <a:srgbClr val="FF0000"/>
                </a:solidFill>
              </a:rPr>
              <a:t>Rom 13:1-7 </a:t>
            </a:r>
            <a:r>
              <a:rPr lang="en-US" sz="4800" spc="-150" dirty="0"/>
              <a:t>~ </a:t>
            </a:r>
            <a:r>
              <a:rPr lang="en-US" sz="4800" i="1" spc="-150" dirty="0"/>
              <a:t>subject, appointed, God, 		conscience, render due (</a:t>
            </a:r>
            <a:r>
              <a:rPr lang="en-US" sz="4800" b="1" i="1" spc="-150" dirty="0">
                <a:solidFill>
                  <a:srgbClr val="FF0000"/>
                </a:solidFill>
              </a:rPr>
              <a:t>I Pet 2:13-17</a:t>
            </a:r>
            <a:r>
              <a:rPr lang="en-US" sz="4800" i="1" spc="-15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817056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E552E604-F350-41A4-906F-AE0C4E3402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7877" y="492369"/>
            <a:ext cx="10972800" cy="5943600"/>
          </a:xfrm>
        </p:spPr>
        <p:txBody>
          <a:bodyPr>
            <a:normAutofit lnSpcReduction="10000"/>
          </a:bodyPr>
          <a:lstStyle/>
          <a:p>
            <a:r>
              <a:rPr lang="en-US" sz="4800" dirty="0"/>
              <a:t>We can be “disillusioned” when …</a:t>
            </a:r>
          </a:p>
          <a:p>
            <a:r>
              <a:rPr lang="en-US" sz="4800" dirty="0"/>
              <a:t>(</a:t>
            </a:r>
            <a:r>
              <a:rPr lang="en-US" sz="4800" b="1" dirty="0">
                <a:solidFill>
                  <a:srgbClr val="FF0000"/>
                </a:solidFill>
              </a:rPr>
              <a:t>8:10-17</a:t>
            </a:r>
            <a:r>
              <a:rPr lang="en-US" sz="4800" dirty="0"/>
              <a:t>) </a:t>
            </a:r>
            <a:r>
              <a:rPr lang="en-US" sz="4800" b="1" dirty="0"/>
              <a:t>Evil</a:t>
            </a:r>
            <a:r>
              <a:rPr lang="en-US" sz="4800" dirty="0"/>
              <a:t> isn’t </a:t>
            </a:r>
            <a:r>
              <a:rPr lang="en-US" sz="4800" b="1" u="sng" dirty="0">
                <a:solidFill>
                  <a:srgbClr val="FF0000"/>
                </a:solidFill>
              </a:rPr>
              <a:t>PUNISHED</a:t>
            </a:r>
            <a:endParaRPr lang="en-US" sz="4800" dirty="0">
              <a:solidFill>
                <a:srgbClr val="FF0000"/>
              </a:solidFill>
            </a:endParaRPr>
          </a:p>
          <a:p>
            <a:pPr marL="508000" lvl="0" indent="-508000" algn="l">
              <a:buFont typeface="Arial" panose="020B0604020202020204" pitchFamily="34" charset="0"/>
              <a:buChar char="•"/>
            </a:pPr>
            <a:r>
              <a:rPr lang="en-US" sz="4800" dirty="0"/>
              <a:t>It </a:t>
            </a:r>
            <a:r>
              <a:rPr lang="en-US" sz="4800" b="1" dirty="0"/>
              <a:t>seems</a:t>
            </a:r>
            <a:r>
              <a:rPr lang="en-US" sz="4800" dirty="0"/>
              <a:t> … the wicked face few 	consequences (</a:t>
            </a:r>
            <a:r>
              <a:rPr lang="en-US" sz="4800" b="1" dirty="0">
                <a:solidFill>
                  <a:srgbClr val="FF0000"/>
                </a:solidFill>
              </a:rPr>
              <a:t>10,11</a:t>
            </a:r>
            <a:r>
              <a:rPr lang="en-US" sz="4800" dirty="0"/>
              <a:t>)</a:t>
            </a:r>
          </a:p>
          <a:p>
            <a:pPr lvl="0"/>
            <a:r>
              <a:rPr lang="en-US" sz="4800" dirty="0"/>
              <a:t>(NLT) </a:t>
            </a:r>
            <a:r>
              <a:rPr lang="en-US" sz="4800" i="1" dirty="0"/>
              <a:t>When a crime is not punished quickly, people feel it is safe to do wrong</a:t>
            </a:r>
            <a:r>
              <a:rPr lang="en-US" sz="4800" dirty="0"/>
              <a:t>. </a:t>
            </a:r>
          </a:p>
          <a:p>
            <a:pPr lvl="0" algn="l">
              <a:spcBef>
                <a:spcPts val="0"/>
              </a:spcBef>
            </a:pPr>
            <a:r>
              <a:rPr lang="en-US" sz="4800" b="1" dirty="0">
                <a:solidFill>
                  <a:srgbClr val="00B050"/>
                </a:solidFill>
              </a:rPr>
              <a:t>Q </a:t>
            </a:r>
            <a:r>
              <a:rPr lang="en-US" sz="4800" dirty="0"/>
              <a:t>- </a:t>
            </a:r>
            <a:r>
              <a:rPr lang="en-US" sz="4800" spc="-150" dirty="0"/>
              <a:t>How does this apply to parenting, sports, 	law enforcement, church settings?</a:t>
            </a:r>
          </a:p>
          <a:p>
            <a:pPr lvl="0" algn="l">
              <a:spcBef>
                <a:spcPts val="0"/>
              </a:spcBef>
            </a:pPr>
            <a:r>
              <a:rPr lang="en-US" sz="4800" b="1" dirty="0">
                <a:solidFill>
                  <a:srgbClr val="00B050"/>
                </a:solidFill>
              </a:rPr>
              <a:t>Q</a:t>
            </a:r>
            <a:r>
              <a:rPr lang="en-US" sz="4800" dirty="0"/>
              <a:t> - Why are “double-standards” so toxic?</a:t>
            </a:r>
          </a:p>
        </p:txBody>
      </p:sp>
    </p:spTree>
    <p:extLst>
      <p:ext uri="{BB962C8B-B14F-4D97-AF65-F5344CB8AC3E}">
        <p14:creationId xmlns:p14="http://schemas.microsoft.com/office/powerpoint/2010/main" val="1591583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E552E604-F350-41A4-906F-AE0C4E3402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7877" y="492369"/>
            <a:ext cx="10972800" cy="5943600"/>
          </a:xfrm>
        </p:spPr>
        <p:txBody>
          <a:bodyPr>
            <a:normAutofit lnSpcReduction="10000"/>
          </a:bodyPr>
          <a:lstStyle/>
          <a:p>
            <a:r>
              <a:rPr lang="en-US" sz="4800" dirty="0"/>
              <a:t>We can be “disillusioned” when …</a:t>
            </a:r>
          </a:p>
          <a:p>
            <a:r>
              <a:rPr lang="en-US" sz="4800" dirty="0"/>
              <a:t>(</a:t>
            </a:r>
            <a:r>
              <a:rPr lang="en-US" sz="4800" b="1" dirty="0">
                <a:solidFill>
                  <a:srgbClr val="FF0000"/>
                </a:solidFill>
              </a:rPr>
              <a:t>8:10-17</a:t>
            </a:r>
            <a:r>
              <a:rPr lang="en-US" sz="4800" dirty="0"/>
              <a:t>) </a:t>
            </a:r>
            <a:r>
              <a:rPr lang="en-US" sz="4800" b="1" dirty="0"/>
              <a:t>Evil</a:t>
            </a:r>
            <a:r>
              <a:rPr lang="en-US" sz="4800" dirty="0"/>
              <a:t> isn’t </a:t>
            </a:r>
            <a:r>
              <a:rPr lang="en-US" sz="4800" b="1" u="sng" dirty="0">
                <a:solidFill>
                  <a:srgbClr val="FF0000"/>
                </a:solidFill>
              </a:rPr>
              <a:t>PUNISHED</a:t>
            </a:r>
            <a:endParaRPr lang="en-US" sz="4800" dirty="0">
              <a:solidFill>
                <a:srgbClr val="FF0000"/>
              </a:solidFill>
            </a:endParaRPr>
          </a:p>
          <a:p>
            <a:pPr marL="508000" lvl="0" indent="-508000" algn="l">
              <a:buFont typeface="Arial" panose="020B0604020202020204" pitchFamily="34" charset="0"/>
              <a:buChar char="•"/>
            </a:pPr>
            <a:r>
              <a:rPr lang="en-US" sz="4800" dirty="0"/>
              <a:t>It </a:t>
            </a:r>
            <a:r>
              <a:rPr lang="en-US" sz="4800" b="1" dirty="0"/>
              <a:t>seems</a:t>
            </a:r>
            <a:r>
              <a:rPr lang="en-US" sz="4800" dirty="0"/>
              <a:t> … the wicked face few 	consequences (</a:t>
            </a:r>
            <a:r>
              <a:rPr lang="en-US" sz="4800" b="1" dirty="0">
                <a:solidFill>
                  <a:srgbClr val="FF0000"/>
                </a:solidFill>
              </a:rPr>
              <a:t>10,11</a:t>
            </a:r>
            <a:r>
              <a:rPr lang="en-US" sz="4800" dirty="0"/>
              <a:t>)</a:t>
            </a:r>
          </a:p>
          <a:p>
            <a:pPr marL="508000" lvl="0" indent="-508000" algn="l">
              <a:buFont typeface="Arial" panose="020B0604020202020204" pitchFamily="34" charset="0"/>
              <a:buChar char="•"/>
            </a:pPr>
            <a:r>
              <a:rPr lang="en-US" sz="4800" dirty="0"/>
              <a:t>But I </a:t>
            </a:r>
            <a:r>
              <a:rPr lang="en-US" sz="4800" b="1" dirty="0"/>
              <a:t>know</a:t>
            </a:r>
            <a:r>
              <a:rPr lang="en-US" sz="4800" dirty="0"/>
              <a:t> … it is well to fear God (</a:t>
            </a:r>
            <a:r>
              <a:rPr lang="en-US" sz="4800" b="1" dirty="0">
                <a:solidFill>
                  <a:srgbClr val="FF0000"/>
                </a:solidFill>
              </a:rPr>
              <a:t>12,13</a:t>
            </a:r>
            <a:r>
              <a:rPr lang="en-US" sz="4800" dirty="0"/>
              <a:t>)</a:t>
            </a:r>
          </a:p>
          <a:p>
            <a:pPr algn="l"/>
            <a:r>
              <a:rPr lang="en-US" sz="4800" b="1" dirty="0">
                <a:solidFill>
                  <a:srgbClr val="00B050"/>
                </a:solidFill>
              </a:rPr>
              <a:t>Q</a:t>
            </a:r>
            <a:r>
              <a:rPr lang="en-US" sz="4800" dirty="0"/>
              <a:t> - What is “Pascal’s wager”?</a:t>
            </a:r>
            <a:endParaRPr lang="en-US" sz="4800" b="1" dirty="0">
              <a:solidFill>
                <a:srgbClr val="00B050"/>
              </a:solidFill>
            </a:endParaRPr>
          </a:p>
          <a:p>
            <a:pPr lvl="0" algn="l"/>
            <a:r>
              <a:rPr lang="en-US" sz="4800" b="1" dirty="0">
                <a:solidFill>
                  <a:srgbClr val="00B050"/>
                </a:solidFill>
              </a:rPr>
              <a:t>Q</a:t>
            </a:r>
            <a:r>
              <a:rPr lang="en-US" sz="4800" dirty="0"/>
              <a:t> - What makes you believe that “fearing 	God” is the best path?</a:t>
            </a:r>
          </a:p>
        </p:txBody>
      </p:sp>
    </p:spTree>
    <p:extLst>
      <p:ext uri="{BB962C8B-B14F-4D97-AF65-F5344CB8AC3E}">
        <p14:creationId xmlns:p14="http://schemas.microsoft.com/office/powerpoint/2010/main" val="3833325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E552E604-F350-41A4-906F-AE0C4E3402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7877" y="492369"/>
            <a:ext cx="10972800" cy="5943600"/>
          </a:xfrm>
        </p:spPr>
        <p:txBody>
          <a:bodyPr>
            <a:normAutofit/>
          </a:bodyPr>
          <a:lstStyle/>
          <a:p>
            <a:r>
              <a:rPr lang="en-US" sz="4800" dirty="0"/>
              <a:t>We can be “disillusioned” when …</a:t>
            </a:r>
          </a:p>
          <a:p>
            <a:r>
              <a:rPr lang="en-US" sz="4800" dirty="0"/>
              <a:t>(</a:t>
            </a:r>
            <a:r>
              <a:rPr lang="en-US" sz="4800" b="1" dirty="0">
                <a:solidFill>
                  <a:srgbClr val="FF0000"/>
                </a:solidFill>
              </a:rPr>
              <a:t>8:10-17</a:t>
            </a:r>
            <a:r>
              <a:rPr lang="en-US" sz="4800" dirty="0"/>
              <a:t>) </a:t>
            </a:r>
            <a:r>
              <a:rPr lang="en-US" sz="4800" b="1" dirty="0"/>
              <a:t>Evil</a:t>
            </a:r>
            <a:r>
              <a:rPr lang="en-US" sz="4800" dirty="0"/>
              <a:t> isn’t </a:t>
            </a:r>
            <a:r>
              <a:rPr lang="en-US" sz="4800" b="1" u="sng" dirty="0">
                <a:solidFill>
                  <a:srgbClr val="FF0000"/>
                </a:solidFill>
              </a:rPr>
              <a:t>PUNISHED</a:t>
            </a:r>
            <a:endParaRPr lang="en-US" sz="4800" dirty="0">
              <a:solidFill>
                <a:srgbClr val="FF0000"/>
              </a:solidFill>
            </a:endParaRPr>
          </a:p>
          <a:p>
            <a:pPr marL="508000" lvl="0" indent="-508000" algn="l">
              <a:buFont typeface="Arial" panose="020B0604020202020204" pitchFamily="34" charset="0"/>
              <a:buChar char="•"/>
            </a:pPr>
            <a:r>
              <a:rPr lang="en-US" sz="4800" dirty="0"/>
              <a:t>It </a:t>
            </a:r>
            <a:r>
              <a:rPr lang="en-US" sz="4800" b="1" dirty="0"/>
              <a:t>seems</a:t>
            </a:r>
            <a:r>
              <a:rPr lang="en-US" sz="4800" dirty="0"/>
              <a:t> … the wicked face few 	consequences (</a:t>
            </a:r>
            <a:r>
              <a:rPr lang="en-US" sz="4800" b="1" dirty="0">
                <a:solidFill>
                  <a:srgbClr val="FF0000"/>
                </a:solidFill>
              </a:rPr>
              <a:t>10,11</a:t>
            </a:r>
            <a:r>
              <a:rPr lang="en-US" sz="4800" dirty="0"/>
              <a:t>)</a:t>
            </a:r>
          </a:p>
          <a:p>
            <a:pPr marL="508000" lvl="0" indent="-508000" algn="l">
              <a:buFont typeface="Arial" panose="020B0604020202020204" pitchFamily="34" charset="0"/>
              <a:buChar char="•"/>
            </a:pPr>
            <a:r>
              <a:rPr lang="en-US" sz="4800" dirty="0"/>
              <a:t>But I </a:t>
            </a:r>
            <a:r>
              <a:rPr lang="en-US" sz="4800" b="1" dirty="0"/>
              <a:t>know</a:t>
            </a:r>
            <a:r>
              <a:rPr lang="en-US" sz="4800" dirty="0"/>
              <a:t> … it is well to fear God (</a:t>
            </a:r>
            <a:r>
              <a:rPr lang="en-US" sz="4800" b="1" dirty="0">
                <a:solidFill>
                  <a:srgbClr val="FF0000"/>
                </a:solidFill>
              </a:rPr>
              <a:t>12,13</a:t>
            </a:r>
            <a:r>
              <a:rPr lang="en-US" sz="4800" dirty="0"/>
              <a:t>)</a:t>
            </a:r>
          </a:p>
          <a:p>
            <a:pPr marL="508000" lvl="0" indent="-508000" algn="l">
              <a:buFont typeface="Arial" panose="020B0604020202020204" pitchFamily="34" charset="0"/>
              <a:buChar char="•"/>
            </a:pPr>
            <a:r>
              <a:rPr lang="en-US" sz="4800" dirty="0"/>
              <a:t>Therefore, I </a:t>
            </a:r>
            <a:r>
              <a:rPr lang="en-US" sz="4800" b="1" dirty="0"/>
              <a:t>do</a:t>
            </a:r>
            <a:r>
              <a:rPr lang="en-US" sz="4800" dirty="0"/>
              <a:t> … </a:t>
            </a:r>
            <a:r>
              <a:rPr lang="en-US" sz="4800" b="1" u="sng" dirty="0">
                <a:solidFill>
                  <a:srgbClr val="FF0000"/>
                </a:solidFill>
              </a:rPr>
              <a:t>rejoice</a:t>
            </a:r>
            <a:r>
              <a:rPr lang="en-US" sz="4800" dirty="0"/>
              <a:t> (</a:t>
            </a:r>
            <a:r>
              <a:rPr lang="en-US" sz="4800" b="1" dirty="0">
                <a:solidFill>
                  <a:srgbClr val="FF0000"/>
                </a:solidFill>
              </a:rPr>
              <a:t>15</a:t>
            </a:r>
            <a:r>
              <a:rPr lang="en-US" sz="4800" dirty="0"/>
              <a:t>) &amp; </a:t>
            </a:r>
            <a:r>
              <a:rPr lang="en-US" sz="4800" b="1" u="sng" dirty="0">
                <a:solidFill>
                  <a:srgbClr val="FF0000"/>
                </a:solidFill>
              </a:rPr>
              <a:t>rest</a:t>
            </a:r>
            <a:r>
              <a:rPr lang="en-US" sz="4800" dirty="0"/>
              <a:t> (</a:t>
            </a:r>
            <a:r>
              <a:rPr lang="en-US" sz="4800" b="1" dirty="0">
                <a:solidFill>
                  <a:srgbClr val="FF0000"/>
                </a:solidFill>
              </a:rPr>
              <a:t>16</a:t>
            </a:r>
            <a:r>
              <a:rPr lang="en-US" sz="4800" dirty="0"/>
              <a:t>)</a:t>
            </a:r>
          </a:p>
          <a:p>
            <a:pPr lvl="0" algn="l"/>
            <a:endParaRPr lang="en-US" sz="1000" dirty="0"/>
          </a:p>
          <a:p>
            <a:pPr lvl="0" algn="l"/>
            <a:r>
              <a:rPr lang="en-US" sz="4800" dirty="0">
                <a:sym typeface="Wingdings" panose="05000000000000000000" pitchFamily="2" charset="2"/>
              </a:rPr>
              <a:t>	</a:t>
            </a:r>
            <a:r>
              <a:rPr lang="en-US" sz="4800" dirty="0"/>
              <a:t> </a:t>
            </a:r>
            <a:r>
              <a:rPr lang="en-US" sz="4800" b="1" dirty="0">
                <a:solidFill>
                  <a:srgbClr val="FF0000"/>
                </a:solidFill>
              </a:rPr>
              <a:t>Psalm 73:2,3,12-17,24 </a:t>
            </a:r>
            <a:r>
              <a:rPr lang="en-US" sz="4800" i="1" dirty="0"/>
              <a:t>~ their end …</a:t>
            </a:r>
          </a:p>
        </p:txBody>
      </p:sp>
    </p:spTree>
    <p:extLst>
      <p:ext uri="{BB962C8B-B14F-4D97-AF65-F5344CB8AC3E}">
        <p14:creationId xmlns:p14="http://schemas.microsoft.com/office/powerpoint/2010/main" val="2045168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2695</TotalTime>
  <Words>878</Words>
  <Application>Microsoft Office PowerPoint</Application>
  <PresentationFormat>Widescreen</PresentationFormat>
  <Paragraphs>95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Depue</dc:creator>
  <cp:lastModifiedBy>Tania Hunley</cp:lastModifiedBy>
  <cp:revision>48</cp:revision>
  <dcterms:created xsi:type="dcterms:W3CDTF">2019-03-10T20:00:53Z</dcterms:created>
  <dcterms:modified xsi:type="dcterms:W3CDTF">2023-08-06T22:13:40Z</dcterms:modified>
</cp:coreProperties>
</file>