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57" r:id="rId4"/>
    <p:sldId id="272" r:id="rId5"/>
    <p:sldId id="290" r:id="rId6"/>
    <p:sldId id="273" r:id="rId7"/>
    <p:sldId id="274" r:id="rId8"/>
    <p:sldId id="275" r:id="rId9"/>
    <p:sldId id="271" r:id="rId10"/>
    <p:sldId id="276" r:id="rId11"/>
    <p:sldId id="282" r:id="rId12"/>
    <p:sldId id="291" r:id="rId13"/>
    <p:sldId id="262" r:id="rId14"/>
    <p:sldId id="263" r:id="rId15"/>
    <p:sldId id="264" r:id="rId16"/>
    <p:sldId id="292" r:id="rId17"/>
    <p:sldId id="293" r:id="rId18"/>
    <p:sldId id="265" r:id="rId19"/>
    <p:sldId id="267" r:id="rId20"/>
    <p:sldId id="268" r:id="rId21"/>
    <p:sldId id="286" r:id="rId22"/>
    <p:sldId id="287" r:id="rId23"/>
    <p:sldId id="288" r:id="rId24"/>
    <p:sldId id="294" r:id="rId25"/>
    <p:sldId id="296" r:id="rId26"/>
    <p:sldId id="297" r:id="rId27"/>
    <p:sldId id="30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A9BC2-CCCB-FC7B-7B89-4F5AF2A91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8BD913-F24D-DBF1-9561-8ADC361C75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4063C-2B5A-27FB-5CF9-74D15DD63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0765-0F03-4B38-A2DB-C0485DB8079E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89152-606C-2FA5-F57B-26D3E3652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CF7FF-6B10-41FF-CF93-A7F764385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40AF1-923B-40EA-8DE8-25F9274D0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57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4B31E-6AEB-9106-B30C-21E6F15A5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460FF-F8DA-9F3F-B15C-32D61353F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40268-37DD-1A5D-1601-0AE7C2DAE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0765-0F03-4B38-A2DB-C0485DB8079E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579EE-288C-06F0-6387-D26F663D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F5F9E-D737-1A69-4DFD-BC382ADBA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40AF1-923B-40EA-8DE8-25F9274D0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6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6B2122-3B12-4456-41EA-42B7FA5E4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AF90EC-5F6F-075E-6121-FD9A3A2C9D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98A46-13FD-FE77-736B-25EFA1DA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0765-0F03-4B38-A2DB-C0485DB8079E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DA678-CCDF-4E8C-2997-A69FE7EE2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FE1DD-AD7E-CFDC-01B9-B7C9C3E70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40AF1-923B-40EA-8DE8-25F9274D0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80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8016D-2C27-A777-BA74-5DFBC6786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4EEFA-C8F0-C857-F06E-B7E05B216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E2577-A2EE-6687-7D59-8826B5C4E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0765-0F03-4B38-A2DB-C0485DB8079E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058A9-9DDA-9840-6ACF-B0CE04810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DD5DF-3C28-A02D-73A1-BE2267D23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40AF1-923B-40EA-8DE8-25F9274D0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8813D-B78F-C021-3EFB-6BE767DF8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C99F1B-2107-113D-4D8C-3D1C8EA6F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875D3-EDE8-F26C-1C17-F12D60F58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0765-0F03-4B38-A2DB-C0485DB8079E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79DFF-B87F-0C0F-2AE0-B8DBBF7CB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32595-657B-52A2-01F4-2A8C2802E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40AF1-923B-40EA-8DE8-25F9274D0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2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ADC8C-FF33-0010-602D-0721EC9F5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7FF9E-945A-42B3-822A-0D0B7530AA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B0AD8F-AFC3-B66A-ED53-A199BA2ECE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939E5-EACB-7B54-D172-39EFF2883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0765-0F03-4B38-A2DB-C0485DB8079E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9188D-3A64-0385-EDDA-D4FB8A2F5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CBAC7-C415-F7FC-D12C-26F1DE848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40AF1-923B-40EA-8DE8-25F9274D0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0155B-2B15-02DB-1ADC-2078AFA79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040BC-0DB9-B8B7-AA93-56290D99C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B077D8-D2E6-A63E-ED65-853AD127E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76FABC-2D78-6209-B1BC-4315D2C80F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798E5C-2151-426B-097A-C55EC7597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431689-2EE1-1709-D0D8-484D5FB05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0765-0F03-4B38-A2DB-C0485DB8079E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E24622-3F3F-87F4-46D2-235718651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A9161D-387A-D731-0AA7-1257BAADB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40AF1-923B-40EA-8DE8-25F9274D0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37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DC42E-E1BE-85FA-E271-289EBE5B4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E7FFB3-9B3C-83E6-54EA-260C6E041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0765-0F03-4B38-A2DB-C0485DB8079E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D0A83-6726-766A-7A01-DDA84A121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22480-7FA3-AE9F-0FA5-4717A0268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40AF1-923B-40EA-8DE8-25F9274D0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23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C1AE5-DA02-7AE8-973E-B715D139A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0765-0F03-4B38-A2DB-C0485DB8079E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860836-3F76-D4C2-7928-5DE2D6966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F5A265-9425-C585-FC20-BA739E903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40AF1-923B-40EA-8DE8-25F9274D0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37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1C62C-698D-0904-F211-28DD00CAB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D8ACB-E01F-1190-D8BC-11753AA64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C4DAC0-7813-F55D-61E8-B9135038D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10B97-2A40-738D-C2A0-A5D05334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0765-0F03-4B38-A2DB-C0485DB8079E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BDDF5F-1949-D108-4F13-45DC07A3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44B89-1117-6E02-7DC6-B4630F862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40AF1-923B-40EA-8DE8-25F9274D0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1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E92B8-0C32-F8D5-1EB1-53AE331D8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24FDC1-CDAD-E614-E74B-72E978EEBF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23B5E5-8339-43A0-06DD-3DBA5280FB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C149BD-A0A1-347E-79FB-E825696F2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0765-0F03-4B38-A2DB-C0485DB8079E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303EAC-2B60-6428-5C6F-3882498F1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8E474-4885-B23D-4EF1-E9C3EAA43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40AF1-923B-40EA-8DE8-25F9274D0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6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13791E-7ED5-7C76-18DE-DDB273CC6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42477-F52C-5F40-DFBE-2A3D28CCE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92CC3-0651-30AE-A22B-5449FF8421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10765-0F03-4B38-A2DB-C0485DB8079E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6E08A-34B7-0C74-744F-0ACF58D78F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6CE69-1FA7-984F-4EBE-5221A05B1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40AF1-923B-40EA-8DE8-25F9274D0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DA20C60-6888-55DB-8E8C-3FFD814B8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541867"/>
            <a:ext cx="10989733" cy="5791200"/>
          </a:xfrm>
        </p:spPr>
        <p:txBody>
          <a:bodyPr>
            <a:normAutofit/>
          </a:bodyPr>
          <a:lstStyle/>
          <a:p>
            <a:endParaRPr lang="en-US" sz="4800" b="1" dirty="0"/>
          </a:p>
          <a:p>
            <a:r>
              <a:rPr lang="en-US" sz="4800" b="1" dirty="0"/>
              <a:t>A  Wisdom “SIDEBAR”</a:t>
            </a:r>
          </a:p>
          <a:p>
            <a:r>
              <a:rPr lang="en-US" sz="4800" i="1" dirty="0"/>
              <a:t>When Bible statements seem   contradictory</a:t>
            </a:r>
          </a:p>
          <a:p>
            <a:endParaRPr lang="en-US" sz="1100" b="1" i="1" dirty="0"/>
          </a:p>
          <a:p>
            <a:r>
              <a:rPr lang="en-US" sz="4800" b="1" dirty="0">
                <a:solidFill>
                  <a:srgbClr val="FF0000"/>
                </a:solidFill>
              </a:rPr>
              <a:t>Ecclesiastes 7:16,17</a:t>
            </a:r>
          </a:p>
        </p:txBody>
      </p:sp>
    </p:spTree>
    <p:extLst>
      <p:ext uri="{BB962C8B-B14F-4D97-AF65-F5344CB8AC3E}">
        <p14:creationId xmlns:p14="http://schemas.microsoft.com/office/powerpoint/2010/main" val="1945495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304800"/>
            <a:ext cx="10938933" cy="6096000"/>
          </a:xfrm>
        </p:spPr>
        <p:txBody>
          <a:bodyPr>
            <a:normAutofit/>
          </a:bodyPr>
          <a:lstStyle/>
          <a:p>
            <a:r>
              <a:rPr lang="en-US" sz="4800" dirty="0"/>
              <a:t>Biblical </a:t>
            </a:r>
            <a:r>
              <a:rPr lang="en-US" sz="4800" b="1" dirty="0"/>
              <a:t>wisdom</a:t>
            </a:r>
            <a:r>
              <a:rPr lang="en-US" sz="4800" dirty="0"/>
              <a:t> leads us to </a:t>
            </a:r>
          </a:p>
          <a:p>
            <a:r>
              <a:rPr lang="en-US" sz="4800" dirty="0"/>
              <a:t>this </a:t>
            </a:r>
            <a:r>
              <a:rPr lang="en-US" sz="4800" b="1" dirty="0"/>
              <a:t>balance</a:t>
            </a:r>
            <a:r>
              <a:rPr lang="en-US" sz="4800" dirty="0"/>
              <a:t> in …</a:t>
            </a:r>
          </a:p>
          <a:p>
            <a:pPr algn="l"/>
            <a:r>
              <a:rPr lang="en-US" sz="4800" dirty="0"/>
              <a:t>- what we </a:t>
            </a:r>
            <a:r>
              <a:rPr lang="en-US" sz="4800" b="1" dirty="0"/>
              <a:t>believe</a:t>
            </a:r>
            <a:r>
              <a:rPr lang="en-US" sz="4800" dirty="0"/>
              <a:t> (</a:t>
            </a:r>
            <a:r>
              <a:rPr lang="en-US" sz="4800" i="1" dirty="0"/>
              <a:t>Theology</a:t>
            </a:r>
            <a:r>
              <a:rPr lang="en-US" sz="4800" dirty="0"/>
              <a:t>)</a:t>
            </a:r>
          </a:p>
          <a:p>
            <a:pPr algn="l"/>
            <a:r>
              <a:rPr lang="en-US" sz="4800" dirty="0"/>
              <a:t>- how we </a:t>
            </a:r>
            <a:r>
              <a:rPr lang="en-US" sz="4800" b="1" dirty="0"/>
              <a:t>behave</a:t>
            </a:r>
            <a:r>
              <a:rPr lang="en-US" sz="4800" dirty="0"/>
              <a:t> (</a:t>
            </a:r>
            <a:r>
              <a:rPr lang="en-US" sz="4800" i="1" dirty="0"/>
              <a:t>Practice</a:t>
            </a:r>
            <a:r>
              <a:rPr lang="en-US" sz="48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2667" y="304800"/>
            <a:ext cx="10938933" cy="6096000"/>
          </a:xfrm>
        </p:spPr>
        <p:txBody>
          <a:bodyPr>
            <a:normAutofit/>
          </a:bodyPr>
          <a:lstStyle/>
          <a:p>
            <a:r>
              <a:rPr lang="en-US" sz="4800" b="1" dirty="0"/>
              <a:t>Balancing What We </a:t>
            </a:r>
            <a:r>
              <a:rPr lang="en-US" sz="4800" b="1" dirty="0">
                <a:solidFill>
                  <a:srgbClr val="FF0000"/>
                </a:solidFill>
              </a:rPr>
              <a:t>BELIEVE</a:t>
            </a:r>
          </a:p>
          <a:p>
            <a:pPr algn="l">
              <a:buFont typeface="Arial" pitchFamily="34" charset="0"/>
              <a:buChar char="•"/>
            </a:pPr>
            <a:r>
              <a:rPr lang="en-US" sz="4800" dirty="0"/>
              <a:t> “eternal security” and sinning believers      	(</a:t>
            </a:r>
            <a:r>
              <a:rPr lang="en-US" sz="4800" b="1" dirty="0">
                <a:solidFill>
                  <a:srgbClr val="FF0000"/>
                </a:solidFill>
              </a:rPr>
              <a:t>II Tim 2:19</a:t>
            </a:r>
            <a:r>
              <a:rPr lang="en-US" sz="4800" dirty="0"/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en-US" sz="4800" dirty="0"/>
              <a:t> </a:t>
            </a:r>
            <a:r>
              <a:rPr lang="en-US" sz="4800" spc="-150" dirty="0"/>
              <a:t>God’s sovereignty (</a:t>
            </a:r>
            <a:r>
              <a:rPr lang="en-US" sz="4800" i="1" spc="-150" dirty="0"/>
              <a:t>Calvinism</a:t>
            </a:r>
            <a:r>
              <a:rPr lang="en-US" sz="4800" spc="-150" dirty="0"/>
              <a:t>) and man’s 	responsibility (</a:t>
            </a:r>
            <a:r>
              <a:rPr lang="en-US" sz="4800" i="1" spc="-150" dirty="0"/>
              <a:t>Arminianism</a:t>
            </a:r>
            <a:r>
              <a:rPr lang="en-US" sz="4800" spc="-150" dirty="0"/>
              <a:t>) (</a:t>
            </a:r>
            <a:r>
              <a:rPr lang="en-US" sz="4800" b="1" spc="-150" dirty="0">
                <a:solidFill>
                  <a:srgbClr val="FF0000"/>
                </a:solidFill>
              </a:rPr>
              <a:t>Phil 2:12,13</a:t>
            </a:r>
            <a:r>
              <a:rPr lang="en-US" sz="4800" spc="-150" dirty="0"/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en-US" sz="4800" dirty="0"/>
              <a:t> Christ’s deity &amp; humanity (</a:t>
            </a:r>
            <a:r>
              <a:rPr lang="en-US" sz="4800" b="1" dirty="0">
                <a:solidFill>
                  <a:srgbClr val="FF0000"/>
                </a:solidFill>
              </a:rPr>
              <a:t>I Tim 3:16</a:t>
            </a:r>
            <a:r>
              <a:rPr lang="en-US" sz="4800" dirty="0"/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en-US" sz="4800" dirty="0"/>
              <a:t> works &amp; faith (</a:t>
            </a:r>
            <a:r>
              <a:rPr lang="en-US" sz="4800" b="1" dirty="0">
                <a:solidFill>
                  <a:srgbClr val="FF0000"/>
                </a:solidFill>
              </a:rPr>
              <a:t>Eph 2:8-10</a:t>
            </a:r>
            <a:r>
              <a:rPr lang="en-US" sz="48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1227650"/>
            <a:ext cx="8229600" cy="5359400"/>
          </a:xfrm>
        </p:spPr>
        <p:txBody>
          <a:bodyPr>
            <a:normAutofit lnSpcReduction="10000"/>
          </a:bodyPr>
          <a:lstStyle/>
          <a:p>
            <a:endParaRPr lang="en-US" sz="1100" b="1" dirty="0"/>
          </a:p>
          <a:p>
            <a:r>
              <a:rPr lang="en-US" sz="4800" b="1" dirty="0"/>
              <a:t>God’s Clear </a:t>
            </a:r>
            <a:r>
              <a:rPr lang="en-US" sz="4800" b="1" dirty="0">
                <a:solidFill>
                  <a:srgbClr val="FF0000"/>
                </a:solidFill>
              </a:rPr>
              <a:t>Commands</a:t>
            </a:r>
          </a:p>
          <a:p>
            <a:endParaRPr lang="en-US" sz="5400" b="1" dirty="0"/>
          </a:p>
          <a:p>
            <a:endParaRPr lang="en-US" sz="4800" b="1" dirty="0"/>
          </a:p>
          <a:p>
            <a:endParaRPr lang="en-US" sz="4800" b="1" dirty="0"/>
          </a:p>
          <a:p>
            <a:pPr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sz="4800" b="1" dirty="0"/>
              <a:t> Humility</a:t>
            </a:r>
          </a:p>
          <a:p>
            <a:pPr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sz="4800" b="1" dirty="0"/>
              <a:t> Repentance</a:t>
            </a:r>
          </a:p>
          <a:p>
            <a:pPr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sz="4800" b="1" dirty="0"/>
              <a:t> Obedience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276593" y="2576838"/>
            <a:ext cx="5257800" cy="1510555"/>
            <a:chOff x="1447800" y="1730187"/>
            <a:chExt cx="5257800" cy="1510555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447800" y="1730187"/>
              <a:ext cx="52578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447800" y="3240742"/>
              <a:ext cx="52578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474697" y="1739155"/>
              <a:ext cx="0" cy="149711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2057393" y="2585806"/>
            <a:ext cx="121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(-)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</a:rPr>
              <a:t>wrong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10600" y="2648560"/>
            <a:ext cx="121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(+)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</a:rPr>
              <a:t>right</a:t>
            </a:r>
          </a:p>
        </p:txBody>
      </p:sp>
      <p:sp>
        <p:nvSpPr>
          <p:cNvPr id="16" name="Curved Right Arrow 15"/>
          <p:cNvSpPr/>
          <p:nvPr/>
        </p:nvSpPr>
        <p:spPr>
          <a:xfrm>
            <a:off x="3581400" y="2751650"/>
            <a:ext cx="731520" cy="1216152"/>
          </a:xfrm>
          <a:prstGeom prst="curv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Left Arrow 16"/>
          <p:cNvSpPr/>
          <p:nvPr/>
        </p:nvSpPr>
        <p:spPr>
          <a:xfrm>
            <a:off x="4800600" y="2675450"/>
            <a:ext cx="978408" cy="484632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4876800" y="3513650"/>
            <a:ext cx="3124200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Arrow 18"/>
          <p:cNvSpPr/>
          <p:nvPr/>
        </p:nvSpPr>
        <p:spPr>
          <a:xfrm>
            <a:off x="4876800" y="4472026"/>
            <a:ext cx="978408" cy="484632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urved Right Arrow 19"/>
          <p:cNvSpPr/>
          <p:nvPr/>
        </p:nvSpPr>
        <p:spPr>
          <a:xfrm>
            <a:off x="5779008" y="4998806"/>
            <a:ext cx="731520" cy="762000"/>
          </a:xfrm>
          <a:prstGeom prst="curv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5719403" y="5783405"/>
            <a:ext cx="3124200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C6210E83-6122-8D39-6A1F-C0AF57DBB7D9}"/>
              </a:ext>
            </a:extLst>
          </p:cNvPr>
          <p:cNvSpPr txBox="1">
            <a:spLocks/>
          </p:cNvSpPr>
          <p:nvPr/>
        </p:nvSpPr>
        <p:spPr>
          <a:xfrm>
            <a:off x="2068068" y="434772"/>
            <a:ext cx="8153400" cy="6942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1" dirty="0"/>
              <a:t>Balancing How We </a:t>
            </a:r>
            <a:r>
              <a:rPr lang="en-US" sz="4800" b="1" dirty="0">
                <a:solidFill>
                  <a:srgbClr val="FF0000"/>
                </a:solidFill>
              </a:rPr>
              <a:t>BEHAVE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877" y="304800"/>
            <a:ext cx="10981592" cy="6096000"/>
          </a:xfrm>
        </p:spPr>
        <p:txBody>
          <a:bodyPr>
            <a:normAutofit/>
          </a:bodyPr>
          <a:lstStyle/>
          <a:p>
            <a:r>
              <a:rPr lang="en-US" sz="4800" dirty="0"/>
              <a:t>(</a:t>
            </a:r>
            <a:r>
              <a:rPr lang="en-US" sz="4800" b="1" i="1" dirty="0">
                <a:solidFill>
                  <a:srgbClr val="FF0000"/>
                </a:solidFill>
              </a:rPr>
              <a:t>command</a:t>
            </a:r>
            <a:r>
              <a:rPr lang="en-US" sz="4800" dirty="0"/>
              <a:t>) </a:t>
            </a:r>
            <a:r>
              <a:rPr lang="en-US" sz="4800" b="1" dirty="0"/>
              <a:t>Don’t take God’s name in vain</a:t>
            </a:r>
          </a:p>
          <a:p>
            <a:pPr algn="l">
              <a:tabLst>
                <a:tab pos="457200" algn="l"/>
              </a:tabLst>
            </a:pPr>
            <a:r>
              <a:rPr lang="en-US" sz="4800" b="1" dirty="0"/>
              <a:t>Humility</a:t>
            </a:r>
            <a:r>
              <a:rPr lang="en-US" sz="4800" dirty="0"/>
              <a:t> - My careless words or deeds may 	misrepresent God. </a:t>
            </a:r>
          </a:p>
          <a:p>
            <a:pPr algn="l">
              <a:tabLst>
                <a:tab pos="457200" algn="l"/>
              </a:tabLst>
            </a:pPr>
            <a:r>
              <a:rPr lang="en-US" sz="4800" b="1" dirty="0"/>
              <a:t>Repentance</a:t>
            </a:r>
            <a:r>
              <a:rPr lang="en-US" sz="4800" dirty="0"/>
              <a:t> - I don’t want to misrepresent 	God. </a:t>
            </a:r>
          </a:p>
          <a:p>
            <a:pPr algn="l">
              <a:tabLst>
                <a:tab pos="406400" algn="l"/>
              </a:tabLst>
            </a:pPr>
            <a:r>
              <a:rPr lang="en-US" sz="4800" b="1" dirty="0"/>
              <a:t>Obedience</a:t>
            </a:r>
            <a:r>
              <a:rPr lang="en-US" sz="4800" dirty="0"/>
              <a:t> - I will </a:t>
            </a:r>
            <a:r>
              <a:rPr lang="en-US" sz="4800" b="1" dirty="0"/>
              <a:t>stop</a:t>
            </a:r>
            <a:r>
              <a:rPr lang="en-US" sz="4800" dirty="0"/>
              <a:t> misrepresenting 	God and </a:t>
            </a:r>
            <a:r>
              <a:rPr lang="en-US" sz="4800" b="1" dirty="0"/>
              <a:t>replace</a:t>
            </a:r>
            <a:r>
              <a:rPr lang="en-US" sz="4800" dirty="0"/>
              <a:t> carelessness with 	pleasing words and deeds. </a:t>
            </a:r>
          </a:p>
        </p:txBody>
      </p:sp>
      <p:sp>
        <p:nvSpPr>
          <p:cNvPr id="2" name="Left Arrow 18">
            <a:extLst>
              <a:ext uri="{FF2B5EF4-FFF2-40B4-BE49-F238E27FC236}">
                <a16:creationId xmlns:a16="http://schemas.microsoft.com/office/drawing/2014/main" id="{E5E7B395-5184-0A3D-1375-CE877345167B}"/>
              </a:ext>
            </a:extLst>
          </p:cNvPr>
          <p:cNvSpPr/>
          <p:nvPr/>
        </p:nvSpPr>
        <p:spPr>
          <a:xfrm>
            <a:off x="5940670" y="1849330"/>
            <a:ext cx="978408" cy="484632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rved Right Arrow 19">
            <a:extLst>
              <a:ext uri="{FF2B5EF4-FFF2-40B4-BE49-F238E27FC236}">
                <a16:creationId xmlns:a16="http://schemas.microsoft.com/office/drawing/2014/main" id="{A98F78F6-03C8-763F-8ADE-F421DA27C5E8}"/>
              </a:ext>
            </a:extLst>
          </p:cNvPr>
          <p:cNvSpPr/>
          <p:nvPr/>
        </p:nvSpPr>
        <p:spPr>
          <a:xfrm>
            <a:off x="2596192" y="3181093"/>
            <a:ext cx="731520" cy="762000"/>
          </a:xfrm>
          <a:prstGeom prst="curv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ight Arrow 20">
            <a:extLst>
              <a:ext uri="{FF2B5EF4-FFF2-40B4-BE49-F238E27FC236}">
                <a16:creationId xmlns:a16="http://schemas.microsoft.com/office/drawing/2014/main" id="{963F2FCE-96D8-26FA-AC2F-C95FFE3EDAE2}"/>
              </a:ext>
            </a:extLst>
          </p:cNvPr>
          <p:cNvSpPr/>
          <p:nvPr/>
        </p:nvSpPr>
        <p:spPr>
          <a:xfrm>
            <a:off x="8023978" y="5458300"/>
            <a:ext cx="3124200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877" y="304800"/>
            <a:ext cx="10981592" cy="6096000"/>
          </a:xfrm>
        </p:spPr>
        <p:txBody>
          <a:bodyPr>
            <a:normAutofit/>
          </a:bodyPr>
          <a:lstStyle/>
          <a:p>
            <a:r>
              <a:rPr lang="en-US" sz="4800" dirty="0"/>
              <a:t>(</a:t>
            </a:r>
            <a:r>
              <a:rPr lang="en-US" sz="4800" b="1" i="1" dirty="0">
                <a:solidFill>
                  <a:srgbClr val="FF0000"/>
                </a:solidFill>
              </a:rPr>
              <a:t>command</a:t>
            </a:r>
            <a:r>
              <a:rPr lang="en-US" sz="4800" dirty="0"/>
              <a:t>) </a:t>
            </a:r>
            <a:r>
              <a:rPr lang="en-US" sz="4800" b="1" dirty="0"/>
              <a:t>Do not commit adultery</a:t>
            </a:r>
          </a:p>
          <a:p>
            <a:pPr algn="l">
              <a:tabLst>
                <a:tab pos="406400" algn="l"/>
              </a:tabLst>
            </a:pPr>
            <a:r>
              <a:rPr lang="en-US" sz="4800" b="1" dirty="0"/>
              <a:t>Humility</a:t>
            </a:r>
            <a:r>
              <a:rPr lang="en-US" sz="4800" dirty="0"/>
              <a:t> - God says intimacy with anyone 	other than my spouse is sin.</a:t>
            </a:r>
          </a:p>
          <a:p>
            <a:pPr algn="l"/>
            <a:r>
              <a:rPr lang="en-US" sz="4800" b="1" dirty="0"/>
              <a:t>Repentance</a:t>
            </a:r>
            <a:r>
              <a:rPr lang="en-US" sz="4800" dirty="0"/>
              <a:t> - I do not want to offend God 	or my spouse with the sin of adultery.</a:t>
            </a:r>
          </a:p>
          <a:p>
            <a:pPr algn="l">
              <a:tabLst>
                <a:tab pos="457200" algn="l"/>
              </a:tabLst>
            </a:pPr>
            <a:r>
              <a:rPr lang="en-US" sz="4800" b="1" dirty="0"/>
              <a:t>Obedience</a:t>
            </a:r>
            <a:r>
              <a:rPr lang="en-US" sz="4800" dirty="0"/>
              <a:t> - Today, with God’s help, I will 	stop flirting, and reserve all physical and 	emotional intimacy for my spouse.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461" y="304800"/>
            <a:ext cx="10955215" cy="6096000"/>
          </a:xfrm>
        </p:spPr>
        <p:txBody>
          <a:bodyPr>
            <a:normAutofit/>
          </a:bodyPr>
          <a:lstStyle/>
          <a:p>
            <a:r>
              <a:rPr lang="en-US" sz="4800" dirty="0"/>
              <a:t>(</a:t>
            </a:r>
            <a:r>
              <a:rPr lang="en-US" sz="4800" b="1" i="1" dirty="0">
                <a:solidFill>
                  <a:srgbClr val="FF0000"/>
                </a:solidFill>
              </a:rPr>
              <a:t>command</a:t>
            </a:r>
            <a:r>
              <a:rPr lang="en-US" sz="4800" dirty="0"/>
              <a:t>) </a:t>
            </a:r>
            <a:r>
              <a:rPr lang="en-US" sz="4800" b="1" dirty="0"/>
              <a:t>Do not murder</a:t>
            </a:r>
          </a:p>
          <a:p>
            <a:pPr algn="l">
              <a:tabLst>
                <a:tab pos="457200" algn="l"/>
              </a:tabLst>
            </a:pPr>
            <a:r>
              <a:rPr lang="en-US" sz="4800" b="1" dirty="0"/>
              <a:t>Humility</a:t>
            </a:r>
            <a:r>
              <a:rPr lang="en-US" sz="4800" dirty="0"/>
              <a:t> - God says taking an innocent life 	is sin</a:t>
            </a:r>
            <a:r>
              <a:rPr lang="en-US" sz="4800" spc="-150" dirty="0"/>
              <a:t>.</a:t>
            </a:r>
          </a:p>
          <a:p>
            <a:pPr algn="l">
              <a:tabLst>
                <a:tab pos="457200" algn="l"/>
              </a:tabLst>
            </a:pPr>
            <a:r>
              <a:rPr lang="en-US" sz="4800" b="1" dirty="0"/>
              <a:t>Repentance</a:t>
            </a:r>
            <a:r>
              <a:rPr lang="en-US" sz="4800" dirty="0"/>
              <a:t> - I do not want to offend God 	or destroy others by the sin of murder.</a:t>
            </a:r>
          </a:p>
          <a:p>
            <a:pPr algn="l">
              <a:tabLst>
                <a:tab pos="457200" algn="l"/>
              </a:tabLst>
            </a:pPr>
            <a:r>
              <a:rPr lang="en-US" sz="4800" b="1" dirty="0"/>
              <a:t>Obedience</a:t>
            </a:r>
            <a:r>
              <a:rPr lang="en-US" sz="4800" dirty="0"/>
              <a:t> - Today, with God’s help, I will 	please Him by not committing murder.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81000"/>
            <a:ext cx="8229600" cy="6096000"/>
          </a:xfrm>
        </p:spPr>
        <p:txBody>
          <a:bodyPr>
            <a:normAutofit/>
          </a:bodyPr>
          <a:lstStyle/>
          <a:p>
            <a:r>
              <a:rPr lang="en-US" sz="4800" b="1" dirty="0"/>
              <a:t>God’s Clear COMMANDS</a:t>
            </a:r>
          </a:p>
          <a:p>
            <a:endParaRPr lang="en-US" sz="4800" b="1" dirty="0"/>
          </a:p>
          <a:p>
            <a:endParaRPr lang="en-US" sz="4800" b="1" dirty="0"/>
          </a:p>
          <a:p>
            <a:endParaRPr lang="en-US" sz="4800" b="1" dirty="0"/>
          </a:p>
        </p:txBody>
      </p:sp>
      <p:grpSp>
        <p:nvGrpSpPr>
          <p:cNvPr id="2" name="Group 11"/>
          <p:cNvGrpSpPr/>
          <p:nvPr/>
        </p:nvGrpSpPr>
        <p:grpSpPr>
          <a:xfrm>
            <a:off x="3276593" y="1730188"/>
            <a:ext cx="5257800" cy="1510555"/>
            <a:chOff x="1447800" y="1730187"/>
            <a:chExt cx="5257800" cy="1510555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447800" y="1730187"/>
              <a:ext cx="52578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447800" y="3240742"/>
              <a:ext cx="52578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474697" y="1739155"/>
              <a:ext cx="0" cy="149711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2030503" y="1748123"/>
            <a:ext cx="121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(-)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</a:rPr>
              <a:t>wrong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10600" y="1801910"/>
            <a:ext cx="121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(+)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</a:rPr>
              <a:t>right</a:t>
            </a:r>
          </a:p>
        </p:txBody>
      </p:sp>
      <p:sp>
        <p:nvSpPr>
          <p:cNvPr id="16" name="Curved Right Arrow 15"/>
          <p:cNvSpPr/>
          <p:nvPr/>
        </p:nvSpPr>
        <p:spPr>
          <a:xfrm>
            <a:off x="3581400" y="1905000"/>
            <a:ext cx="731520" cy="1216152"/>
          </a:xfrm>
          <a:prstGeom prst="curv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Left Arrow 16"/>
          <p:cNvSpPr/>
          <p:nvPr/>
        </p:nvSpPr>
        <p:spPr>
          <a:xfrm>
            <a:off x="4800600" y="1828800"/>
            <a:ext cx="978408" cy="484632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Arrow 17"/>
          <p:cNvSpPr/>
          <p:nvPr/>
        </p:nvSpPr>
        <p:spPr>
          <a:xfrm>
            <a:off x="4876800" y="2667000"/>
            <a:ext cx="3124200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81000"/>
            <a:ext cx="8229600" cy="6096000"/>
          </a:xfrm>
        </p:spPr>
        <p:txBody>
          <a:bodyPr>
            <a:normAutofit/>
          </a:bodyPr>
          <a:lstStyle/>
          <a:p>
            <a:r>
              <a:rPr lang="en-US" sz="4800" b="1" dirty="0"/>
              <a:t>God’s Guiding </a:t>
            </a:r>
            <a:r>
              <a:rPr lang="en-US" sz="4800" b="1" dirty="0">
                <a:solidFill>
                  <a:srgbClr val="FF0000"/>
                </a:solidFill>
              </a:rPr>
              <a:t>PRINCIPLES</a:t>
            </a:r>
          </a:p>
          <a:p>
            <a:endParaRPr lang="en-US" sz="4800" b="1" dirty="0">
              <a:solidFill>
                <a:srgbClr val="FF0000"/>
              </a:solidFill>
            </a:endParaRPr>
          </a:p>
          <a:p>
            <a:endParaRPr lang="en-US" sz="4800" b="1" dirty="0">
              <a:solidFill>
                <a:srgbClr val="FF0000"/>
              </a:solidFill>
            </a:endParaRPr>
          </a:p>
          <a:p>
            <a:endParaRPr lang="en-US" sz="4800" b="1" dirty="0">
              <a:solidFill>
                <a:srgbClr val="FF0000"/>
              </a:solidFill>
            </a:endParaRPr>
          </a:p>
          <a:p>
            <a:pPr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sz="4800" b="1" dirty="0"/>
              <a:t> Wisdom</a:t>
            </a:r>
          </a:p>
          <a:p>
            <a:pPr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sz="4800" b="1" dirty="0"/>
              <a:t> Discernment  </a:t>
            </a:r>
          </a:p>
          <a:p>
            <a:pPr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sz="4800" b="1" dirty="0"/>
              <a:t> Obedience  </a:t>
            </a:r>
            <a:endParaRPr lang="en-US" sz="4800" b="1" dirty="0">
              <a:solidFill>
                <a:srgbClr val="FF0000"/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3276593" y="1730188"/>
            <a:ext cx="5257800" cy="1510555"/>
            <a:chOff x="1447800" y="1730187"/>
            <a:chExt cx="5257800" cy="1510555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447800" y="1730187"/>
              <a:ext cx="52578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447800" y="3240742"/>
              <a:ext cx="52578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474697" y="1739155"/>
              <a:ext cx="0" cy="149711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2030503" y="1748123"/>
            <a:ext cx="121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(-)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</a:rPr>
              <a:t>good</a:t>
            </a:r>
          </a:p>
        </p:txBody>
      </p:sp>
      <p:sp>
        <p:nvSpPr>
          <p:cNvPr id="9" name="Rectangle 8"/>
          <p:cNvSpPr/>
          <p:nvPr/>
        </p:nvSpPr>
        <p:spPr>
          <a:xfrm>
            <a:off x="3429000" y="1828800"/>
            <a:ext cx="4876800" cy="1295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 rot="5400000">
            <a:off x="6390692" y="-828092"/>
            <a:ext cx="1010816" cy="6629402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10599" y="1801910"/>
            <a:ext cx="21285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(+)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</a:rPr>
              <a:t>better, best</a:t>
            </a:r>
          </a:p>
        </p:txBody>
      </p:sp>
      <p:sp>
        <p:nvSpPr>
          <p:cNvPr id="15" name="Left Arrow 14"/>
          <p:cNvSpPr/>
          <p:nvPr/>
        </p:nvSpPr>
        <p:spPr>
          <a:xfrm>
            <a:off x="4888992" y="3587856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-Up Arrow 15"/>
          <p:cNvSpPr/>
          <p:nvPr/>
        </p:nvSpPr>
        <p:spPr>
          <a:xfrm rot="5400000">
            <a:off x="6210293" y="3789537"/>
            <a:ext cx="990600" cy="1600200"/>
          </a:xfrm>
          <a:prstGeom prst="leftRight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5594964" y="5095168"/>
            <a:ext cx="3124200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Arrow 17"/>
          <p:cNvSpPr/>
          <p:nvPr/>
        </p:nvSpPr>
        <p:spPr>
          <a:xfrm rot="157395">
            <a:off x="4648200" y="2133600"/>
            <a:ext cx="978408" cy="3048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9" name="Left-Right-Up Arrow 18"/>
          <p:cNvSpPr/>
          <p:nvPr/>
        </p:nvSpPr>
        <p:spPr>
          <a:xfrm rot="5400000">
            <a:off x="3848100" y="2044700"/>
            <a:ext cx="533400" cy="914400"/>
          </a:xfrm>
          <a:prstGeom prst="leftRight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21299514">
            <a:off x="4724400" y="2514600"/>
            <a:ext cx="31242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877" y="304800"/>
            <a:ext cx="10990385" cy="6096000"/>
          </a:xfrm>
        </p:spPr>
        <p:txBody>
          <a:bodyPr>
            <a:normAutofit/>
          </a:bodyPr>
          <a:lstStyle/>
          <a:p>
            <a:r>
              <a:rPr lang="en-US" sz="4800" dirty="0"/>
              <a:t>(</a:t>
            </a:r>
            <a:r>
              <a:rPr lang="en-US" sz="4800" b="1" i="1" dirty="0">
                <a:solidFill>
                  <a:srgbClr val="FF0000"/>
                </a:solidFill>
              </a:rPr>
              <a:t>principle</a:t>
            </a:r>
            <a:r>
              <a:rPr lang="en-US" sz="4800" dirty="0"/>
              <a:t>) </a:t>
            </a:r>
            <a:r>
              <a:rPr lang="en-US" sz="4800" b="1" dirty="0"/>
              <a:t>Do not commit adultery</a:t>
            </a:r>
          </a:p>
          <a:p>
            <a:pPr algn="l"/>
            <a:r>
              <a:rPr lang="en-US" sz="4800" b="1" dirty="0"/>
              <a:t>Wisdom</a:t>
            </a:r>
            <a:r>
              <a:rPr lang="en-US" sz="4800" dirty="0"/>
              <a:t> - God says lustful looks reveal an 	adulterous heart.   </a:t>
            </a:r>
          </a:p>
          <a:p>
            <a:pPr algn="l"/>
            <a:r>
              <a:rPr lang="en-US" sz="4800" b="1" dirty="0"/>
              <a:t>Discernment</a:t>
            </a:r>
            <a:r>
              <a:rPr lang="en-US" sz="4800" dirty="0"/>
              <a:t> - No adultery is </a:t>
            </a:r>
            <a:r>
              <a:rPr lang="en-US" sz="4800" b="1" dirty="0"/>
              <a:t>good</a:t>
            </a:r>
            <a:r>
              <a:rPr lang="en-US" sz="4800" dirty="0"/>
              <a:t>. No 	lustful looking is </a:t>
            </a:r>
            <a:r>
              <a:rPr lang="en-US" sz="4800" b="1" dirty="0"/>
              <a:t>best</a:t>
            </a:r>
            <a:r>
              <a:rPr lang="en-US" sz="4800" dirty="0"/>
              <a:t>.  </a:t>
            </a:r>
          </a:p>
          <a:p>
            <a:pPr algn="l"/>
            <a:r>
              <a:rPr lang="en-US" sz="4800" b="1" dirty="0"/>
              <a:t>Obedience</a:t>
            </a:r>
            <a:r>
              <a:rPr lang="en-US" sz="4800" dirty="0"/>
              <a:t> - Today, with God’s help, I will 	please Him and guard my heart by      	re-directing my eyes.</a:t>
            </a:r>
          </a:p>
        </p:txBody>
      </p:sp>
      <p:sp>
        <p:nvSpPr>
          <p:cNvPr id="2" name="Left Arrow 14">
            <a:extLst>
              <a:ext uri="{FF2B5EF4-FFF2-40B4-BE49-F238E27FC236}">
                <a16:creationId xmlns:a16="http://schemas.microsoft.com/office/drawing/2014/main" id="{6D725C70-F970-7C44-67FA-C291826BE8C6}"/>
              </a:ext>
            </a:extLst>
          </p:cNvPr>
          <p:cNvSpPr/>
          <p:nvPr/>
        </p:nvSpPr>
        <p:spPr>
          <a:xfrm>
            <a:off x="6093069" y="1830176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-Right-Up Arrow 15">
            <a:extLst>
              <a:ext uri="{FF2B5EF4-FFF2-40B4-BE49-F238E27FC236}">
                <a16:creationId xmlns:a16="http://schemas.microsoft.com/office/drawing/2014/main" id="{4C185F50-1715-1199-3F3C-BC3682E3514C}"/>
              </a:ext>
            </a:extLst>
          </p:cNvPr>
          <p:cNvSpPr/>
          <p:nvPr/>
        </p:nvSpPr>
        <p:spPr>
          <a:xfrm rot="5400000">
            <a:off x="7531093" y="2814177"/>
            <a:ext cx="990600" cy="1600200"/>
          </a:xfrm>
          <a:prstGeom prst="leftRight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16">
            <a:extLst>
              <a:ext uri="{FF2B5EF4-FFF2-40B4-BE49-F238E27FC236}">
                <a16:creationId xmlns:a16="http://schemas.microsoft.com/office/drawing/2014/main" id="{FF872080-898A-4D99-F605-CA656975021A}"/>
              </a:ext>
            </a:extLst>
          </p:cNvPr>
          <p:cNvSpPr/>
          <p:nvPr/>
        </p:nvSpPr>
        <p:spPr>
          <a:xfrm>
            <a:off x="7226293" y="5440608"/>
            <a:ext cx="3124200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461" y="304800"/>
            <a:ext cx="10955215" cy="6096000"/>
          </a:xfrm>
        </p:spPr>
        <p:txBody>
          <a:bodyPr>
            <a:normAutofit/>
          </a:bodyPr>
          <a:lstStyle/>
          <a:p>
            <a:r>
              <a:rPr lang="en-US" sz="4800" dirty="0"/>
              <a:t>(</a:t>
            </a:r>
            <a:r>
              <a:rPr lang="en-US" sz="4800" b="1" i="1" dirty="0">
                <a:solidFill>
                  <a:srgbClr val="FF0000"/>
                </a:solidFill>
              </a:rPr>
              <a:t>principle</a:t>
            </a:r>
            <a:r>
              <a:rPr lang="en-US" sz="4800" dirty="0"/>
              <a:t>) </a:t>
            </a:r>
            <a:r>
              <a:rPr lang="en-US" sz="4800" b="1" dirty="0"/>
              <a:t>Do not murder</a:t>
            </a:r>
          </a:p>
          <a:p>
            <a:pPr algn="l">
              <a:tabLst>
                <a:tab pos="457200" algn="l"/>
              </a:tabLst>
            </a:pPr>
            <a:r>
              <a:rPr lang="en-US" sz="4800" b="1" dirty="0"/>
              <a:t>Wisdom</a:t>
            </a:r>
            <a:r>
              <a:rPr lang="en-US" sz="4800" dirty="0"/>
              <a:t> - God says unrighteous anger 	reveals a murderous heart.</a:t>
            </a:r>
          </a:p>
          <a:p>
            <a:pPr algn="l">
              <a:tabLst>
                <a:tab pos="457200" algn="l"/>
              </a:tabLst>
            </a:pPr>
            <a:r>
              <a:rPr lang="en-US" sz="4800" b="1" dirty="0"/>
              <a:t>Discernment</a:t>
            </a:r>
            <a:r>
              <a:rPr lang="en-US" sz="4800" dirty="0"/>
              <a:t> - No murder is </a:t>
            </a:r>
            <a:r>
              <a:rPr lang="en-US" sz="4800" b="1" dirty="0"/>
              <a:t>good</a:t>
            </a:r>
            <a:r>
              <a:rPr lang="en-US" sz="4800" dirty="0"/>
              <a:t>. No 	unrighteous anger is </a:t>
            </a:r>
            <a:r>
              <a:rPr lang="en-US" sz="4800" b="1" dirty="0"/>
              <a:t>best</a:t>
            </a:r>
            <a:r>
              <a:rPr lang="en-US" sz="4800" dirty="0"/>
              <a:t>.</a:t>
            </a:r>
          </a:p>
          <a:p>
            <a:pPr algn="l">
              <a:tabLst>
                <a:tab pos="457200" algn="l"/>
              </a:tabLst>
            </a:pPr>
            <a:r>
              <a:rPr lang="en-US" sz="4800" b="1" dirty="0"/>
              <a:t>Obedience</a:t>
            </a:r>
            <a:r>
              <a:rPr lang="en-US" sz="4800" dirty="0"/>
              <a:t> - Today, with God’s help, I will 	please Him and guard my heart by being 	forgiving.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DA20C60-6888-55DB-8E8C-3FFD814B8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541867"/>
            <a:ext cx="10989733" cy="57912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Ecclesiastes 7:16,17</a:t>
            </a:r>
          </a:p>
          <a:p>
            <a:pPr algn="l"/>
            <a:r>
              <a:rPr lang="en-US" sz="4800" spc="-150" dirty="0"/>
              <a:t>Don’t be </a:t>
            </a:r>
            <a:r>
              <a:rPr lang="en-US" sz="4800" b="1" spc="-150" dirty="0"/>
              <a:t>overly</a:t>
            </a:r>
            <a:r>
              <a:rPr lang="en-US" sz="4800" spc="-150" dirty="0"/>
              <a:t> righteous, or be </a:t>
            </a:r>
            <a:r>
              <a:rPr lang="en-US" sz="4800" b="1" spc="-150" dirty="0"/>
              <a:t>overly</a:t>
            </a:r>
            <a:r>
              <a:rPr lang="en-US" sz="4800" spc="-150" dirty="0"/>
              <a:t> wise</a:t>
            </a:r>
            <a:r>
              <a:rPr lang="en-US" sz="4800" dirty="0"/>
              <a:t>: </a:t>
            </a:r>
          </a:p>
          <a:p>
            <a:pPr algn="l"/>
            <a:r>
              <a:rPr lang="en-US" sz="4800" dirty="0"/>
              <a:t>Don’t be </a:t>
            </a:r>
            <a:r>
              <a:rPr lang="en-US" sz="4800" b="1" dirty="0"/>
              <a:t>overly</a:t>
            </a:r>
            <a:r>
              <a:rPr lang="en-US" sz="4800" dirty="0"/>
              <a:t> wicked, or be foolish: </a:t>
            </a:r>
          </a:p>
          <a:p>
            <a:pPr algn="l"/>
            <a:r>
              <a:rPr lang="en-US" sz="4800" dirty="0">
                <a:sym typeface="Wingdings" panose="05000000000000000000" pitchFamily="2" charset="2"/>
              </a:rPr>
              <a:t>	</a:t>
            </a:r>
            <a:r>
              <a:rPr lang="en-US" sz="4800" dirty="0"/>
              <a:t> Is this possible for a Christian? 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800" dirty="0"/>
              <a:t>Can anyone be </a:t>
            </a:r>
            <a:r>
              <a:rPr lang="en-US" sz="4800" b="1" dirty="0"/>
              <a:t>too</a:t>
            </a:r>
            <a:r>
              <a:rPr lang="en-US" sz="4800" dirty="0"/>
              <a:t> righteous?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800" dirty="0"/>
              <a:t>Is a </a:t>
            </a:r>
            <a:r>
              <a:rPr lang="en-US" sz="4800" b="1" dirty="0"/>
              <a:t>moderate</a:t>
            </a:r>
            <a:r>
              <a:rPr lang="en-US" sz="4800" dirty="0"/>
              <a:t> level of wickedness good?</a:t>
            </a:r>
          </a:p>
          <a:p>
            <a:pPr algn="l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7154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461" y="304800"/>
            <a:ext cx="10964007" cy="6096000"/>
          </a:xfrm>
        </p:spPr>
        <p:txBody>
          <a:bodyPr>
            <a:normAutofit/>
          </a:bodyPr>
          <a:lstStyle/>
          <a:p>
            <a:r>
              <a:rPr lang="en-US" sz="4800" dirty="0"/>
              <a:t>(</a:t>
            </a:r>
            <a:r>
              <a:rPr lang="en-US" sz="4800" b="1" i="1" dirty="0">
                <a:solidFill>
                  <a:srgbClr val="FF0000"/>
                </a:solidFill>
              </a:rPr>
              <a:t>principle</a:t>
            </a:r>
            <a:r>
              <a:rPr lang="en-US" sz="4800" dirty="0"/>
              <a:t>) </a:t>
            </a:r>
            <a:r>
              <a:rPr lang="en-US" sz="4800" b="1" dirty="0"/>
              <a:t>Do not steal</a:t>
            </a:r>
          </a:p>
          <a:p>
            <a:pPr algn="l">
              <a:tabLst>
                <a:tab pos="457200" algn="l"/>
              </a:tabLst>
            </a:pPr>
            <a:r>
              <a:rPr lang="en-US" sz="4800" b="1" dirty="0"/>
              <a:t>Wisdom </a:t>
            </a:r>
            <a:r>
              <a:rPr lang="en-US" sz="4800" dirty="0"/>
              <a:t>- God says stealing is sin, 	revealing a greedy heart</a:t>
            </a:r>
            <a:r>
              <a:rPr lang="en-US" sz="4800" spc="-150" dirty="0"/>
              <a:t>.</a:t>
            </a:r>
          </a:p>
          <a:p>
            <a:pPr algn="l">
              <a:tabLst>
                <a:tab pos="457200" algn="l"/>
              </a:tabLst>
            </a:pPr>
            <a:r>
              <a:rPr lang="en-US" sz="4800" b="1" dirty="0"/>
              <a:t>Discernment </a:t>
            </a:r>
            <a:r>
              <a:rPr lang="en-US" sz="4800" dirty="0"/>
              <a:t>- No stealing is </a:t>
            </a:r>
            <a:r>
              <a:rPr lang="en-US" sz="4800" b="1" dirty="0"/>
              <a:t>good</a:t>
            </a:r>
            <a:r>
              <a:rPr lang="en-US" sz="4800" dirty="0"/>
              <a:t>. Sharing 	what I have earned is </a:t>
            </a:r>
            <a:r>
              <a:rPr lang="en-US" sz="4800" b="1" dirty="0"/>
              <a:t>best</a:t>
            </a:r>
            <a:r>
              <a:rPr lang="en-US" sz="4800" dirty="0"/>
              <a:t>.</a:t>
            </a:r>
          </a:p>
          <a:p>
            <a:pPr algn="l">
              <a:tabLst>
                <a:tab pos="457200" algn="l"/>
              </a:tabLst>
            </a:pPr>
            <a:r>
              <a:rPr lang="en-US" sz="4800" b="1" dirty="0"/>
              <a:t>Obedience</a:t>
            </a:r>
            <a:r>
              <a:rPr lang="en-US" sz="4800" dirty="0"/>
              <a:t> - Today, with God’s help, I will 	please Him and bless others by giving 	generously.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253" y="304800"/>
            <a:ext cx="10955215" cy="6096000"/>
          </a:xfrm>
        </p:spPr>
        <p:txBody>
          <a:bodyPr>
            <a:normAutofit/>
          </a:bodyPr>
          <a:lstStyle/>
          <a:p>
            <a:r>
              <a:rPr lang="en-US" sz="4800" b="1" dirty="0"/>
              <a:t>“Ping Pong Theology” Defined</a:t>
            </a:r>
          </a:p>
          <a:p>
            <a:pPr algn="l"/>
            <a:r>
              <a:rPr lang="en-US" sz="4800" dirty="0"/>
              <a:t>In both beliefs and behaviors God’s </a:t>
            </a:r>
            <a:r>
              <a:rPr lang="en-US" sz="4800" b="1" dirty="0"/>
              <a:t>Word</a:t>
            </a:r>
            <a:r>
              <a:rPr lang="en-US" sz="4800" dirty="0"/>
              <a:t> and God’s </a:t>
            </a:r>
            <a:r>
              <a:rPr lang="en-US" sz="4800" b="1" dirty="0"/>
              <a:t>will</a:t>
            </a:r>
            <a:r>
              <a:rPr lang="en-US" sz="4800" dirty="0"/>
              <a:t> do not change. </a:t>
            </a:r>
          </a:p>
          <a:p>
            <a:pPr algn="l"/>
            <a:r>
              <a:rPr lang="en-US" sz="4800" dirty="0"/>
              <a:t>But because our understanding and practice of His </a:t>
            </a:r>
            <a:r>
              <a:rPr lang="en-US" sz="4800" b="1" dirty="0"/>
              <a:t>Word</a:t>
            </a:r>
            <a:r>
              <a:rPr lang="en-US" sz="4800" dirty="0"/>
              <a:t> and </a:t>
            </a:r>
            <a:r>
              <a:rPr lang="en-US" sz="4800" b="1" dirty="0"/>
              <a:t>will</a:t>
            </a:r>
            <a:r>
              <a:rPr lang="en-US" sz="4800" dirty="0"/>
              <a:t> can slide     “</a:t>
            </a:r>
            <a:r>
              <a:rPr lang="en-US" sz="4800" i="1" dirty="0"/>
              <a:t>to the right or to the left</a:t>
            </a:r>
            <a:r>
              <a:rPr lang="en-US" sz="4800" dirty="0"/>
              <a:t>”, </a:t>
            </a:r>
          </a:p>
          <a:p>
            <a:r>
              <a:rPr lang="en-US" sz="4800" dirty="0"/>
              <a:t>I contend that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6669" y="304800"/>
            <a:ext cx="10999177" cy="6096000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God will lovingly and sovereignly “slap us” (</a:t>
            </a:r>
            <a:r>
              <a:rPr lang="en-US" sz="4800" i="1" dirty="0"/>
              <a:t>like a ping pong paddle does to a ball</a:t>
            </a:r>
            <a:r>
              <a:rPr lang="en-US" sz="4800" dirty="0"/>
              <a:t>) </a:t>
            </a:r>
          </a:p>
          <a:p>
            <a:pPr algn="l"/>
            <a:r>
              <a:rPr lang="en-US" sz="4800" dirty="0"/>
              <a:t>with the very </a:t>
            </a:r>
            <a:r>
              <a:rPr lang="en-US" sz="4800" b="1" dirty="0"/>
              <a:t>truth</a:t>
            </a:r>
            <a:r>
              <a:rPr lang="en-US" sz="4800" dirty="0"/>
              <a:t> we need, at the very </a:t>
            </a:r>
            <a:r>
              <a:rPr lang="en-US" sz="4800" b="1" dirty="0"/>
              <a:t>time</a:t>
            </a:r>
            <a:r>
              <a:rPr lang="en-US" sz="4800" dirty="0"/>
              <a:t> we need it.</a:t>
            </a:r>
          </a:p>
          <a:p>
            <a:pPr algn="l"/>
            <a:r>
              <a:rPr lang="en-US" sz="4800" dirty="0"/>
              <a:t>He aims to bump us </a:t>
            </a:r>
            <a:r>
              <a:rPr lang="en-US" sz="4800" b="1" dirty="0"/>
              <a:t>away</a:t>
            </a:r>
            <a:r>
              <a:rPr lang="en-US" sz="4800" dirty="0"/>
              <a:t> (</a:t>
            </a:r>
            <a:r>
              <a:rPr lang="en-US" sz="4800" i="1" dirty="0"/>
              <a:t>ping</a:t>
            </a:r>
            <a:r>
              <a:rPr lang="en-US" sz="4800" dirty="0"/>
              <a:t>) from the </a:t>
            </a:r>
            <a:r>
              <a:rPr lang="en-US" sz="4800" b="1" dirty="0">
                <a:solidFill>
                  <a:srgbClr val="FF0000"/>
                </a:solidFill>
              </a:rPr>
              <a:t>error</a:t>
            </a:r>
            <a:r>
              <a:rPr lang="en-US" sz="4800" dirty="0"/>
              <a:t> toward which we are slipping, </a:t>
            </a:r>
          </a:p>
          <a:p>
            <a:pPr algn="l"/>
            <a:r>
              <a:rPr lang="en-US" sz="4800" dirty="0"/>
              <a:t>and </a:t>
            </a:r>
            <a:r>
              <a:rPr lang="en-US" sz="4800" b="1" dirty="0"/>
              <a:t>toward</a:t>
            </a:r>
            <a:r>
              <a:rPr lang="en-US" sz="4800" dirty="0"/>
              <a:t> (</a:t>
            </a:r>
            <a:r>
              <a:rPr lang="en-US" sz="4800" i="1" dirty="0"/>
              <a:t>pong</a:t>
            </a:r>
            <a:r>
              <a:rPr lang="en-US" sz="4800" dirty="0"/>
              <a:t>) the </a:t>
            </a:r>
            <a:r>
              <a:rPr lang="en-US" sz="4800" b="1" dirty="0">
                <a:solidFill>
                  <a:srgbClr val="FF0000"/>
                </a:solidFill>
              </a:rPr>
              <a:t>truth</a:t>
            </a:r>
            <a:r>
              <a:rPr lang="en-US" sz="4800" dirty="0"/>
              <a:t> we need.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877" y="304800"/>
            <a:ext cx="10990385" cy="6096000"/>
          </a:xfrm>
        </p:spPr>
        <p:txBody>
          <a:bodyPr>
            <a:noAutofit/>
          </a:bodyPr>
          <a:lstStyle/>
          <a:p>
            <a:pPr algn="l"/>
            <a:r>
              <a:rPr lang="en-US" sz="4800" dirty="0"/>
              <a:t>Because God the Spirit always uses His </a:t>
            </a:r>
            <a:r>
              <a:rPr lang="en-US" sz="4800" b="1" dirty="0"/>
              <a:t>Word</a:t>
            </a:r>
            <a:r>
              <a:rPr lang="en-US" sz="4800" dirty="0"/>
              <a:t> (</a:t>
            </a:r>
            <a:r>
              <a:rPr lang="en-US" sz="4800" i="1" dirty="0"/>
              <a:t>the paddle</a:t>
            </a:r>
            <a:r>
              <a:rPr lang="en-US" sz="4800" dirty="0"/>
              <a:t>), </a:t>
            </a:r>
          </a:p>
          <a:p>
            <a:pPr marL="406400" indent="-406400" algn="l">
              <a:buFont typeface="Arial" panose="020B0604020202020204" pitchFamily="34" charset="0"/>
              <a:buChar char="•"/>
            </a:pPr>
            <a:r>
              <a:rPr lang="en-US" sz="4800" dirty="0"/>
              <a:t>it is imperative to regularly, expectantly hear, read, and study the Bible, </a:t>
            </a:r>
          </a:p>
          <a:p>
            <a:pPr marL="406400" indent="-406400" algn="l">
              <a:buFont typeface="Arial" panose="020B0604020202020204" pitchFamily="34" charset="0"/>
              <a:buChar char="•"/>
            </a:pPr>
            <a:r>
              <a:rPr lang="en-US" sz="4800" dirty="0"/>
              <a:t>and to expose ourselves to people who do the same, </a:t>
            </a:r>
          </a:p>
          <a:p>
            <a:pPr marL="406400" indent="-406400" algn="l">
              <a:buFont typeface="Arial" panose="020B0604020202020204" pitchFamily="34" charset="0"/>
              <a:buChar char="•"/>
            </a:pPr>
            <a:r>
              <a:rPr lang="en-US" sz="4800" dirty="0"/>
              <a:t>keeping a tender heart to the probability that we may need our course corrected.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DA20C60-6888-55DB-8E8C-3FFD814B8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541867"/>
            <a:ext cx="10989733" cy="5791200"/>
          </a:xfrm>
        </p:spPr>
        <p:txBody>
          <a:bodyPr>
            <a:normAutofit lnSpcReduction="10000"/>
          </a:bodyPr>
          <a:lstStyle/>
          <a:p>
            <a:r>
              <a:rPr lang="en-US" sz="4800" b="1" i="1" dirty="0"/>
              <a:t>“Ping Pong” Theology </a:t>
            </a:r>
            <a:r>
              <a:rPr lang="en-US" sz="4800" i="1" dirty="0"/>
              <a:t>and</a:t>
            </a:r>
            <a:r>
              <a:rPr lang="en-US" sz="4800" b="1" i="1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Eccl 7:16,17</a:t>
            </a:r>
          </a:p>
          <a:p>
            <a:r>
              <a:rPr lang="en-US" sz="4800" dirty="0"/>
              <a:t>Do not be </a:t>
            </a:r>
            <a:r>
              <a:rPr lang="en-US" sz="4800" b="1" dirty="0"/>
              <a:t>overly</a:t>
            </a:r>
            <a:r>
              <a:rPr lang="en-US" sz="4800" dirty="0"/>
              <a:t> righteous, nor be </a:t>
            </a:r>
            <a:r>
              <a:rPr lang="en-US" sz="4800" b="1" dirty="0"/>
              <a:t>overly</a:t>
            </a:r>
            <a:r>
              <a:rPr lang="en-US" sz="4800" dirty="0"/>
              <a:t> wise: Why should you destroy yourself?</a:t>
            </a:r>
          </a:p>
          <a:p>
            <a:pPr algn="l"/>
            <a:r>
              <a:rPr lang="en-US" sz="4800" spc="-150" dirty="0"/>
              <a:t>(</a:t>
            </a:r>
            <a:r>
              <a:rPr lang="en-US" sz="4800" b="1" i="1" spc="-150" dirty="0">
                <a:solidFill>
                  <a:srgbClr val="FF0000"/>
                </a:solidFill>
              </a:rPr>
              <a:t>ping</a:t>
            </a:r>
            <a:r>
              <a:rPr lang="en-US" sz="4800" spc="-150" dirty="0"/>
              <a:t>) “</a:t>
            </a:r>
            <a:r>
              <a:rPr lang="en-US" sz="4800" i="1" spc="-150" dirty="0"/>
              <a:t>Am I a self-righteousness know-it-all</a:t>
            </a:r>
            <a:r>
              <a:rPr lang="en-US" sz="4800" spc="-150" dirty="0"/>
              <a:t>?”</a:t>
            </a:r>
            <a:r>
              <a:rPr lang="en-US" sz="4800" dirty="0"/>
              <a:t>  </a:t>
            </a:r>
          </a:p>
          <a:p>
            <a:endParaRPr lang="en-US" sz="900" dirty="0"/>
          </a:p>
          <a:p>
            <a:r>
              <a:rPr lang="en-US" sz="4800" dirty="0"/>
              <a:t>Do not be </a:t>
            </a:r>
            <a:r>
              <a:rPr lang="en-US" sz="4800" b="1" dirty="0"/>
              <a:t>overly</a:t>
            </a:r>
            <a:r>
              <a:rPr lang="en-US" sz="4800" dirty="0"/>
              <a:t> wicked, nor be foolish: Why should you die before your time? </a:t>
            </a:r>
          </a:p>
          <a:p>
            <a:pPr algn="l"/>
            <a:r>
              <a:rPr lang="en-US" sz="4800" dirty="0"/>
              <a:t>(</a:t>
            </a:r>
            <a:r>
              <a:rPr lang="en-US" sz="4800" b="1" i="1" dirty="0">
                <a:solidFill>
                  <a:srgbClr val="FF0000"/>
                </a:solidFill>
              </a:rPr>
              <a:t>pong</a:t>
            </a:r>
            <a:r>
              <a:rPr lang="en-US" sz="4800" dirty="0"/>
              <a:t>) “</a:t>
            </a:r>
            <a:r>
              <a:rPr lang="en-US" sz="4800" i="1" dirty="0"/>
              <a:t>Am I purposely excusing what God 	says is sin and foolishness?”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6664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DA20C60-6888-55DB-8E8C-3FFD814B8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541867"/>
            <a:ext cx="10989733" cy="57912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4800" dirty="0"/>
              <a:t>Can anyone </a:t>
            </a:r>
            <a:r>
              <a:rPr lang="en-US" sz="4800" b="1" dirty="0"/>
              <a:t>pray</a:t>
            </a:r>
            <a:r>
              <a:rPr lang="en-US" sz="4800" dirty="0"/>
              <a:t> too much? (</a:t>
            </a:r>
            <a:r>
              <a:rPr lang="en-US" sz="4800" b="1" dirty="0">
                <a:solidFill>
                  <a:srgbClr val="FF0000"/>
                </a:solidFill>
              </a:rPr>
              <a:t>Isa 1:15</a:t>
            </a:r>
            <a:r>
              <a:rPr lang="en-US" sz="4800" dirty="0"/>
              <a:t>)</a:t>
            </a:r>
          </a:p>
          <a:p>
            <a:pPr algn="l"/>
            <a:r>
              <a:rPr lang="en-US" sz="4800" dirty="0"/>
              <a:t>- </a:t>
            </a:r>
            <a:r>
              <a:rPr lang="en-US" sz="4800" b="1" dirty="0"/>
              <a:t>give</a:t>
            </a:r>
            <a:r>
              <a:rPr lang="en-US" sz="4800" dirty="0"/>
              <a:t> too much? (</a:t>
            </a:r>
            <a:r>
              <a:rPr lang="en-US" sz="4800" b="1" dirty="0">
                <a:solidFill>
                  <a:srgbClr val="FF0000"/>
                </a:solidFill>
              </a:rPr>
              <a:t>Mark 7:11</a:t>
            </a:r>
            <a:r>
              <a:rPr lang="en-US" sz="4800" dirty="0"/>
              <a:t>)</a:t>
            </a:r>
          </a:p>
          <a:p>
            <a:pPr algn="l"/>
            <a:r>
              <a:rPr lang="en-US" sz="4800" dirty="0"/>
              <a:t>- </a:t>
            </a:r>
            <a:r>
              <a:rPr lang="en-US" sz="4800" b="1" dirty="0"/>
              <a:t>fast</a:t>
            </a:r>
            <a:r>
              <a:rPr lang="en-US" sz="4800" dirty="0"/>
              <a:t> too much? (</a:t>
            </a:r>
            <a:r>
              <a:rPr lang="en-US" sz="4800" b="1" dirty="0">
                <a:solidFill>
                  <a:srgbClr val="FF0000"/>
                </a:solidFill>
              </a:rPr>
              <a:t>Acts 23:12</a:t>
            </a:r>
            <a:r>
              <a:rPr lang="en-US" sz="4800" dirty="0"/>
              <a:t>)</a:t>
            </a:r>
          </a:p>
          <a:p>
            <a:pPr algn="l"/>
            <a:r>
              <a:rPr lang="en-US" sz="4800" dirty="0"/>
              <a:t>- </a:t>
            </a:r>
            <a:r>
              <a:rPr lang="en-US" sz="4800" b="1" dirty="0"/>
              <a:t>share the gospel </a:t>
            </a:r>
            <a:r>
              <a:rPr lang="en-US" sz="4800" dirty="0"/>
              <a:t>too much? (</a:t>
            </a:r>
            <a:r>
              <a:rPr lang="en-US" sz="4800" b="1" dirty="0">
                <a:solidFill>
                  <a:srgbClr val="FF0000"/>
                </a:solidFill>
              </a:rPr>
              <a:t>Matt 7:6</a:t>
            </a:r>
            <a:r>
              <a:rPr lang="en-US" sz="4800" dirty="0"/>
              <a:t>)</a:t>
            </a:r>
          </a:p>
          <a:p>
            <a:pPr algn="l"/>
            <a:r>
              <a:rPr lang="en-US" sz="4800" dirty="0"/>
              <a:t>- </a:t>
            </a:r>
            <a:r>
              <a:rPr lang="en-US" sz="4800" b="1" dirty="0"/>
              <a:t>serve </a:t>
            </a:r>
            <a:r>
              <a:rPr lang="en-US" sz="4800" dirty="0"/>
              <a:t>too much? (</a:t>
            </a:r>
            <a:r>
              <a:rPr lang="en-US" sz="4800" b="1" dirty="0">
                <a:solidFill>
                  <a:srgbClr val="FF0000"/>
                </a:solidFill>
              </a:rPr>
              <a:t>I Tim 5:8</a:t>
            </a:r>
            <a:r>
              <a:rPr lang="en-US" sz="4800" dirty="0"/>
              <a:t>)</a:t>
            </a:r>
          </a:p>
          <a:p>
            <a:pPr algn="l"/>
            <a:r>
              <a:rPr lang="en-US" sz="4800" dirty="0"/>
              <a:t>Pharisees in fanatical self-righteousness, would “</a:t>
            </a:r>
            <a:r>
              <a:rPr lang="en-US" sz="4800" i="1" dirty="0"/>
              <a:t>strain out a gnat but swallow a camel</a:t>
            </a:r>
            <a:r>
              <a:rPr lang="en-US" sz="4800" dirty="0"/>
              <a:t>” (</a:t>
            </a:r>
            <a:r>
              <a:rPr lang="en-US" sz="4800" b="1" dirty="0">
                <a:solidFill>
                  <a:srgbClr val="FF0000"/>
                </a:solidFill>
              </a:rPr>
              <a:t>Matt 23:24</a:t>
            </a:r>
            <a:r>
              <a:rPr lang="en-US" sz="4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3819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DA20C60-6888-55DB-8E8C-3FFD814B8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541867"/>
            <a:ext cx="10989733" cy="5791200"/>
          </a:xfrm>
        </p:spPr>
        <p:txBody>
          <a:bodyPr>
            <a:noAutofit/>
          </a:bodyPr>
          <a:lstStyle/>
          <a:p>
            <a:r>
              <a:rPr lang="en-US" sz="4800" b="1" dirty="0"/>
              <a:t>Game … Set … Match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Eccl 7:18  </a:t>
            </a:r>
            <a:r>
              <a:rPr lang="en-US" sz="4800" i="1" dirty="0"/>
              <a:t>It is </a:t>
            </a:r>
            <a:r>
              <a:rPr lang="en-US" sz="4800" b="1" i="1" dirty="0"/>
              <a:t>good</a:t>
            </a:r>
            <a:r>
              <a:rPr lang="en-US" sz="4800" i="1" dirty="0"/>
              <a:t> that you grasp this, </a:t>
            </a:r>
            <a:r>
              <a:rPr lang="en-US" sz="4800" b="1" i="1" dirty="0"/>
              <a:t>and also</a:t>
            </a:r>
            <a:r>
              <a:rPr lang="en-US" sz="4800" i="1" dirty="0"/>
              <a:t> not remove your hand from the other;    For he who </a:t>
            </a:r>
            <a:r>
              <a:rPr lang="en-US" sz="4800" b="1" i="1" dirty="0"/>
              <a:t>fears God </a:t>
            </a:r>
            <a:r>
              <a:rPr lang="en-US" sz="4800" i="1" dirty="0"/>
              <a:t>will escape them all</a:t>
            </a:r>
            <a:r>
              <a:rPr lang="en-US" sz="4800" dirty="0"/>
              <a:t>. </a:t>
            </a:r>
          </a:p>
          <a:p>
            <a:pPr algn="l"/>
            <a:endParaRPr lang="en-US" sz="800" spc="-220" dirty="0"/>
          </a:p>
          <a:p>
            <a:pPr algn="l"/>
            <a:r>
              <a:rPr lang="en-US" sz="4800" dirty="0"/>
              <a:t>Chasing </a:t>
            </a:r>
            <a:r>
              <a:rPr lang="en-US" sz="4800" b="1" dirty="0"/>
              <a:t>extremes</a:t>
            </a:r>
            <a:r>
              <a:rPr lang="en-US" sz="4800" dirty="0"/>
              <a:t> will not prolong one’s life or provide the satisfaction one desires.</a:t>
            </a:r>
          </a:p>
          <a:p>
            <a:pPr algn="l"/>
            <a:endParaRPr lang="en-US" sz="800" spc="-220" dirty="0"/>
          </a:p>
          <a:p>
            <a:pPr algn="l"/>
            <a:r>
              <a:rPr lang="en-US" sz="4800" spc="-220" dirty="0"/>
              <a:t>Solomon teaches </a:t>
            </a:r>
            <a:r>
              <a:rPr lang="en-US" sz="4800" b="1" spc="-220" dirty="0"/>
              <a:t>moderation</a:t>
            </a:r>
            <a:r>
              <a:rPr lang="en-US" sz="4800" spc="-220" dirty="0"/>
              <a:t> in the fear of God.</a:t>
            </a:r>
          </a:p>
          <a:p>
            <a:pPr algn="l"/>
            <a:r>
              <a:rPr lang="en-US" sz="800" spc="-22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78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DA20C60-6888-55DB-8E8C-3FFD814B8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541867"/>
            <a:ext cx="10989733" cy="5791200"/>
          </a:xfrm>
        </p:spPr>
        <p:txBody>
          <a:bodyPr>
            <a:noAutofit/>
          </a:bodyPr>
          <a:lstStyle/>
          <a:p>
            <a:endParaRPr lang="en-US" sz="4800" b="1" dirty="0"/>
          </a:p>
          <a:p>
            <a:r>
              <a:rPr lang="en-US" sz="6000" b="1" dirty="0"/>
              <a:t>Next Time</a:t>
            </a:r>
          </a:p>
          <a:p>
            <a:r>
              <a:rPr lang="en-US" sz="6000" b="1" dirty="0">
                <a:solidFill>
                  <a:srgbClr val="FF0000"/>
                </a:solidFill>
              </a:rPr>
              <a:t>Ecclesiastes 11,12</a:t>
            </a:r>
          </a:p>
          <a:p>
            <a:r>
              <a:rPr lang="en-US" sz="6000" dirty="0"/>
              <a:t>“</a:t>
            </a:r>
            <a:r>
              <a:rPr lang="en-US" sz="6000" i="1" dirty="0"/>
              <a:t>Before it’s too late </a:t>
            </a:r>
            <a:r>
              <a:rPr lang="en-US" sz="6000" dirty="0"/>
              <a:t>…”</a:t>
            </a:r>
          </a:p>
        </p:txBody>
      </p:sp>
    </p:spTree>
    <p:extLst>
      <p:ext uri="{BB962C8B-B14F-4D97-AF65-F5344CB8AC3E}">
        <p14:creationId xmlns:p14="http://schemas.microsoft.com/office/powerpoint/2010/main" val="1756394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DA20C60-6888-55DB-8E8C-3FFD814B8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541867"/>
            <a:ext cx="10989733" cy="5791200"/>
          </a:xfrm>
        </p:spPr>
        <p:txBody>
          <a:bodyPr>
            <a:normAutofit lnSpcReduction="10000"/>
          </a:bodyPr>
          <a:lstStyle/>
          <a:p>
            <a:r>
              <a:rPr lang="en-US" sz="4800" b="1" dirty="0"/>
              <a:t>Another Example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Prov 26:4  </a:t>
            </a:r>
            <a:r>
              <a:rPr lang="en-US" sz="4800" b="1" dirty="0"/>
              <a:t>Answer not a fool </a:t>
            </a:r>
            <a:r>
              <a:rPr lang="en-US" sz="4800" dirty="0"/>
              <a:t>according to his folly, lest thou also be like unto him. 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	</a:t>
            </a:r>
            <a:r>
              <a:rPr lang="en-US" sz="4800" dirty="0">
                <a:sym typeface="Wingdings" panose="05000000000000000000" pitchFamily="2" charset="2"/>
              </a:rPr>
              <a:t></a:t>
            </a:r>
            <a:r>
              <a:rPr lang="en-US" sz="4800" dirty="0"/>
              <a:t> </a:t>
            </a:r>
            <a:r>
              <a:rPr lang="en-US" sz="4800" b="1" i="1" dirty="0"/>
              <a:t>Don’t stoop down </a:t>
            </a:r>
            <a:r>
              <a:rPr lang="en-US" sz="4800" i="1" dirty="0"/>
              <a:t>to a fool’s level.</a:t>
            </a:r>
            <a:endParaRPr lang="en-US" sz="4800" dirty="0"/>
          </a:p>
          <a:p>
            <a:pPr algn="l"/>
            <a:endParaRPr lang="en-US" sz="1000" b="1" dirty="0">
              <a:solidFill>
                <a:srgbClr val="FF0000"/>
              </a:solidFill>
            </a:endParaRP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Prov 26:5  </a:t>
            </a:r>
            <a:r>
              <a:rPr lang="en-US" sz="4800" b="1" dirty="0"/>
              <a:t>Answer a fool </a:t>
            </a:r>
            <a:r>
              <a:rPr lang="en-US" sz="4800" dirty="0"/>
              <a:t>according to his folly, lest he be wise in his own conceit. </a:t>
            </a:r>
          </a:p>
          <a:p>
            <a:pPr algn="l">
              <a:tabLst>
                <a:tab pos="457200" algn="l"/>
              </a:tabLst>
            </a:pPr>
            <a:r>
              <a:rPr lang="en-US" sz="4800" dirty="0">
                <a:sym typeface="Wingdings" panose="05000000000000000000" pitchFamily="2" charset="2"/>
              </a:rPr>
              <a:t>	</a:t>
            </a:r>
            <a:r>
              <a:rPr lang="en-US" sz="4800" dirty="0"/>
              <a:t> </a:t>
            </a:r>
            <a:r>
              <a:rPr lang="en-US" sz="4800" b="1" i="1" spc="-150" dirty="0"/>
              <a:t>Do</a:t>
            </a:r>
            <a:r>
              <a:rPr lang="en-US" sz="4800" b="1" spc="-150" dirty="0"/>
              <a:t> </a:t>
            </a:r>
            <a:r>
              <a:rPr lang="en-US" sz="4800" b="1" i="1" spc="-150" dirty="0"/>
              <a:t>speak up </a:t>
            </a:r>
            <a:r>
              <a:rPr lang="en-US" sz="4800" i="1" dirty="0"/>
              <a:t>if a fool is “hearing” your 		silence as agreement or capitulation.</a:t>
            </a:r>
            <a:endParaRPr lang="en-US" sz="4800" dirty="0"/>
          </a:p>
          <a:p>
            <a:pPr algn="l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1459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2667" y="304800"/>
            <a:ext cx="11023600" cy="6096000"/>
          </a:xfrm>
        </p:spPr>
        <p:txBody>
          <a:bodyPr>
            <a:normAutofit/>
          </a:bodyPr>
          <a:lstStyle/>
          <a:p>
            <a:r>
              <a:rPr lang="en-US" sz="4800" i="1" dirty="0"/>
              <a:t>If Bible statements seem contradictory - consider </a:t>
            </a:r>
            <a:r>
              <a:rPr lang="en-US" sz="4800" b="1" dirty="0"/>
              <a:t>“Ping Pong” Theology </a:t>
            </a:r>
            <a:r>
              <a:rPr lang="en-US" sz="4800" dirty="0"/>
              <a:t>(PPT)</a:t>
            </a:r>
          </a:p>
          <a:p>
            <a:endParaRPr lang="en-US" sz="1200" dirty="0"/>
          </a:p>
          <a:p>
            <a:r>
              <a:rPr lang="en-US" sz="4800" b="1" dirty="0"/>
              <a:t>PPT</a:t>
            </a:r>
            <a:r>
              <a:rPr lang="en-US" sz="4800" dirty="0"/>
              <a:t> wrestles with the fact that:</a:t>
            </a:r>
          </a:p>
          <a:p>
            <a:pPr algn="l"/>
            <a:r>
              <a:rPr lang="en-US" sz="4800" dirty="0"/>
              <a:t>1 - The Bible is, at times, a </a:t>
            </a:r>
            <a:r>
              <a:rPr lang="en-US" sz="4800" b="1" dirty="0"/>
              <a:t>hard book </a:t>
            </a:r>
            <a:r>
              <a:rPr lang="en-US" sz="4800" dirty="0"/>
              <a:t>to 	understand/apply.</a:t>
            </a:r>
          </a:p>
          <a:p>
            <a:pPr algn="l"/>
            <a:r>
              <a:rPr lang="en-US" sz="4800" dirty="0"/>
              <a:t>2 - Those who read the Bible at times have 	a </a:t>
            </a:r>
            <a:r>
              <a:rPr lang="en-US" sz="4800" b="1" dirty="0"/>
              <a:t>hard heart</a:t>
            </a:r>
            <a:r>
              <a:rPr lang="en-US" sz="4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304800"/>
            <a:ext cx="10989733" cy="6096000"/>
          </a:xfrm>
        </p:spPr>
        <p:txBody>
          <a:bodyPr>
            <a:normAutofit/>
          </a:bodyPr>
          <a:lstStyle/>
          <a:p>
            <a:r>
              <a:rPr lang="en-US" sz="4800" b="1" dirty="0"/>
              <a:t>PPT reflects</a:t>
            </a:r>
          </a:p>
          <a:p>
            <a:r>
              <a:rPr lang="en-US" sz="4800" b="1" dirty="0"/>
              <a:t>a repeated Bible phrase</a:t>
            </a:r>
            <a:r>
              <a:rPr lang="en-US" sz="4800" dirty="0"/>
              <a:t>: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Deut 5:32</a:t>
            </a:r>
            <a:r>
              <a:rPr lang="en-US" sz="4800" b="1" dirty="0"/>
              <a:t> </a:t>
            </a:r>
            <a:r>
              <a:rPr lang="en-US" sz="4800" dirty="0"/>
              <a:t>You shall be careful to do as the LORD your God has commanded you. You shall not turn aside </a:t>
            </a:r>
            <a:r>
              <a:rPr lang="en-US" sz="4800" b="1" dirty="0"/>
              <a:t>to the right hand or to the left</a:t>
            </a:r>
            <a:r>
              <a:rPr lang="en-US" sz="4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533" y="304800"/>
            <a:ext cx="10989734" cy="60960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solidFill>
                  <a:srgbClr val="FF0000"/>
                </a:solidFill>
              </a:rPr>
              <a:t>Josh 1:7  </a:t>
            </a:r>
            <a:r>
              <a:rPr lang="en-US" sz="4800" dirty="0"/>
              <a:t>Be strong and very courageous, being careful to do according to all the law that Moses my servant commanded you. Do not turn from it </a:t>
            </a:r>
            <a:r>
              <a:rPr lang="en-US" sz="4800" b="1" dirty="0"/>
              <a:t>to the right hand or to the left</a:t>
            </a:r>
            <a:r>
              <a:rPr lang="en-US" sz="4800" dirty="0"/>
              <a:t>, that you may have good success wherever you go.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533" y="304800"/>
            <a:ext cx="10922000" cy="60960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>
                <a:solidFill>
                  <a:srgbClr val="FF0000"/>
                </a:solidFill>
              </a:rPr>
              <a:t>Prov</a:t>
            </a:r>
            <a:r>
              <a:rPr lang="en-US" sz="4800" b="1" dirty="0">
                <a:solidFill>
                  <a:srgbClr val="FF0000"/>
                </a:solidFill>
              </a:rPr>
              <a:t> 4:26  </a:t>
            </a:r>
            <a:r>
              <a:rPr lang="en-US" sz="4800" dirty="0"/>
              <a:t>Ponder the path of your feet; then all your ways will be sure. </a:t>
            </a:r>
          </a:p>
          <a:p>
            <a:pPr algn="l"/>
            <a:r>
              <a:rPr lang="en-US" sz="4800" b="1" dirty="0" err="1">
                <a:solidFill>
                  <a:srgbClr val="FF0000"/>
                </a:solidFill>
              </a:rPr>
              <a:t>Prov</a:t>
            </a:r>
            <a:r>
              <a:rPr lang="en-US" sz="4800" b="1" dirty="0">
                <a:solidFill>
                  <a:srgbClr val="FF0000"/>
                </a:solidFill>
              </a:rPr>
              <a:t> 4:27  </a:t>
            </a:r>
            <a:r>
              <a:rPr lang="en-US" sz="4800" dirty="0"/>
              <a:t>Do not swerve </a:t>
            </a:r>
            <a:r>
              <a:rPr lang="en-US" sz="4800" b="1" dirty="0"/>
              <a:t>to the right or to the left</a:t>
            </a:r>
            <a:r>
              <a:rPr lang="en-US" sz="4800" dirty="0"/>
              <a:t>; turn your foot away from evil.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304800"/>
            <a:ext cx="10989733" cy="60960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solidFill>
                  <a:srgbClr val="FF0000"/>
                </a:solidFill>
              </a:rPr>
              <a:t>Isa 30:21  </a:t>
            </a:r>
            <a:r>
              <a:rPr lang="en-US" sz="4800" dirty="0"/>
              <a:t>Your ears shall hear a word behind you, saying, "This is the way, walk in it," when you turn </a:t>
            </a:r>
            <a:r>
              <a:rPr lang="en-US" sz="4800" b="1" dirty="0"/>
              <a:t>to the right or when you turn to the left</a:t>
            </a:r>
            <a:r>
              <a:rPr lang="en-US" sz="4800" dirty="0"/>
              <a:t>.</a:t>
            </a:r>
          </a:p>
          <a:p>
            <a:pPr algn="l"/>
            <a:endParaRPr lang="en-US" sz="4800" dirty="0"/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Luke 6:39  </a:t>
            </a:r>
            <a:r>
              <a:rPr lang="en-US" sz="4800" dirty="0"/>
              <a:t>Jesus spoke a parable to them: "Can the blind lead the blind? Will they not both </a:t>
            </a:r>
            <a:r>
              <a:rPr lang="en-US" sz="4800" b="1" dirty="0"/>
              <a:t>fall into the ditch</a:t>
            </a:r>
            <a:r>
              <a:rPr lang="en-US" sz="4800" dirty="0"/>
              <a:t>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304800"/>
            <a:ext cx="10938933" cy="6096000"/>
          </a:xfrm>
        </p:spPr>
        <p:txBody>
          <a:bodyPr>
            <a:normAutofit/>
          </a:bodyPr>
          <a:lstStyle/>
          <a:p>
            <a:r>
              <a:rPr lang="en-US" sz="4800" dirty="0"/>
              <a:t>Apparently, there are </a:t>
            </a:r>
            <a:r>
              <a:rPr lang="en-US" sz="4800" b="1" dirty="0"/>
              <a:t>two extremes       </a:t>
            </a:r>
            <a:r>
              <a:rPr lang="en-US" sz="4800" dirty="0"/>
              <a:t>(</a:t>
            </a:r>
            <a:r>
              <a:rPr lang="en-US" sz="4800" b="1" i="1" dirty="0">
                <a:solidFill>
                  <a:srgbClr val="FF0000"/>
                </a:solidFill>
              </a:rPr>
              <a:t>right &amp; left</a:t>
            </a:r>
            <a:r>
              <a:rPr lang="en-US" sz="4800" dirty="0"/>
              <a:t>) that displease God.</a:t>
            </a:r>
          </a:p>
          <a:p>
            <a:r>
              <a:rPr lang="en-US" sz="4800" dirty="0"/>
              <a:t>The “slippery slope” analogy is valid,       </a:t>
            </a:r>
          </a:p>
          <a:p>
            <a:r>
              <a:rPr lang="en-US" sz="4800" dirty="0"/>
              <a:t>but there are often </a:t>
            </a:r>
            <a:r>
              <a:rPr lang="en-US" sz="4800" b="1" dirty="0"/>
              <a:t>two displeasing ditches</a:t>
            </a:r>
            <a:r>
              <a:rPr lang="en-US" sz="4800" dirty="0"/>
              <a:t>, not just one “down hill”, into which we  may slide.</a:t>
            </a:r>
          </a:p>
          <a:p>
            <a:r>
              <a:rPr lang="en-US" sz="4800" dirty="0"/>
              <a:t>In some cases, pleasing God requires finding a “</a:t>
            </a:r>
            <a:r>
              <a:rPr lang="en-US" sz="4800" b="1" dirty="0"/>
              <a:t>middle of the road</a:t>
            </a:r>
            <a:r>
              <a:rPr lang="en-US" sz="4800" dirty="0"/>
              <a:t>” balance.</a:t>
            </a:r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1254</Words>
  <Application>Microsoft Office PowerPoint</Application>
  <PresentationFormat>Widescreen</PresentationFormat>
  <Paragraphs>133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Tania Hunley</dc:creator>
  <cp:lastModifiedBy>Tania Hunley</cp:lastModifiedBy>
  <cp:revision>37</cp:revision>
  <dcterms:created xsi:type="dcterms:W3CDTF">2023-08-11T17:06:35Z</dcterms:created>
  <dcterms:modified xsi:type="dcterms:W3CDTF">2023-08-13T08:20:32Z</dcterms:modified>
</cp:coreProperties>
</file>