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9" r:id="rId2"/>
    <p:sldId id="361" r:id="rId3"/>
    <p:sldId id="256" r:id="rId4"/>
    <p:sldId id="261" r:id="rId5"/>
    <p:sldId id="262" r:id="rId6"/>
    <p:sldId id="362" r:id="rId7"/>
    <p:sldId id="404" r:id="rId8"/>
    <p:sldId id="260" r:id="rId9"/>
    <p:sldId id="257" r:id="rId10"/>
    <p:sldId id="258" r:id="rId11"/>
    <p:sldId id="405" r:id="rId12"/>
    <p:sldId id="406" r:id="rId13"/>
    <p:sldId id="407" r:id="rId14"/>
    <p:sldId id="408" r:id="rId15"/>
    <p:sldId id="409" r:id="rId16"/>
    <p:sldId id="264" r:id="rId17"/>
    <p:sldId id="411" r:id="rId18"/>
    <p:sldId id="410" r:id="rId19"/>
    <p:sldId id="265" r:id="rId20"/>
    <p:sldId id="413" r:id="rId21"/>
    <p:sldId id="412" r:id="rId22"/>
    <p:sldId id="414" r:id="rId23"/>
    <p:sldId id="415" r:id="rId24"/>
    <p:sldId id="416" r:id="rId25"/>
    <p:sldId id="417" r:id="rId26"/>
    <p:sldId id="418" r:id="rId27"/>
    <p:sldId id="4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8C3D1-87F7-4520-96D8-686A9396AF8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46200-C799-44A6-B7B8-35E69AF06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8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9CFC4-3FE7-466F-B1AD-AB14F8D43B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2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EF711-B588-9A61-C1EE-3396210B0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86388-DDAD-F019-A71F-2D6917968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E4C6C-92A4-630F-7DEB-CF6E4C100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DC01F-CD14-65D1-9953-BA1C58C0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39358-E2F3-B472-DE04-4C6AF508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5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D06A1-776D-A6BA-2E23-2B9B55A20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86795-59D2-242D-D025-429B2CD08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7E05B-BDD7-63CC-0D4A-D729D6D33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A641F-7071-28AE-084C-03790A7D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0184B-7DAA-6021-3783-C4818DAD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3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B5745-6698-650D-8313-90F6E4BAC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7E2C7-38EF-85A8-FABB-E1FB01DEA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01D46-E7D1-2EC0-29A8-8C1C1F016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C3D86-F68A-46AC-8A4C-5331A960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7A7B9-79C6-AB5C-02EB-59ECCA1B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6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F617-F816-3593-EF6E-E3D2F8FB5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3843D-1C92-EABD-8C93-5E92A8F43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C6743-A02F-DDAC-5A92-0608185E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065C2-6749-D31E-D1A2-2E4704D51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B4DE-9AB6-1BCE-FD54-7308B59A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2638-C40B-56DF-2665-684FFBFF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313A5-6422-6CF1-DABE-DA17EE7A8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63AED-78D9-B385-40F5-4DC537EA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01D80-C320-D3EA-97DA-7B0BC4E1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39ADC-D047-E291-74EA-A9703274F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3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EA2C6-7545-3CEA-51CE-C02B3C627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90AE4-D876-6C57-E167-58D06BBE2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D351F-4968-82DB-7598-6E2D5D140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6AB65-EDAB-3598-499E-FE1B7D51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43D36-1F12-2427-6C5B-5115C331B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95EA1-145D-BC1D-302F-CBEF15A7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4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0C140-6B94-A387-4D9F-D7AF5D31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65B29-BE67-59C1-AFE3-5B57242B9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DACF-3272-4FEF-ABBE-621C29048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312028-E57C-AB91-4BD4-04AFB99B1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15CA8-BE7E-4975-B768-F593ECDC7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D7D70-F9C2-CEAE-AD6F-D5594336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525813-712C-7A77-848C-3F8ACE01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375BAD-F9D2-8507-4856-05881408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9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D5EE4-CE0D-CCA5-0E04-2C4D5948E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2A24DA-679D-8B30-2A3A-D49CFEB6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7D461-C89A-9B75-D482-2810F2DE6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CCE49-852D-6FD6-F61D-7B90F72B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8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BE876-1E25-2058-4B5F-30D1F9C9A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C5657-0567-97B4-E2CB-A007AC1B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967C9-BFB3-0A1A-F388-2B54FA83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6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28B4F-F9BF-0B4F-9D83-C6C09791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425BD-D646-3A63-AAFB-369EAD4C3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E942A-5ADB-57FC-7766-3592F1A1E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27F1F-8812-690D-BB2B-E0DE6EC9A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D6E28-0182-C9B9-83A6-FEC2FC8C0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F8166-CFFC-FFF7-32E7-A0B10684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99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170C-B2F6-0735-08AF-51D48CBF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2ACD19-68FE-D32A-4852-F568409E4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7A3A-B5BD-371A-3A43-A3DE3AE6C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7836F-4BD0-972D-F783-ABBEF06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AFB2F-9260-0BEE-079D-34A66ACC7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2CD2A-EA6C-E5CA-4003-39380C96D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9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15862-30A6-F16C-0050-2E0352174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8DBD2-3AB8-BD8D-941E-7739B3C67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2A882-5CB1-3C7C-BC03-21F7ED00A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0B912-FC2C-4B8E-A6F6-0EFFB2A816D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FB8E-1FA6-ECCF-54B5-61E291FAB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F6023-92AD-DF24-6CB6-25154C6CA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14132-686D-4DE6-98CA-05B187572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3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33818-B2A5-1248-3058-2E7BEFFA8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78"/>
          <a:stretch/>
        </p:blipFill>
        <p:spPr>
          <a:xfrm>
            <a:off x="81280" y="91440"/>
            <a:ext cx="12029440" cy="665480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3BBC39-C7CF-F2A7-22C6-72F4A66F4544}"/>
              </a:ext>
            </a:extLst>
          </p:cNvPr>
          <p:cNvSpPr txBox="1"/>
          <p:nvPr/>
        </p:nvSpPr>
        <p:spPr>
          <a:xfrm>
            <a:off x="728134" y="4651449"/>
            <a:ext cx="107357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i="1" u="none" strike="noStrike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Matthew 6:26  </a:t>
            </a:r>
            <a:r>
              <a:rPr lang="en-US" sz="3400" b="1" i="1" u="none" strike="noStrike" baseline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Look at the birds of the air, for they neither sow nor reap nor gather into barns; yet your heavenly Father feeds them. Are you not of more value than they? </a:t>
            </a:r>
            <a:endParaRPr lang="en-US" sz="34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9C57FF-533E-CA89-4DF6-C34415D39E52}"/>
              </a:ext>
            </a:extLst>
          </p:cNvPr>
          <p:cNvSpPr txBox="1"/>
          <p:nvPr/>
        </p:nvSpPr>
        <p:spPr>
          <a:xfrm>
            <a:off x="2769340" y="221124"/>
            <a:ext cx="9018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28575">
                  <a:solidFill>
                    <a:schemeClr val="tx1"/>
                  </a:solidFill>
                </a:ln>
                <a:noFill/>
              </a:rPr>
              <a:t>Welcome to GBC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2F9DC-882F-3F71-6683-51F17D998F4B}"/>
              </a:ext>
            </a:extLst>
          </p:cNvPr>
          <p:cNvSpPr txBox="1"/>
          <p:nvPr/>
        </p:nvSpPr>
        <p:spPr>
          <a:xfrm>
            <a:off x="6982691" y="2916981"/>
            <a:ext cx="3627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July 23,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3DA5A-A88A-5876-6F68-DFD7743C0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4" y="270748"/>
            <a:ext cx="2124710" cy="14704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8553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Matt 5:47  </a:t>
            </a:r>
            <a:r>
              <a:rPr lang="en-US" sz="4800" dirty="0"/>
              <a:t>And if you </a:t>
            </a:r>
            <a:r>
              <a:rPr lang="en-US" sz="4800" b="1" dirty="0"/>
              <a:t>greet your brethren only</a:t>
            </a:r>
            <a:r>
              <a:rPr lang="en-US" sz="4800" dirty="0"/>
              <a:t>, what do you do more than others? Do not even the tax collectors do so?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48</a:t>
            </a:r>
            <a:r>
              <a:rPr lang="en-US" sz="4800" dirty="0"/>
              <a:t>  Therefore you shall </a:t>
            </a:r>
            <a:r>
              <a:rPr lang="en-US" sz="4800" b="1" dirty="0"/>
              <a:t>be perfect</a:t>
            </a:r>
            <a:r>
              <a:rPr lang="en-US" sz="4800" dirty="0"/>
              <a:t>, just as your Father in heaven is perfect. </a:t>
            </a:r>
          </a:p>
        </p:txBody>
      </p:sp>
    </p:spTree>
    <p:extLst>
      <p:ext uri="{BB962C8B-B14F-4D97-AF65-F5344CB8AC3E}">
        <p14:creationId xmlns:p14="http://schemas.microsoft.com/office/powerpoint/2010/main" val="1418543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Matthew 5:43  </a:t>
            </a:r>
            <a:r>
              <a:rPr lang="en-US" sz="4800" dirty="0"/>
              <a:t>You have heard, “You shall love your neighbor and hate your enemy.”</a:t>
            </a:r>
          </a:p>
          <a:p>
            <a:pPr marL="685800" indent="-403225" algn="l">
              <a:buFontTx/>
              <a:buChar char="-"/>
            </a:pPr>
            <a:r>
              <a:rPr lang="en-US" sz="4800" dirty="0"/>
              <a:t>statement with an </a:t>
            </a:r>
            <a:r>
              <a:rPr lang="en-US" sz="4800" b="1" dirty="0"/>
              <a:t>omission</a:t>
            </a:r>
            <a:r>
              <a:rPr lang="en-US" sz="4800" dirty="0"/>
              <a:t> (</a:t>
            </a:r>
            <a:r>
              <a:rPr lang="en-US" sz="4800" b="1" dirty="0">
                <a:solidFill>
                  <a:srgbClr val="FF0000"/>
                </a:solidFill>
              </a:rPr>
              <a:t>Lev 19:18 </a:t>
            </a:r>
            <a:r>
              <a:rPr lang="en-US" sz="4800" dirty="0"/>
              <a:t>“</a:t>
            </a:r>
            <a:r>
              <a:rPr lang="en-US" sz="4800" i="1" dirty="0"/>
              <a:t>Love your neighbor </a:t>
            </a:r>
            <a:r>
              <a:rPr lang="en-US" sz="4800" b="1" i="1" dirty="0"/>
              <a:t>as yourself</a:t>
            </a:r>
            <a:r>
              <a:rPr lang="en-US" sz="4800" dirty="0"/>
              <a:t>”), </a:t>
            </a:r>
          </a:p>
          <a:p>
            <a:pPr marL="685800" indent="-403225" algn="l">
              <a:buFontTx/>
              <a:buChar char="-"/>
            </a:pPr>
            <a:r>
              <a:rPr lang="en-US" sz="4800" dirty="0"/>
              <a:t>and an </a:t>
            </a:r>
            <a:r>
              <a:rPr lang="en-US" sz="4800" b="1" dirty="0"/>
              <a:t>addition</a:t>
            </a:r>
            <a:r>
              <a:rPr lang="en-US" sz="4800" dirty="0"/>
              <a:t> (“</a:t>
            </a:r>
            <a:r>
              <a:rPr lang="en-US" sz="4800" i="1" dirty="0"/>
              <a:t>hate your enemy”</a:t>
            </a:r>
            <a:r>
              <a:rPr lang="en-US" sz="4800" dirty="0"/>
              <a:t>) which is nowhere found in the Bible.</a:t>
            </a:r>
          </a:p>
          <a:p>
            <a:pPr marL="685800" indent="-403225" algn="l">
              <a:buFontTx/>
              <a:buChar char="-"/>
            </a:pPr>
            <a:r>
              <a:rPr lang="en-US" sz="4800" dirty="0"/>
              <a:t>In fact, the opposite is found.</a:t>
            </a:r>
          </a:p>
        </p:txBody>
      </p:sp>
    </p:spTree>
    <p:extLst>
      <p:ext uri="{BB962C8B-B14F-4D97-AF65-F5344CB8AC3E}">
        <p14:creationId xmlns:p14="http://schemas.microsoft.com/office/powerpoint/2010/main" val="456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21640"/>
            <a:ext cx="10972800" cy="60147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Job 31:29  </a:t>
            </a:r>
            <a:r>
              <a:rPr lang="en-US" sz="4800" dirty="0"/>
              <a:t>I (</a:t>
            </a:r>
            <a:r>
              <a:rPr lang="en-US" sz="4800" i="1" dirty="0"/>
              <a:t>have not</a:t>
            </a:r>
            <a:r>
              <a:rPr lang="en-US" sz="4800" dirty="0"/>
              <a:t>) rejoiced at the destruction of him that </a:t>
            </a:r>
            <a:r>
              <a:rPr lang="en-US" sz="4800" b="1" dirty="0"/>
              <a:t>hated me</a:t>
            </a:r>
            <a:r>
              <a:rPr lang="en-US" sz="4800" dirty="0"/>
              <a:t>, or lifted up myself when evil found him: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30</a:t>
            </a:r>
            <a:r>
              <a:rPr lang="en-US" sz="4800" dirty="0"/>
              <a:t>  Neither have I suffered my mouth to sin by wishing a curse to his soul. </a:t>
            </a:r>
          </a:p>
        </p:txBody>
      </p:sp>
    </p:spTree>
    <p:extLst>
      <p:ext uri="{BB962C8B-B14F-4D97-AF65-F5344CB8AC3E}">
        <p14:creationId xmlns:p14="http://schemas.microsoft.com/office/powerpoint/2010/main" val="11527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21640"/>
            <a:ext cx="10972800" cy="60147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Psalm 7:3  </a:t>
            </a:r>
            <a:r>
              <a:rPr lang="en-US" sz="4800" dirty="0"/>
              <a:t>O LORD my God, if I have done this: If there is iniquity in my hands,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4</a:t>
            </a:r>
            <a:r>
              <a:rPr lang="en-US" sz="4800" dirty="0"/>
              <a:t>  If I have repaid evil to him who was at peace with me, or have plundered </a:t>
            </a:r>
            <a:r>
              <a:rPr lang="en-US" sz="4800" b="1" dirty="0"/>
              <a:t>my enemy</a:t>
            </a:r>
            <a:r>
              <a:rPr lang="en-US" sz="4800" dirty="0"/>
              <a:t> without cause,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5</a:t>
            </a:r>
            <a:r>
              <a:rPr lang="en-US" sz="4800" dirty="0"/>
              <a:t>  Let the </a:t>
            </a:r>
            <a:r>
              <a:rPr lang="en-US" sz="4800" b="1" dirty="0"/>
              <a:t>enemy</a:t>
            </a:r>
            <a:r>
              <a:rPr lang="en-US" sz="4800" dirty="0"/>
              <a:t> pursue me and overtake me; Yes, let him trample my life to the earth, and lay my honor in the dust. </a:t>
            </a:r>
          </a:p>
        </p:txBody>
      </p:sp>
    </p:spTree>
    <p:extLst>
      <p:ext uri="{BB962C8B-B14F-4D97-AF65-F5344CB8AC3E}">
        <p14:creationId xmlns:p14="http://schemas.microsoft.com/office/powerpoint/2010/main" val="281638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21640"/>
            <a:ext cx="10972800" cy="60147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Psalm 35:11  </a:t>
            </a:r>
            <a:r>
              <a:rPr lang="en-US" sz="4800" dirty="0"/>
              <a:t>Fierce witnesses rise up; They ask me things that I do not know.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12</a:t>
            </a:r>
            <a:r>
              <a:rPr lang="en-US" sz="4800" dirty="0"/>
              <a:t>  They reward me </a:t>
            </a:r>
            <a:r>
              <a:rPr lang="en-US" sz="4800" b="1" dirty="0"/>
              <a:t>evil for good</a:t>
            </a:r>
            <a:r>
              <a:rPr lang="en-US" sz="4800" dirty="0"/>
              <a:t>, to the sorrow of my soul.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13</a:t>
            </a:r>
            <a:r>
              <a:rPr lang="en-US" sz="4800" dirty="0"/>
              <a:t>  But as for me, </a:t>
            </a:r>
            <a:r>
              <a:rPr lang="en-US" sz="4800" b="1" dirty="0"/>
              <a:t>when they were sick</a:t>
            </a:r>
            <a:r>
              <a:rPr lang="en-US" sz="4800" dirty="0"/>
              <a:t>, my clothing was sackcloth; I humbled myself with fasting; And my prayer would return to my own heart. </a:t>
            </a:r>
          </a:p>
        </p:txBody>
      </p:sp>
    </p:spTree>
    <p:extLst>
      <p:ext uri="{BB962C8B-B14F-4D97-AF65-F5344CB8AC3E}">
        <p14:creationId xmlns:p14="http://schemas.microsoft.com/office/powerpoint/2010/main" val="28488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21640"/>
            <a:ext cx="10972800" cy="60147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14</a:t>
            </a:r>
            <a:r>
              <a:rPr lang="en-US" sz="4800" dirty="0"/>
              <a:t>  I paced about as though he were my friend or brother; I bowed down heavily, as one who mourns for his mother.</a:t>
            </a:r>
          </a:p>
          <a:p>
            <a:pPr algn="l"/>
            <a:endParaRPr lang="en-US" sz="1000" dirty="0"/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Prov 25:21  </a:t>
            </a:r>
            <a:r>
              <a:rPr lang="en-US" sz="4800" dirty="0"/>
              <a:t>If your </a:t>
            </a:r>
            <a:r>
              <a:rPr lang="en-US" sz="4800" b="1" dirty="0"/>
              <a:t>enemy</a:t>
            </a:r>
            <a:r>
              <a:rPr lang="en-US" sz="4800" dirty="0"/>
              <a:t> is hungry, give him bread to eat; And if he is thirsty, give him water to drink;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22</a:t>
            </a:r>
            <a:r>
              <a:rPr lang="en-US" sz="4800" dirty="0"/>
              <a:t>  For so you will heap coals of fire on his head, and the LORD will reward you. </a:t>
            </a:r>
          </a:p>
        </p:txBody>
      </p:sp>
    </p:spTree>
    <p:extLst>
      <p:ext uri="{BB962C8B-B14F-4D97-AF65-F5344CB8AC3E}">
        <p14:creationId xmlns:p14="http://schemas.microsoft.com/office/powerpoint/2010/main" val="88759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How was “hating enemies” justified?</a:t>
            </a:r>
          </a:p>
          <a:p>
            <a:pPr marL="342900" marR="0" indent="-342900" algn="l" rtl="0">
              <a:buFontTx/>
              <a:buChar char="-"/>
            </a:pPr>
            <a:r>
              <a:rPr lang="en-US" sz="4800" dirty="0"/>
              <a:t>God’s command to </a:t>
            </a:r>
            <a:r>
              <a:rPr lang="en-US" sz="4800" b="1" dirty="0"/>
              <a:t>annihilate Canaanites </a:t>
            </a:r>
          </a:p>
          <a:p>
            <a:pPr marR="0" algn="l" rtl="0"/>
            <a:r>
              <a:rPr lang="en-US" sz="4800" b="1" dirty="0"/>
              <a:t>	</a:t>
            </a:r>
            <a:r>
              <a:rPr lang="en-US" sz="4800" dirty="0"/>
              <a:t>(</a:t>
            </a:r>
            <a:r>
              <a:rPr lang="en-US" sz="4800" b="1" dirty="0"/>
              <a:t>judicial </a:t>
            </a:r>
            <a:r>
              <a:rPr lang="en-US" sz="4800" dirty="0"/>
              <a:t>[not </a:t>
            </a:r>
            <a:r>
              <a:rPr lang="en-US" sz="4800" b="1" dirty="0"/>
              <a:t>individual</a:t>
            </a:r>
            <a:r>
              <a:rPr lang="en-US" sz="4800" dirty="0"/>
              <a:t>] </a:t>
            </a:r>
            <a:r>
              <a:rPr lang="en-US" sz="4800" i="1" dirty="0"/>
              <a:t>call of God to 	rid the earth of extreme vileness</a:t>
            </a:r>
            <a:r>
              <a:rPr lang="en-US" sz="4800" dirty="0"/>
              <a:t>).</a:t>
            </a:r>
          </a:p>
          <a:p>
            <a:pPr marL="342900" marR="0" indent="-342900" algn="l" rtl="0">
              <a:buFontTx/>
              <a:buChar char="-"/>
            </a:pPr>
            <a:r>
              <a:rPr lang="en-US" sz="4800" b="1" dirty="0"/>
              <a:t>Imprecatory Prayers </a:t>
            </a:r>
            <a:r>
              <a:rPr lang="en-US" sz="4800" i="1" dirty="0"/>
              <a:t>asking God to deal harshly with wickedness</a:t>
            </a:r>
            <a:r>
              <a:rPr lang="en-US" sz="4800" dirty="0"/>
              <a:t>)</a:t>
            </a:r>
            <a:r>
              <a:rPr lang="en-US" sz="4800" b="1" dirty="0"/>
              <a:t> </a:t>
            </a:r>
          </a:p>
          <a:p>
            <a:pPr marR="0" algn="l" rtl="0">
              <a:tabLst>
                <a:tab pos="457200" algn="l"/>
              </a:tabLst>
            </a:pPr>
            <a:r>
              <a:rPr lang="en-US" sz="4800" spc="-150" dirty="0">
                <a:solidFill>
                  <a:srgbClr val="FF0000"/>
                </a:solidFill>
              </a:rPr>
              <a:t>	</a:t>
            </a:r>
            <a:r>
              <a:rPr lang="en-US" sz="4800" dirty="0"/>
              <a:t>Verses like </a:t>
            </a:r>
            <a:r>
              <a:rPr lang="en-US" sz="4800" b="1" dirty="0">
                <a:solidFill>
                  <a:srgbClr val="FF0000"/>
                </a:solidFill>
              </a:rPr>
              <a:t>Ps 69:22-28</a:t>
            </a:r>
            <a:r>
              <a:rPr lang="en-US" sz="4800" dirty="0"/>
              <a:t> must be read in 	the light of vs </a:t>
            </a:r>
            <a:r>
              <a:rPr lang="en-US" sz="4800" b="1" dirty="0">
                <a:solidFill>
                  <a:srgbClr val="FF0000"/>
                </a:solidFill>
              </a:rPr>
              <a:t>9</a:t>
            </a:r>
            <a:r>
              <a:rPr lang="en-US" sz="4800" dirty="0"/>
              <a:t> “</a:t>
            </a:r>
            <a:r>
              <a:rPr lang="en-US" sz="4800" i="1" dirty="0"/>
              <a:t>zeal for </a:t>
            </a:r>
            <a:r>
              <a:rPr lang="en-US" sz="4800" b="1" i="1" dirty="0"/>
              <a:t>God’s</a:t>
            </a:r>
            <a:r>
              <a:rPr lang="en-US" sz="4800" i="1" dirty="0"/>
              <a:t> house</a:t>
            </a:r>
            <a:r>
              <a:rPr lang="en-US" sz="4800" dirty="0"/>
              <a:t>”).</a:t>
            </a:r>
          </a:p>
        </p:txBody>
      </p:sp>
    </p:spTree>
    <p:extLst>
      <p:ext uri="{BB962C8B-B14F-4D97-AF65-F5344CB8AC3E}">
        <p14:creationId xmlns:p14="http://schemas.microsoft.com/office/powerpoint/2010/main" val="278542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Great tension in the Bible between … </a:t>
            </a:r>
          </a:p>
          <a:p>
            <a:pPr marR="0" algn="l" rtl="0"/>
            <a:r>
              <a:rPr lang="en-US" sz="4800" spc="-150" dirty="0"/>
              <a:t>-</a:t>
            </a:r>
            <a:r>
              <a:rPr lang="en-US" sz="4800" b="1" spc="-150" dirty="0"/>
              <a:t> perfect</a:t>
            </a:r>
            <a:r>
              <a:rPr lang="en-US" sz="4800" spc="-150" dirty="0"/>
              <a:t> and </a:t>
            </a:r>
            <a:r>
              <a:rPr lang="en-US" sz="4800" b="1" spc="-150" dirty="0"/>
              <a:t>personal</a:t>
            </a:r>
            <a:r>
              <a:rPr lang="en-US" sz="4800" spc="-150" dirty="0"/>
              <a:t> hatred (</a:t>
            </a:r>
            <a:r>
              <a:rPr lang="en-US" sz="4800" b="1" spc="-150" dirty="0">
                <a:solidFill>
                  <a:srgbClr val="FF0000"/>
                </a:solidFill>
              </a:rPr>
              <a:t>Ps 139:21,22</a:t>
            </a:r>
            <a:r>
              <a:rPr lang="en-US" sz="4800" spc="-150" dirty="0"/>
              <a:t>) </a:t>
            </a:r>
          </a:p>
          <a:p>
            <a:pPr marR="0" algn="l" rtl="0"/>
            <a:r>
              <a:rPr lang="en-US" sz="4800" dirty="0"/>
              <a:t>- hating </a:t>
            </a:r>
            <a:r>
              <a:rPr lang="en-US" sz="4800" b="1" dirty="0"/>
              <a:t>sin</a:t>
            </a:r>
            <a:r>
              <a:rPr lang="en-US" sz="4800" dirty="0"/>
              <a:t> and loving a </a:t>
            </a:r>
            <a:r>
              <a:rPr lang="en-US" sz="4800" b="1" dirty="0"/>
              <a:t>sinner</a:t>
            </a:r>
            <a:r>
              <a:rPr lang="en-US" sz="4800" dirty="0"/>
              <a:t> (</a:t>
            </a:r>
            <a:r>
              <a:rPr lang="en-US" sz="4800" b="1" dirty="0">
                <a:solidFill>
                  <a:srgbClr val="FF0000"/>
                </a:solidFill>
              </a:rPr>
              <a:t>John 8:11</a:t>
            </a:r>
            <a:r>
              <a:rPr lang="en-US" sz="4800" dirty="0"/>
              <a:t>).</a:t>
            </a:r>
          </a:p>
          <a:p>
            <a:pPr marR="0" algn="l" rtl="0"/>
            <a:r>
              <a:rPr lang="en-US" sz="4800" dirty="0"/>
              <a:t>- </a:t>
            </a:r>
            <a:r>
              <a:rPr lang="en-US" sz="4800" b="1" dirty="0"/>
              <a:t>righteous indignation</a:t>
            </a:r>
            <a:r>
              <a:rPr lang="en-US" sz="4800" dirty="0"/>
              <a:t> and </a:t>
            </a:r>
            <a:r>
              <a:rPr lang="en-US" sz="4800" b="1" dirty="0"/>
              <a:t>personal 	retaliation </a:t>
            </a:r>
            <a:r>
              <a:rPr lang="en-US" sz="4800" dirty="0"/>
              <a:t>out of injury, hatred, pride, 	prejudice (</a:t>
            </a:r>
            <a:r>
              <a:rPr lang="en-US" sz="4800" b="1" dirty="0">
                <a:solidFill>
                  <a:srgbClr val="FF0000"/>
                </a:solidFill>
              </a:rPr>
              <a:t>Luke 19:45,46</a:t>
            </a:r>
            <a:r>
              <a:rPr lang="en-US" sz="4800" dirty="0"/>
              <a:t>).</a:t>
            </a:r>
          </a:p>
          <a:p>
            <a:pPr marR="0" algn="l" rtl="0"/>
            <a:r>
              <a:rPr lang="en-US" sz="4800" dirty="0"/>
              <a:t>- “</a:t>
            </a:r>
            <a:r>
              <a:rPr lang="en-US" sz="4800" i="1" dirty="0"/>
              <a:t>You have heard </a:t>
            </a:r>
            <a:r>
              <a:rPr lang="en-US" sz="4800" dirty="0"/>
              <a:t>…” and “</a:t>
            </a:r>
            <a:r>
              <a:rPr lang="en-US" sz="4800" i="1" dirty="0"/>
              <a:t>But I say </a:t>
            </a:r>
            <a:r>
              <a:rPr lang="en-US" sz="4800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379985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21640"/>
            <a:ext cx="10972800" cy="6014720"/>
          </a:xfrm>
        </p:spPr>
        <p:txBody>
          <a:bodyPr>
            <a:noAutofit/>
          </a:bodyPr>
          <a:lstStyle/>
          <a:p>
            <a:r>
              <a:rPr lang="en-US" sz="4800" b="1" dirty="0"/>
              <a:t>What “neighbors” did Pharisees love?</a:t>
            </a:r>
          </a:p>
          <a:p>
            <a:pPr algn="l"/>
            <a:r>
              <a:rPr lang="en-US" sz="4800" spc="-50" dirty="0"/>
              <a:t>NOT </a:t>
            </a:r>
            <a:r>
              <a:rPr lang="en-US" sz="4800" b="1" spc="-50" dirty="0"/>
              <a:t>Gentiles</a:t>
            </a:r>
            <a:r>
              <a:rPr lang="en-US" sz="4800" spc="-50" dirty="0"/>
              <a:t> (</a:t>
            </a:r>
            <a:r>
              <a:rPr lang="en-US" sz="4800" b="1" spc="-50" dirty="0">
                <a:solidFill>
                  <a:srgbClr val="FF0000"/>
                </a:solidFill>
              </a:rPr>
              <a:t>I </a:t>
            </a:r>
            <a:r>
              <a:rPr lang="en-US" sz="4800" b="1" spc="-50" dirty="0" err="1">
                <a:solidFill>
                  <a:srgbClr val="FF0000"/>
                </a:solidFill>
              </a:rPr>
              <a:t>Thess</a:t>
            </a:r>
            <a:r>
              <a:rPr lang="en-US" sz="4800" b="1" spc="-50" dirty="0">
                <a:solidFill>
                  <a:srgbClr val="FF0000"/>
                </a:solidFill>
              </a:rPr>
              <a:t> 4:5 </a:t>
            </a:r>
            <a:r>
              <a:rPr lang="en-US" sz="4800" spc="-50" dirty="0"/>
              <a:t>- </a:t>
            </a:r>
            <a:r>
              <a:rPr lang="en-US" sz="4800" i="1" spc="-50" dirty="0"/>
              <a:t>know not God</a:t>
            </a:r>
            <a:r>
              <a:rPr lang="en-US" sz="4800" spc="-50" dirty="0"/>
              <a:t>)</a:t>
            </a:r>
          </a:p>
          <a:p>
            <a:pPr algn="l"/>
            <a:r>
              <a:rPr lang="en-US" sz="4800" dirty="0"/>
              <a:t>NOT </a:t>
            </a:r>
            <a:r>
              <a:rPr lang="en-US" sz="4800" b="1" dirty="0"/>
              <a:t>Samaritans</a:t>
            </a:r>
            <a:r>
              <a:rPr lang="en-US" sz="4800" dirty="0"/>
              <a:t> (</a:t>
            </a:r>
            <a:r>
              <a:rPr lang="en-US" sz="4800" b="1" dirty="0">
                <a:solidFill>
                  <a:srgbClr val="FF0000"/>
                </a:solidFill>
              </a:rPr>
              <a:t>John 4:9 </a:t>
            </a:r>
            <a:r>
              <a:rPr lang="en-US" sz="4800" dirty="0"/>
              <a:t>-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i="1" dirty="0"/>
              <a:t>no dealings</a:t>
            </a:r>
            <a:r>
              <a:rPr lang="en-US" sz="4800" dirty="0"/>
              <a:t>)</a:t>
            </a:r>
          </a:p>
          <a:p>
            <a:pPr algn="l">
              <a:spcBef>
                <a:spcPts val="600"/>
              </a:spcBef>
            </a:pPr>
            <a:r>
              <a:rPr lang="en-US" sz="4800" dirty="0"/>
              <a:t>NOT </a:t>
            </a:r>
            <a:r>
              <a:rPr lang="en-US" sz="4800" b="1" dirty="0"/>
              <a:t>Jews</a:t>
            </a:r>
            <a:r>
              <a:rPr lang="en-US" sz="4800" dirty="0"/>
              <a:t> who were … </a:t>
            </a:r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800" dirty="0"/>
              <a:t>	- tax collectors (</a:t>
            </a:r>
            <a:r>
              <a:rPr lang="en-US" sz="4800" i="1" dirty="0"/>
              <a:t>agents of pagan Rome</a:t>
            </a:r>
            <a:r>
              <a:rPr lang="en-US" sz="4800" dirty="0"/>
              <a:t>)  		</a:t>
            </a:r>
            <a:r>
              <a:rPr lang="en-US" sz="4800" spc="-50" dirty="0"/>
              <a:t>or sinners (</a:t>
            </a:r>
            <a:r>
              <a:rPr lang="en-US" sz="4800" b="1" spc="-50" dirty="0">
                <a:solidFill>
                  <a:srgbClr val="FF0000"/>
                </a:solidFill>
              </a:rPr>
              <a:t>Mt 9:11 </a:t>
            </a:r>
            <a:r>
              <a:rPr lang="en-US" sz="4800" spc="-50" dirty="0"/>
              <a:t>- </a:t>
            </a:r>
            <a:r>
              <a:rPr lang="en-US" sz="4800" i="1" spc="-50" dirty="0"/>
              <a:t>no eating together</a:t>
            </a:r>
            <a:r>
              <a:rPr lang="en-US" sz="4800" spc="-50" dirty="0"/>
              <a:t>) </a:t>
            </a:r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800" spc="-150" dirty="0"/>
              <a:t>	- </a:t>
            </a:r>
            <a:r>
              <a:rPr lang="en-US" sz="4800" spc="-100" dirty="0"/>
              <a:t>uneducated in God’s Law (</a:t>
            </a:r>
            <a:r>
              <a:rPr lang="en-US" sz="4800" b="1" spc="-100" dirty="0">
                <a:solidFill>
                  <a:srgbClr val="FF0000"/>
                </a:solidFill>
              </a:rPr>
              <a:t>Jn 7:49 </a:t>
            </a:r>
            <a:r>
              <a:rPr lang="en-US" sz="4800" spc="-100" dirty="0"/>
              <a:t>- </a:t>
            </a:r>
            <a:r>
              <a:rPr lang="en-US" sz="4800" i="1" spc="-100" dirty="0"/>
              <a:t>cursed</a:t>
            </a:r>
            <a:r>
              <a:rPr lang="en-US" sz="4800" spc="-100" dirty="0"/>
              <a:t>)</a:t>
            </a:r>
          </a:p>
          <a:p>
            <a:pPr algn="l">
              <a:tabLst>
                <a:tab pos="457200" algn="l"/>
              </a:tabLst>
            </a:pPr>
            <a:r>
              <a:rPr lang="en-US" sz="4800" spc="-100" dirty="0"/>
              <a:t>NOT</a:t>
            </a:r>
            <a:r>
              <a:rPr lang="en-US" sz="4800" b="1" spc="-100" dirty="0"/>
              <a:t> Jesus </a:t>
            </a:r>
            <a:r>
              <a:rPr lang="en-US" sz="4800" spc="-100" dirty="0"/>
              <a:t>(</a:t>
            </a:r>
            <a:r>
              <a:rPr lang="en-US" sz="4800" b="1" spc="-100" dirty="0">
                <a:solidFill>
                  <a:srgbClr val="FF0000"/>
                </a:solidFill>
              </a:rPr>
              <a:t>John 11:53 </a:t>
            </a:r>
            <a:r>
              <a:rPr lang="en-US" sz="4800" spc="-100" dirty="0"/>
              <a:t>- </a:t>
            </a:r>
            <a:r>
              <a:rPr lang="en-US" sz="4800" i="1" spc="-100" dirty="0"/>
              <a:t>plotted His death</a:t>
            </a:r>
            <a:r>
              <a:rPr lang="en-US" sz="4800" spc="-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53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21640"/>
            <a:ext cx="10972800" cy="6014720"/>
          </a:xfrm>
        </p:spPr>
        <p:txBody>
          <a:bodyPr>
            <a:noAutofit/>
          </a:bodyPr>
          <a:lstStyle/>
          <a:p>
            <a:pPr marR="0" rtl="0"/>
            <a:r>
              <a:rPr lang="en-US" sz="4400" b="1" i="0" u="none" strike="noStrike" baseline="0" dirty="0"/>
              <a:t>I say to you, “love your enemy” </a:t>
            </a:r>
            <a:r>
              <a:rPr lang="en-US" sz="4400" i="0" u="none" strike="noStrike" baseline="0" dirty="0"/>
              <a:t>(</a:t>
            </a:r>
            <a:r>
              <a:rPr lang="en-US" sz="4400" b="1" i="0" u="none" strike="noStrike" baseline="0" dirty="0">
                <a:solidFill>
                  <a:srgbClr val="FF0000"/>
                </a:solidFill>
              </a:rPr>
              <a:t>44</a:t>
            </a:r>
            <a:r>
              <a:rPr lang="en-US" sz="4400" i="0" u="none" strike="noStrike" baseline="0" dirty="0"/>
              <a:t>)</a:t>
            </a:r>
          </a:p>
          <a:p>
            <a:pPr marR="0" algn="l" rtl="0">
              <a:spcBef>
                <a:spcPts val="0"/>
              </a:spcBef>
            </a:pPr>
            <a:endParaRPr lang="en-US" sz="1000" b="1" dirty="0"/>
          </a:p>
          <a:p>
            <a:pPr marR="0" algn="l" rtl="0">
              <a:spcBef>
                <a:spcPts val="0"/>
              </a:spcBef>
            </a:pPr>
            <a:r>
              <a:rPr lang="en-US" sz="4400" b="1" dirty="0"/>
              <a:t>enemies </a:t>
            </a:r>
            <a:r>
              <a:rPr lang="en-US" sz="4400" dirty="0"/>
              <a:t>= those who </a:t>
            </a:r>
            <a:r>
              <a:rPr lang="en-US" sz="4400" b="1" dirty="0"/>
              <a:t>curse </a:t>
            </a:r>
            <a:r>
              <a:rPr lang="en-US" sz="4400" dirty="0"/>
              <a:t>you</a:t>
            </a:r>
            <a:r>
              <a:rPr lang="en-US" sz="4400" b="1" dirty="0"/>
              <a:t> </a:t>
            </a:r>
            <a:r>
              <a:rPr lang="en-US" sz="4400" dirty="0"/>
              <a:t>(</a:t>
            </a:r>
            <a:r>
              <a:rPr lang="en-US" sz="4400" i="1" dirty="0"/>
              <a:t>verbal</a:t>
            </a:r>
            <a:r>
              <a:rPr lang="en-US" sz="4400" dirty="0"/>
              <a:t>),</a:t>
            </a:r>
          </a:p>
          <a:p>
            <a:pPr marR="0" algn="l" rtl="0">
              <a:spcBef>
                <a:spcPts val="0"/>
              </a:spcBef>
            </a:pPr>
            <a:r>
              <a:rPr lang="en-US" sz="4400" dirty="0"/>
              <a:t> 	</a:t>
            </a:r>
            <a:r>
              <a:rPr lang="en-US" sz="4400" b="1" dirty="0"/>
              <a:t>hate </a:t>
            </a:r>
            <a:r>
              <a:rPr lang="en-US" sz="4400" dirty="0"/>
              <a:t>you</a:t>
            </a:r>
            <a:r>
              <a:rPr lang="en-US" sz="4400" b="1" dirty="0"/>
              <a:t> </a:t>
            </a:r>
            <a:r>
              <a:rPr lang="en-US" sz="4400" dirty="0"/>
              <a:t>(</a:t>
            </a:r>
            <a:r>
              <a:rPr lang="en-US" sz="4400" i="1" dirty="0"/>
              <a:t>emotional</a:t>
            </a:r>
            <a:r>
              <a:rPr lang="en-US" sz="4400" dirty="0"/>
              <a:t>), </a:t>
            </a:r>
          </a:p>
          <a:p>
            <a:pPr marR="0" algn="l" rtl="0">
              <a:spcBef>
                <a:spcPts val="0"/>
              </a:spcBef>
            </a:pPr>
            <a:r>
              <a:rPr lang="en-US" sz="4400" b="1" dirty="0"/>
              <a:t>	abuse and persecute </a:t>
            </a:r>
            <a:r>
              <a:rPr lang="en-US" sz="4400" dirty="0"/>
              <a:t>you</a:t>
            </a:r>
            <a:r>
              <a:rPr lang="en-US" sz="4400" b="1" dirty="0"/>
              <a:t> </a:t>
            </a:r>
            <a:r>
              <a:rPr lang="en-US" sz="4400" dirty="0"/>
              <a:t>(</a:t>
            </a:r>
            <a:r>
              <a:rPr lang="en-US" sz="4400" i="1" dirty="0"/>
              <a:t>physical</a:t>
            </a:r>
            <a:r>
              <a:rPr lang="en-US" sz="4400" dirty="0"/>
              <a:t>).</a:t>
            </a:r>
          </a:p>
          <a:p>
            <a:pPr algn="l">
              <a:spcBef>
                <a:spcPts val="0"/>
              </a:spcBef>
            </a:pPr>
            <a:endParaRPr lang="en-US" sz="1400" b="1" i="0" u="none" strike="noStrike" baseline="0" dirty="0"/>
          </a:p>
          <a:p>
            <a:pPr algn="l">
              <a:spcBef>
                <a:spcPts val="0"/>
              </a:spcBef>
            </a:pPr>
            <a:r>
              <a:rPr lang="en-US" sz="4400" b="1" i="0" u="none" strike="noStrike" baseline="0" dirty="0"/>
              <a:t>love </a:t>
            </a:r>
            <a:r>
              <a:rPr lang="en-US" sz="4400" i="0" u="none" strike="noStrike" baseline="0" dirty="0"/>
              <a:t>= to respond by</a:t>
            </a:r>
            <a:r>
              <a:rPr lang="en-US" sz="4400" b="1" i="0" u="none" strike="noStrike" baseline="0" dirty="0"/>
              <a:t> blessing </a:t>
            </a:r>
            <a:r>
              <a:rPr lang="en-US" sz="4400" i="0" u="none" strike="noStrike" baseline="0" dirty="0"/>
              <a:t>them</a:t>
            </a:r>
            <a:r>
              <a:rPr lang="en-US" sz="4400" b="1" i="0" u="none" strike="noStrike" baseline="0" dirty="0"/>
              <a:t> </a:t>
            </a:r>
            <a:r>
              <a:rPr lang="en-US" sz="4400" i="0" u="none" strike="noStrike" baseline="0" dirty="0"/>
              <a:t>(</a:t>
            </a:r>
            <a:r>
              <a:rPr lang="en-US" sz="4400" i="1" u="none" strike="noStrike" baseline="0" dirty="0"/>
              <a:t>verbal</a:t>
            </a:r>
            <a:r>
              <a:rPr lang="en-US" sz="4400" i="0" u="none" strike="noStrike" baseline="0" dirty="0"/>
              <a:t>),</a:t>
            </a:r>
            <a:endParaRPr lang="en-US" sz="4400" b="1" dirty="0"/>
          </a:p>
          <a:p>
            <a:pPr algn="l">
              <a:spcBef>
                <a:spcPts val="0"/>
              </a:spcBef>
            </a:pPr>
            <a:r>
              <a:rPr lang="en-US" sz="4400" b="1" i="0" u="none" strike="noStrike" baseline="0" dirty="0"/>
              <a:t>	doing good </a:t>
            </a:r>
            <a:r>
              <a:rPr lang="en-US" sz="4400" i="0" u="none" strike="noStrike" baseline="0" dirty="0"/>
              <a:t>to them (</a:t>
            </a:r>
            <a:r>
              <a:rPr lang="en-US" sz="4400" i="1" u="none" strike="noStrike" baseline="0" dirty="0"/>
              <a:t>physical</a:t>
            </a:r>
            <a:r>
              <a:rPr lang="en-US" sz="4400" i="0" u="none" strike="noStrike" baseline="0" dirty="0"/>
              <a:t>),   </a:t>
            </a:r>
          </a:p>
          <a:p>
            <a:pPr algn="l">
              <a:spcBef>
                <a:spcPts val="0"/>
              </a:spcBef>
            </a:pPr>
            <a:r>
              <a:rPr lang="en-US" sz="4400" b="1" dirty="0"/>
              <a:t>	</a:t>
            </a:r>
            <a:r>
              <a:rPr lang="en-US" sz="4400" b="1" i="0" u="none" strike="noStrike" baseline="0" dirty="0"/>
              <a:t>praying</a:t>
            </a:r>
            <a:r>
              <a:rPr lang="en-US" sz="4400" i="0" u="none" strike="noStrike" baseline="0" dirty="0"/>
              <a:t> for them (</a:t>
            </a:r>
            <a:r>
              <a:rPr lang="en-US" sz="4400" i="1" u="none" strike="noStrike" baseline="0" dirty="0"/>
              <a:t>spiritual</a:t>
            </a:r>
            <a:r>
              <a:rPr lang="en-US" sz="4400" i="0" u="none" strike="noStrike" baseline="0" dirty="0"/>
              <a:t>) …</a:t>
            </a:r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400" i="0" u="none" strike="noStrike" baseline="0" dirty="0"/>
              <a:t>	-</a:t>
            </a:r>
            <a:r>
              <a:rPr lang="en-US" sz="4400" b="1" i="0" u="none" strike="noStrike" baseline="0" dirty="0"/>
              <a:t> </a:t>
            </a:r>
            <a:r>
              <a:rPr lang="en-US" sz="4400" b="1" i="0" u="none" strike="noStrike" spc="-150" baseline="0" dirty="0"/>
              <a:t>like </a:t>
            </a:r>
            <a:r>
              <a:rPr lang="en-US" sz="4400" b="1" spc="-150" dirty="0"/>
              <a:t>Jesus</a:t>
            </a:r>
            <a:r>
              <a:rPr lang="en-US" sz="4400" spc="-150" dirty="0"/>
              <a:t> on the cross (</a:t>
            </a:r>
            <a:r>
              <a:rPr lang="en-US" sz="4400" i="1" spc="-150" dirty="0"/>
              <a:t>Father forgive them</a:t>
            </a:r>
            <a:r>
              <a:rPr lang="en-US" sz="4400" spc="-150" dirty="0"/>
              <a:t>).</a:t>
            </a:r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400" dirty="0"/>
              <a:t>	</a:t>
            </a:r>
            <a:r>
              <a:rPr lang="en-US" sz="4400" spc="-150" dirty="0"/>
              <a:t>- </a:t>
            </a:r>
            <a:r>
              <a:rPr lang="en-US" sz="4400" b="1" spc="-150" dirty="0"/>
              <a:t>like Stephen </a:t>
            </a:r>
            <a:r>
              <a:rPr lang="en-US" sz="4400" spc="-150" dirty="0"/>
              <a:t>under stones (</a:t>
            </a:r>
            <a:r>
              <a:rPr lang="en-US" sz="4400" i="1" spc="-150" dirty="0"/>
              <a:t>Don’t charge them</a:t>
            </a:r>
            <a:r>
              <a:rPr lang="en-US" sz="4400" spc="-1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23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6D65E5-1D3D-F742-B59D-B448E8288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66" y="499533"/>
            <a:ext cx="10955867" cy="5858933"/>
          </a:xfrm>
        </p:spPr>
        <p:txBody>
          <a:bodyPr>
            <a:normAutofit/>
          </a:bodyPr>
          <a:lstStyle/>
          <a:p>
            <a:endParaRPr lang="en-US" sz="800" b="1" dirty="0">
              <a:solidFill>
                <a:srgbClr val="FF0000"/>
              </a:solidFill>
            </a:endParaRPr>
          </a:p>
          <a:p>
            <a:r>
              <a:rPr lang="en-US" sz="66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Goudy Stout" panose="0202090407030B020401" pitchFamily="18" charset="0"/>
              </a:rPr>
              <a:t>Kids  </a:t>
            </a:r>
            <a:r>
              <a:rPr lang="en-US" sz="6600" b="1" dirty="0" err="1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latin typeface="Goudy Stout" panose="0202090407030B020401" pitchFamily="18" charset="0"/>
              </a:rPr>
              <a:t>KOrner</a:t>
            </a:r>
            <a:endParaRPr lang="en-US" sz="6600" b="1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Goudy Stout" panose="0202090407030B020401" pitchFamily="18" charset="0"/>
            </a:endParaRPr>
          </a:p>
          <a:p>
            <a:endParaRPr lang="en-US" sz="6600" b="1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Goudy Stout" panose="0202090407030B020401" pitchFamily="18" charset="0"/>
            </a:endParaRPr>
          </a:p>
          <a:p>
            <a:endParaRPr lang="en-US" sz="6600" b="1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Goudy Stout" panose="0202090407030B020401" pitchFamily="18" charset="0"/>
            </a:endParaRPr>
          </a:p>
          <a:p>
            <a:endParaRPr lang="en-US" sz="5400" b="1" spc="-300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latin typeface="Goudy Stout" panose="0202090407030B020401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12DA57-17CD-BF7F-F77B-E61B8DBFB5D9}"/>
              </a:ext>
            </a:extLst>
          </p:cNvPr>
          <p:cNvSpPr/>
          <p:nvPr/>
        </p:nvSpPr>
        <p:spPr>
          <a:xfrm>
            <a:off x="248919" y="228599"/>
            <a:ext cx="11694160" cy="6400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big grin clipart 20 free Cliparts | Download images on Clipground 2023">
            <a:extLst>
              <a:ext uri="{FF2B5EF4-FFF2-40B4-BE49-F238E27FC236}">
                <a16:creationId xmlns:a16="http://schemas.microsoft.com/office/drawing/2014/main" id="{6B5EAAEE-63B9-20B4-5177-D13A023F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76" y="310726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EB72CF-DBE5-9E9F-EEC6-1BB359E6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65" y="2760970"/>
            <a:ext cx="2591562" cy="35441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75064-35F0-2E16-00CF-64A02AC53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126" y="2814314"/>
            <a:ext cx="3551807" cy="35441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6292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Asking God to meet deep needs like … </a:t>
            </a:r>
          </a:p>
          <a:p>
            <a:pPr marL="342900" indent="-342900" algn="l">
              <a:buFontTx/>
              <a:buChar char="-"/>
            </a:pPr>
            <a:r>
              <a:rPr lang="en-US" sz="4800" dirty="0"/>
              <a:t>demonic control</a:t>
            </a:r>
          </a:p>
          <a:p>
            <a:pPr marL="342900" indent="-342900" algn="l">
              <a:buFontTx/>
              <a:buChar char="-"/>
            </a:pPr>
            <a:r>
              <a:rPr lang="en-US" sz="4800" dirty="0"/>
              <a:t>anger, bitterness, fears, pride</a:t>
            </a:r>
          </a:p>
          <a:p>
            <a:pPr marL="342900" indent="-342900" algn="l">
              <a:buFontTx/>
              <a:buChar char="-"/>
            </a:pPr>
            <a:r>
              <a:rPr lang="en-US" sz="4800" dirty="0"/>
              <a:t>healing of wounds</a:t>
            </a:r>
          </a:p>
          <a:p>
            <a:pPr marL="342900" indent="-342900" algn="l">
              <a:buFontTx/>
              <a:buChar char="-"/>
            </a:pPr>
            <a:r>
              <a:rPr lang="en-US" sz="4800" dirty="0"/>
              <a:t>peace with God and others</a:t>
            </a:r>
          </a:p>
          <a:p>
            <a:pPr marL="342900" indent="-342900" algn="l">
              <a:buFontTx/>
              <a:buChar char="-"/>
            </a:pPr>
            <a:r>
              <a:rPr lang="en-US" sz="4800" dirty="0"/>
              <a:t>forgiveness</a:t>
            </a:r>
          </a:p>
          <a:p>
            <a:pPr marL="342900" indent="-342900" algn="l">
              <a:buFontTx/>
              <a:buChar char="-"/>
            </a:pPr>
            <a:r>
              <a:rPr lang="en-US" sz="4800" dirty="0"/>
              <a:t>repentance and salvation</a:t>
            </a:r>
          </a:p>
        </p:txBody>
      </p:sp>
    </p:spTree>
    <p:extLst>
      <p:ext uri="{BB962C8B-B14F-4D97-AF65-F5344CB8AC3E}">
        <p14:creationId xmlns:p14="http://schemas.microsoft.com/office/powerpoint/2010/main" val="399358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pPr marR="0" rtl="0"/>
            <a:r>
              <a:rPr lang="en-US" sz="4800" b="1" dirty="0"/>
              <a:t>Love for an enemy is not just …</a:t>
            </a:r>
          </a:p>
          <a:p>
            <a:pPr marR="0" algn="l" rtl="0"/>
            <a:r>
              <a:rPr lang="en-US" sz="4800" b="1" dirty="0" err="1"/>
              <a:t>philos</a:t>
            </a:r>
            <a:r>
              <a:rPr lang="en-US" sz="4800" dirty="0"/>
              <a:t> = friendship love (</a:t>
            </a:r>
            <a:r>
              <a:rPr lang="en-US" sz="4800" i="1" dirty="0"/>
              <a:t>common interests</a:t>
            </a:r>
            <a:r>
              <a:rPr lang="en-US" sz="4800" dirty="0"/>
              <a:t>)</a:t>
            </a:r>
          </a:p>
          <a:p>
            <a:pPr marR="0" algn="l" rtl="0"/>
            <a:r>
              <a:rPr lang="en-US" sz="4800" b="1" dirty="0" err="1"/>
              <a:t>storgay</a:t>
            </a:r>
            <a:r>
              <a:rPr lang="en-US" sz="4800" dirty="0"/>
              <a:t> = family love (</a:t>
            </a:r>
            <a:r>
              <a:rPr lang="en-US" sz="4800" i="1" dirty="0"/>
              <a:t>common ancestors</a:t>
            </a:r>
            <a:r>
              <a:rPr lang="en-US" sz="4800" dirty="0"/>
              <a:t>)</a:t>
            </a:r>
          </a:p>
          <a:p>
            <a:pPr algn="l"/>
            <a:r>
              <a:rPr lang="en-US" sz="4800" b="1" dirty="0"/>
              <a:t>eros</a:t>
            </a:r>
            <a:r>
              <a:rPr lang="en-US" sz="4800" dirty="0"/>
              <a:t> = feelings love (</a:t>
            </a:r>
            <a:r>
              <a:rPr lang="en-US" sz="4800" i="1" dirty="0"/>
              <a:t>common emotions</a:t>
            </a:r>
            <a:r>
              <a:rPr lang="en-US" sz="4800" dirty="0"/>
              <a:t>)</a:t>
            </a:r>
          </a:p>
          <a:p>
            <a:pPr marR="0" algn="l" rtl="0">
              <a:tabLst>
                <a:tab pos="457200" algn="l"/>
              </a:tabLst>
            </a:pPr>
            <a:r>
              <a:rPr lang="en-US" sz="4800" dirty="0"/>
              <a:t>But </a:t>
            </a:r>
            <a:r>
              <a:rPr lang="en-US" sz="4800" b="1" dirty="0" err="1"/>
              <a:t>agapay</a:t>
            </a:r>
            <a:r>
              <a:rPr lang="en-US" sz="4800" dirty="0"/>
              <a:t> = godly love, selfless serving.</a:t>
            </a:r>
          </a:p>
          <a:p>
            <a:pPr marR="0" algn="l" rtl="0">
              <a:tabLst>
                <a:tab pos="457200" algn="l"/>
              </a:tabLst>
            </a:pPr>
            <a:r>
              <a:rPr lang="en-US" sz="4800" dirty="0"/>
              <a:t> 	- like </a:t>
            </a:r>
            <a:r>
              <a:rPr lang="en-US" sz="4800" b="1" dirty="0"/>
              <a:t>Jesus</a:t>
            </a:r>
            <a:r>
              <a:rPr lang="en-US" sz="4800" dirty="0"/>
              <a:t> washing feet (</a:t>
            </a:r>
            <a:r>
              <a:rPr lang="en-US" sz="4800" b="1" dirty="0">
                <a:solidFill>
                  <a:srgbClr val="FF0000"/>
                </a:solidFill>
              </a:rPr>
              <a:t>John 13</a:t>
            </a:r>
            <a:r>
              <a:rPr lang="en-US" sz="4800" dirty="0"/>
              <a:t>)</a:t>
            </a:r>
          </a:p>
          <a:p>
            <a:pPr marR="0" algn="l" rtl="0">
              <a:tabLst>
                <a:tab pos="457200" algn="l"/>
              </a:tabLst>
            </a:pPr>
            <a:r>
              <a:rPr lang="en-US" sz="4800" dirty="0"/>
              <a:t> 	</a:t>
            </a:r>
            <a:r>
              <a:rPr lang="en-US" sz="4800" spc="-100" dirty="0"/>
              <a:t>- displaying fruit of the </a:t>
            </a:r>
            <a:r>
              <a:rPr lang="en-US" sz="4800" b="1" spc="-100" dirty="0"/>
              <a:t>Spirit</a:t>
            </a:r>
            <a:r>
              <a:rPr lang="en-US" sz="4800" spc="-100" dirty="0"/>
              <a:t> (</a:t>
            </a:r>
            <a:r>
              <a:rPr lang="en-US" sz="4800" b="1" spc="-100" dirty="0">
                <a:solidFill>
                  <a:srgbClr val="FF0000"/>
                </a:solidFill>
              </a:rPr>
              <a:t>Galatians 5</a:t>
            </a:r>
            <a:r>
              <a:rPr lang="en-US" sz="4800" spc="-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47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r>
              <a:rPr lang="en-US" sz="4800" b="1" dirty="0"/>
              <a:t>Loving my enemy means I am …</a:t>
            </a:r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45</a:t>
            </a:r>
            <a:r>
              <a:rPr lang="en-US" sz="4400" dirty="0"/>
              <a:t>) </a:t>
            </a:r>
            <a:r>
              <a:rPr lang="en-US" sz="4400" b="1" dirty="0"/>
              <a:t>Displaying common grace like our Father</a:t>
            </a:r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400" b="1" dirty="0"/>
              <a:t>	- </a:t>
            </a:r>
            <a:r>
              <a:rPr lang="en-US" sz="4400" dirty="0"/>
              <a:t>pouring out blessing without partiality</a:t>
            </a:r>
          </a:p>
          <a:p>
            <a:pPr algn="l">
              <a:spcBef>
                <a:spcPts val="60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46,47</a:t>
            </a:r>
            <a:r>
              <a:rPr lang="en-US" sz="4400" dirty="0"/>
              <a:t>) </a:t>
            </a:r>
            <a:r>
              <a:rPr lang="en-US" sz="4400" b="1" dirty="0"/>
              <a:t>Exceeding common social conventions </a:t>
            </a:r>
          </a:p>
          <a:p>
            <a:pPr algn="l">
              <a:spcBef>
                <a:spcPts val="600"/>
              </a:spcBef>
              <a:tabLst>
                <a:tab pos="457200" algn="l"/>
              </a:tabLst>
            </a:pPr>
            <a:r>
              <a:rPr lang="en-US" sz="4400" dirty="0"/>
              <a:t>	</a:t>
            </a:r>
            <a:r>
              <a:rPr lang="en-US" sz="4400" spc="-150" dirty="0"/>
              <a:t>- giving not just good for good, but good for evil.</a:t>
            </a:r>
          </a:p>
          <a:p>
            <a:pPr algn="l">
              <a:spcBef>
                <a:spcPts val="60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48</a:t>
            </a:r>
            <a:r>
              <a:rPr lang="en-US" sz="4400" dirty="0"/>
              <a:t>) </a:t>
            </a:r>
            <a:r>
              <a:rPr lang="en-US" sz="4400" b="1" dirty="0"/>
              <a:t>Following a standard of perfection</a:t>
            </a:r>
          </a:p>
          <a:p>
            <a:pPr algn="l">
              <a:tabLst>
                <a:tab pos="457200" algn="l"/>
              </a:tabLst>
            </a:pPr>
            <a:r>
              <a:rPr lang="en-US" sz="4400" dirty="0"/>
              <a:t>	- not because I am </a:t>
            </a:r>
            <a:r>
              <a:rPr lang="en-US" sz="4400" b="1" dirty="0"/>
              <a:t>religious</a:t>
            </a:r>
            <a:r>
              <a:rPr lang="en-US" sz="4400" dirty="0"/>
              <a:t> (</a:t>
            </a:r>
            <a:r>
              <a:rPr lang="en-US" sz="4400" b="1" dirty="0">
                <a:solidFill>
                  <a:srgbClr val="FF0000"/>
                </a:solidFill>
              </a:rPr>
              <a:t>20</a:t>
            </a:r>
            <a:r>
              <a:rPr lang="en-US" sz="4400" dirty="0"/>
              <a:t>)</a:t>
            </a:r>
          </a:p>
          <a:p>
            <a:pPr algn="l">
              <a:tabLst>
                <a:tab pos="457200" algn="l"/>
              </a:tabLst>
            </a:pPr>
            <a:r>
              <a:rPr lang="en-US" sz="4400" dirty="0"/>
              <a:t>	- because of a </a:t>
            </a:r>
            <a:r>
              <a:rPr lang="en-US" sz="4400" b="1" dirty="0"/>
              <a:t>supernatural relationship </a:t>
            </a: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48</a:t>
            </a:r>
            <a:r>
              <a:rPr lang="en-US" sz="4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32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r>
              <a:rPr lang="en-US" sz="4800" b="1" dirty="0"/>
              <a:t>A relationship that …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3-6</a:t>
            </a:r>
            <a:r>
              <a:rPr lang="en-US" sz="4800" dirty="0"/>
              <a:t>) begins with genuine </a:t>
            </a:r>
            <a:r>
              <a:rPr lang="en-US" sz="4800" b="1" dirty="0"/>
              <a:t>repentance</a:t>
            </a:r>
            <a:r>
              <a:rPr lang="en-US" sz="4800" dirty="0"/>
              <a:t>.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13-16</a:t>
            </a:r>
            <a:r>
              <a:rPr lang="en-US" sz="4800" dirty="0"/>
              <a:t>) will make you and me </a:t>
            </a:r>
            <a:r>
              <a:rPr lang="en-US" sz="4800" b="1" dirty="0"/>
              <a:t>different</a:t>
            </a:r>
            <a:r>
              <a:rPr lang="en-US" sz="4800" dirty="0"/>
              <a:t>.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17-19</a:t>
            </a:r>
            <a:r>
              <a:rPr lang="en-US" sz="4400" dirty="0"/>
              <a:t>) </a:t>
            </a:r>
            <a:r>
              <a:rPr lang="en-US" sz="4400" b="1" dirty="0"/>
              <a:t>Jesus offers </a:t>
            </a:r>
            <a:r>
              <a:rPr lang="en-US" sz="4400" dirty="0"/>
              <a:t>you and me by perfectly 	fulfilling the Law in our place.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20-48</a:t>
            </a:r>
            <a:r>
              <a:rPr lang="en-US" sz="4400" dirty="0"/>
              <a:t>) calls you and me to live by a power and 	to a standard </a:t>
            </a:r>
            <a:r>
              <a:rPr lang="en-US" sz="4400" b="1" dirty="0"/>
              <a:t>greater than man’s religion</a:t>
            </a:r>
            <a:r>
              <a:rPr lang="en-US" sz="4400" dirty="0"/>
              <a:t>.</a:t>
            </a:r>
          </a:p>
          <a:p>
            <a:pPr algn="l"/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48</a:t>
            </a:r>
            <a:r>
              <a:rPr lang="en-US" sz="4400" dirty="0"/>
              <a:t>) restores the </a:t>
            </a:r>
            <a:r>
              <a:rPr lang="en-US" sz="4400" b="1" dirty="0"/>
              <a:t>perfection</a:t>
            </a:r>
            <a:r>
              <a:rPr lang="en-US" sz="4400" dirty="0"/>
              <a:t> God intended.</a:t>
            </a:r>
          </a:p>
        </p:txBody>
      </p:sp>
    </p:spTree>
    <p:extLst>
      <p:ext uri="{BB962C8B-B14F-4D97-AF65-F5344CB8AC3E}">
        <p14:creationId xmlns:p14="http://schemas.microsoft.com/office/powerpoint/2010/main" val="2171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1049000" cy="60960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Hymn #553</a:t>
            </a:r>
          </a:p>
          <a:p>
            <a:r>
              <a:rPr lang="en-US" sz="4800" dirty="0">
                <a:solidFill>
                  <a:schemeClr val="tx1"/>
                </a:solidFill>
              </a:rPr>
              <a:t>Come, Thou Fount of every blessing,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Tune my heart to sing Thy grace;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Streams of mercy, never ceasing,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Call for songs of loudest praise.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1049000" cy="6096000"/>
          </a:xfrm>
        </p:spPr>
        <p:txBody>
          <a:bodyPr>
            <a:noAutofit/>
          </a:bodyPr>
          <a:lstStyle/>
          <a:p>
            <a:endParaRPr lang="en-US" sz="4800" dirty="0">
              <a:solidFill>
                <a:schemeClr val="tx1"/>
              </a:solidFill>
            </a:endParaRPr>
          </a:p>
          <a:p>
            <a:r>
              <a:rPr lang="en-US" sz="4800" dirty="0">
                <a:solidFill>
                  <a:schemeClr val="tx1"/>
                </a:solidFill>
              </a:rPr>
              <a:t>Jesus sought me when a stranger,</a:t>
            </a:r>
          </a:p>
          <a:p>
            <a:r>
              <a:rPr lang="en-US" sz="4800" dirty="0">
                <a:solidFill>
                  <a:schemeClr val="tx1"/>
                </a:solidFill>
              </a:rPr>
              <a:t>  </a:t>
            </a:r>
            <a:r>
              <a:rPr lang="en-US" sz="4800" dirty="0" err="1">
                <a:solidFill>
                  <a:schemeClr val="tx1"/>
                </a:solidFill>
              </a:rPr>
              <a:t>Wand’ring</a:t>
            </a:r>
            <a:r>
              <a:rPr lang="en-US" sz="4800" dirty="0">
                <a:solidFill>
                  <a:schemeClr val="tx1"/>
                </a:solidFill>
              </a:rPr>
              <a:t> from the face of God;</a:t>
            </a:r>
          </a:p>
          <a:p>
            <a:r>
              <a:rPr lang="en-US" sz="4800" dirty="0">
                <a:solidFill>
                  <a:schemeClr val="tx1"/>
                </a:solidFill>
              </a:rPr>
              <a:t>He, to save my soul from danger,</a:t>
            </a:r>
          </a:p>
          <a:p>
            <a:r>
              <a:rPr lang="en-US" sz="4800" dirty="0">
                <a:solidFill>
                  <a:schemeClr val="tx1"/>
                </a:solidFill>
              </a:rPr>
              <a:t>  Interposed His precious blood.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96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O to grace how great a debtor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Daily I’m constrained to be!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Let Thy goodness, like a fetter,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Bind my wandering heart to Thee.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96000"/>
          </a:xfrm>
        </p:spPr>
        <p:txBody>
          <a:bodyPr>
            <a:noAutofit/>
          </a:bodyPr>
          <a:lstStyle/>
          <a:p>
            <a:endParaRPr lang="en-US" sz="4800" b="1" dirty="0">
              <a:solidFill>
                <a:schemeClr val="tx1"/>
              </a:solidFill>
            </a:endParaRPr>
          </a:p>
          <a:p>
            <a:r>
              <a:rPr lang="en-US" sz="4800" b="1" dirty="0">
                <a:solidFill>
                  <a:schemeClr val="tx1"/>
                </a:solidFill>
              </a:rPr>
              <a:t>Prone to wander</a:t>
            </a:r>
            <a:r>
              <a:rPr lang="en-US" sz="4800" dirty="0">
                <a:solidFill>
                  <a:schemeClr val="tx1"/>
                </a:solidFill>
              </a:rPr>
              <a:t>, Lord, I feel it,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Prone to leave </a:t>
            </a:r>
            <a:r>
              <a:rPr lang="en-US" sz="4800" dirty="0">
                <a:solidFill>
                  <a:schemeClr val="tx1"/>
                </a:solidFill>
              </a:rPr>
              <a:t>the God I love;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Here’s my heart, O take and seal it,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Seal it for Thy courts above.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5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r>
              <a:rPr lang="en-US" sz="5400" b="1" dirty="0"/>
              <a:t>Praise</a:t>
            </a:r>
            <a:r>
              <a:rPr lang="en-US" sz="5400" dirty="0"/>
              <a:t> Him, praise Him, </a:t>
            </a:r>
          </a:p>
          <a:p>
            <a:r>
              <a:rPr lang="en-US" sz="5400" dirty="0"/>
              <a:t>all ye little children,</a:t>
            </a:r>
          </a:p>
          <a:p>
            <a:r>
              <a:rPr lang="en-US" sz="5400" dirty="0"/>
              <a:t>God is love, God is love;</a:t>
            </a:r>
          </a:p>
          <a:p>
            <a:r>
              <a:rPr lang="en-US" sz="5400" dirty="0"/>
              <a:t>Praise Him, praise Him, </a:t>
            </a:r>
          </a:p>
          <a:p>
            <a:r>
              <a:rPr lang="en-US" sz="5400" dirty="0"/>
              <a:t>all ye little children,</a:t>
            </a:r>
          </a:p>
          <a:p>
            <a:r>
              <a:rPr lang="en-US" sz="5400" dirty="0"/>
              <a:t>God is love, God is love.</a:t>
            </a:r>
          </a:p>
        </p:txBody>
      </p:sp>
    </p:spTree>
    <p:extLst>
      <p:ext uri="{BB962C8B-B14F-4D97-AF65-F5344CB8AC3E}">
        <p14:creationId xmlns:p14="http://schemas.microsoft.com/office/powerpoint/2010/main" val="629797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21640"/>
            <a:ext cx="10972800" cy="6014720"/>
          </a:xfrm>
        </p:spPr>
        <p:txBody>
          <a:bodyPr>
            <a:noAutofit/>
          </a:bodyPr>
          <a:lstStyle/>
          <a:p>
            <a:r>
              <a:rPr lang="en-US" sz="5400" b="1" dirty="0"/>
              <a:t>Love</a:t>
            </a:r>
            <a:r>
              <a:rPr lang="en-US" sz="5400" dirty="0"/>
              <a:t> Him, love Him, </a:t>
            </a:r>
          </a:p>
          <a:p>
            <a:r>
              <a:rPr lang="en-US" sz="5400" dirty="0"/>
              <a:t>all ye little children,</a:t>
            </a:r>
          </a:p>
          <a:p>
            <a:r>
              <a:rPr lang="en-US" sz="5400" dirty="0"/>
              <a:t>God is love, God is love;</a:t>
            </a:r>
          </a:p>
          <a:p>
            <a:r>
              <a:rPr lang="en-US" sz="5400" dirty="0"/>
              <a:t>Love Him, love Him, </a:t>
            </a:r>
          </a:p>
          <a:p>
            <a:r>
              <a:rPr lang="en-US" sz="5400" dirty="0"/>
              <a:t>all ye little children,</a:t>
            </a:r>
          </a:p>
          <a:p>
            <a:r>
              <a:rPr lang="en-US" sz="5400" dirty="0"/>
              <a:t>God is love, God is love.</a:t>
            </a:r>
          </a:p>
        </p:txBody>
      </p:sp>
    </p:spTree>
    <p:extLst>
      <p:ext uri="{BB962C8B-B14F-4D97-AF65-F5344CB8AC3E}">
        <p14:creationId xmlns:p14="http://schemas.microsoft.com/office/powerpoint/2010/main" val="451031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r>
              <a:rPr lang="en-US" sz="5400" b="1" dirty="0"/>
              <a:t>Thank</a:t>
            </a:r>
            <a:r>
              <a:rPr lang="en-US" sz="5400" dirty="0"/>
              <a:t> Him, thank Him, </a:t>
            </a:r>
          </a:p>
          <a:p>
            <a:r>
              <a:rPr lang="en-US" sz="5400" dirty="0"/>
              <a:t>all ye little children,</a:t>
            </a:r>
          </a:p>
          <a:p>
            <a:r>
              <a:rPr lang="en-US" sz="5400" dirty="0"/>
              <a:t>God is love, God is love;</a:t>
            </a:r>
          </a:p>
          <a:p>
            <a:r>
              <a:rPr lang="en-US" sz="5400" dirty="0"/>
              <a:t>Thank Him, thank Him, </a:t>
            </a:r>
          </a:p>
          <a:p>
            <a:r>
              <a:rPr lang="en-US" sz="5400" dirty="0"/>
              <a:t>all ye little children,</a:t>
            </a:r>
          </a:p>
          <a:p>
            <a:r>
              <a:rPr lang="en-US" sz="5400" dirty="0"/>
              <a:t>God is love, God is love.</a:t>
            </a:r>
          </a:p>
        </p:txBody>
      </p:sp>
    </p:spTree>
    <p:extLst>
      <p:ext uri="{BB962C8B-B14F-4D97-AF65-F5344CB8AC3E}">
        <p14:creationId xmlns:p14="http://schemas.microsoft.com/office/powerpoint/2010/main" val="99870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pPr marR="0" rtl="0"/>
            <a:r>
              <a:rPr lang="en-US" sz="4800" b="1" i="0" u="none" strike="noStrike" baseline="0" dirty="0"/>
              <a:t>Sermon on the Mount</a:t>
            </a:r>
          </a:p>
          <a:p>
            <a:pPr marR="0" algn="l" rtl="0"/>
            <a:r>
              <a:rPr lang="en-US" sz="4800" b="1" dirty="0" err="1">
                <a:solidFill>
                  <a:srgbClr val="FF0000"/>
                </a:solidFill>
              </a:rPr>
              <a:t>Chpt</a:t>
            </a:r>
            <a:r>
              <a:rPr lang="en-US" sz="4800" b="1" dirty="0">
                <a:solidFill>
                  <a:srgbClr val="FF0000"/>
                </a:solidFill>
              </a:rPr>
              <a:t> 5 </a:t>
            </a:r>
            <a:r>
              <a:rPr lang="en-US" sz="4800" dirty="0"/>
              <a:t>- What Jesus’ followers </a:t>
            </a:r>
            <a:r>
              <a:rPr lang="en-US" sz="4800" b="1" dirty="0"/>
              <a:t>ARE</a:t>
            </a:r>
          </a:p>
          <a:p>
            <a:pPr marR="0" algn="l" rtl="0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3-12</a:t>
            </a:r>
            <a:r>
              <a:rPr lang="en-US" sz="4800" dirty="0"/>
              <a:t>) We are </a:t>
            </a:r>
            <a:r>
              <a:rPr lang="en-US" sz="4800" b="1" dirty="0"/>
              <a:t>BLESSED </a:t>
            </a:r>
            <a:r>
              <a:rPr lang="en-US" sz="4800" dirty="0"/>
              <a:t>(</a:t>
            </a:r>
            <a:r>
              <a:rPr lang="en-US" sz="4800" i="1" dirty="0"/>
              <a:t>approved by God</a:t>
            </a:r>
            <a:r>
              <a:rPr lang="en-US" sz="4800" dirty="0"/>
              <a:t>)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13-16</a:t>
            </a:r>
            <a:r>
              <a:rPr lang="en-US" sz="4800" dirty="0"/>
              <a:t>)</a:t>
            </a:r>
            <a:r>
              <a:rPr lang="en-US" sz="4800" spc="-150" dirty="0"/>
              <a:t> We are to be </a:t>
            </a:r>
            <a:r>
              <a:rPr lang="en-US" sz="4800" b="1" spc="-150" dirty="0"/>
              <a:t>DIFFERENT </a:t>
            </a:r>
            <a:r>
              <a:rPr lang="en-US" sz="4800" spc="-150" dirty="0"/>
              <a:t>(</a:t>
            </a:r>
            <a:r>
              <a:rPr lang="en-US" sz="4800" i="1" spc="-150" dirty="0"/>
              <a:t>salt &amp; light</a:t>
            </a:r>
            <a:r>
              <a:rPr lang="en-US" sz="4800" spc="-150" dirty="0"/>
              <a:t>)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17-48</a:t>
            </a:r>
            <a:r>
              <a:rPr lang="en-US" sz="4800" dirty="0"/>
              <a:t>) </a:t>
            </a:r>
            <a:r>
              <a:rPr lang="en-US" sz="4800" spc="-100" dirty="0"/>
              <a:t>We are to be </a:t>
            </a:r>
            <a:r>
              <a:rPr lang="en-US" sz="4800" b="1" spc="-100" dirty="0"/>
              <a:t>DEEPER</a:t>
            </a:r>
            <a:r>
              <a:rPr lang="en-US" sz="4800" spc="-100" dirty="0"/>
              <a:t> (</a:t>
            </a:r>
            <a:r>
              <a:rPr lang="en-US" sz="4800" i="1" spc="-100" dirty="0"/>
              <a:t>letter vs spirit</a:t>
            </a:r>
            <a:r>
              <a:rPr lang="en-US" sz="4800" spc="-100" dirty="0"/>
              <a:t>)</a:t>
            </a:r>
          </a:p>
          <a:p>
            <a:pPr marR="0" algn="l" rtl="0">
              <a:spcBef>
                <a:spcPts val="0"/>
              </a:spcBef>
              <a:tabLst>
                <a:tab pos="233363" algn="l"/>
              </a:tabLst>
            </a:pPr>
            <a:r>
              <a:rPr lang="en-US" sz="4400" dirty="0"/>
              <a:t>	</a:t>
            </a:r>
            <a:r>
              <a:rPr lang="en-US" sz="4400" spc="-150" dirty="0"/>
              <a:t>- </a:t>
            </a:r>
            <a:r>
              <a:rPr lang="en-US" sz="4400" b="1" i="1" spc="-150" dirty="0"/>
              <a:t>exceed</a:t>
            </a:r>
            <a:r>
              <a:rPr lang="en-US" sz="4400" i="1" spc="-150" dirty="0"/>
              <a:t> the Scribes &amp; Pharisees righteousness </a:t>
            </a:r>
            <a:r>
              <a:rPr lang="en-US" sz="4400" spc="-150" dirty="0"/>
              <a:t>(</a:t>
            </a:r>
            <a:r>
              <a:rPr lang="en-US" sz="4400" b="1" spc="-150" dirty="0">
                <a:solidFill>
                  <a:srgbClr val="FF0000"/>
                </a:solidFill>
              </a:rPr>
              <a:t>20</a:t>
            </a:r>
            <a:r>
              <a:rPr lang="en-US" sz="4400" spc="-150" dirty="0"/>
              <a:t>)</a:t>
            </a:r>
          </a:p>
          <a:p>
            <a:pPr algn="l">
              <a:tabLst>
                <a:tab pos="233363" algn="l"/>
              </a:tabLst>
            </a:pPr>
            <a:r>
              <a:rPr lang="en-US" sz="4400" dirty="0"/>
              <a:t>	- </a:t>
            </a:r>
            <a:r>
              <a:rPr lang="en-US" sz="4400" b="1" i="1" dirty="0"/>
              <a:t>you have heard </a:t>
            </a:r>
            <a:r>
              <a:rPr lang="en-US" sz="4400" dirty="0"/>
              <a:t>(</a:t>
            </a:r>
            <a:r>
              <a:rPr lang="en-US" sz="4400" i="1" dirty="0"/>
              <a:t>current misapplications</a:t>
            </a:r>
            <a:r>
              <a:rPr lang="en-US" sz="4400" dirty="0"/>
              <a:t>),</a:t>
            </a:r>
          </a:p>
          <a:p>
            <a:pPr algn="l"/>
            <a:r>
              <a:rPr lang="en-US" sz="4400" b="1" i="1" dirty="0"/>
              <a:t>    but I say</a:t>
            </a:r>
            <a:r>
              <a:rPr lang="en-US" sz="4400" dirty="0"/>
              <a:t> (</a:t>
            </a:r>
            <a:r>
              <a:rPr lang="en-US" sz="4400" i="1" dirty="0"/>
              <a:t>spirit vs letter of God’s law</a:t>
            </a:r>
            <a:r>
              <a:rPr lang="en-US" sz="4400" dirty="0"/>
              <a:t>) (</a:t>
            </a:r>
            <a:r>
              <a:rPr lang="en-US" sz="4400" b="1" dirty="0">
                <a:solidFill>
                  <a:srgbClr val="FF0000"/>
                </a:solidFill>
              </a:rPr>
              <a:t>21-48</a:t>
            </a:r>
            <a:r>
              <a:rPr lang="en-US" sz="4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275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76B665-1045-C9B0-7029-6702FE44B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520" y="401320"/>
            <a:ext cx="10982960" cy="6055360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endParaRPr lang="en-US" sz="1000" dirty="0"/>
          </a:p>
          <a:p>
            <a:pPr algn="l">
              <a:spcBef>
                <a:spcPts val="120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21-26</a:t>
            </a:r>
            <a:r>
              <a:rPr lang="en-US" sz="4400" dirty="0"/>
              <a:t>) deeper than no </a:t>
            </a:r>
            <a:r>
              <a:rPr lang="en-US" sz="4400" b="1" dirty="0"/>
              <a:t>murder</a:t>
            </a:r>
            <a:r>
              <a:rPr lang="en-US" sz="4400" dirty="0"/>
              <a:t> … no </a:t>
            </a:r>
            <a:r>
              <a:rPr lang="en-US" sz="4400" b="1" dirty="0"/>
              <a:t>anger</a:t>
            </a:r>
            <a:r>
              <a:rPr lang="en-US" sz="4400" dirty="0"/>
              <a:t>.</a:t>
            </a:r>
          </a:p>
          <a:p>
            <a:pPr algn="l">
              <a:spcBef>
                <a:spcPts val="1200"/>
              </a:spcBef>
            </a:pPr>
            <a:r>
              <a:rPr lang="en-US" sz="4400" spc="-150" dirty="0"/>
              <a:t>(</a:t>
            </a:r>
            <a:r>
              <a:rPr lang="en-US" sz="4400" b="1" spc="-150" dirty="0">
                <a:solidFill>
                  <a:srgbClr val="FF0000"/>
                </a:solidFill>
              </a:rPr>
              <a:t>27-30</a:t>
            </a:r>
            <a:r>
              <a:rPr lang="en-US" sz="4400" spc="-150" dirty="0"/>
              <a:t>) deeper than no </a:t>
            </a:r>
            <a:r>
              <a:rPr lang="en-US" sz="4400" b="1" spc="-150" dirty="0"/>
              <a:t>adultery</a:t>
            </a:r>
            <a:r>
              <a:rPr lang="en-US" sz="4400" spc="-150" dirty="0"/>
              <a:t> … no </a:t>
            </a:r>
            <a:r>
              <a:rPr lang="en-US" sz="4400" b="1" spc="-150" dirty="0"/>
              <a:t>lust</a:t>
            </a:r>
            <a:r>
              <a:rPr lang="en-US" sz="4400" spc="-150" dirty="0"/>
              <a:t>.</a:t>
            </a:r>
          </a:p>
          <a:p>
            <a:pPr algn="l">
              <a:spcBef>
                <a:spcPts val="120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31-32</a:t>
            </a:r>
            <a:r>
              <a:rPr lang="en-US" sz="4400" dirty="0"/>
              <a:t>) </a:t>
            </a:r>
            <a:r>
              <a:rPr lang="en-US" sz="4400" spc="-150" dirty="0"/>
              <a:t>deeper than proper </a:t>
            </a:r>
            <a:r>
              <a:rPr lang="en-US" sz="4400" b="1" spc="-150" dirty="0"/>
              <a:t>divorce</a:t>
            </a:r>
            <a:r>
              <a:rPr lang="en-US" sz="4400" spc="-150" dirty="0"/>
              <a:t> papers to … 	</a:t>
            </a:r>
            <a:r>
              <a:rPr lang="en-US" sz="4400" dirty="0"/>
              <a:t>(</a:t>
            </a:r>
            <a:r>
              <a:rPr lang="en-US" sz="4400" i="1" dirty="0"/>
              <a:t>except 	for fornication</a:t>
            </a:r>
            <a:r>
              <a:rPr lang="en-US" sz="4400" dirty="0"/>
              <a:t>) </a:t>
            </a:r>
            <a:r>
              <a:rPr lang="en-US" sz="4400" b="1" dirty="0"/>
              <a:t>’til death parts us</a:t>
            </a:r>
            <a:r>
              <a:rPr lang="en-US" sz="4400" dirty="0"/>
              <a:t>.</a:t>
            </a:r>
          </a:p>
          <a:p>
            <a:pPr algn="l">
              <a:spcBef>
                <a:spcPts val="1200"/>
              </a:spcBef>
            </a:pPr>
            <a:r>
              <a:rPr lang="en-US" sz="4400" dirty="0"/>
              <a:t>(</a:t>
            </a:r>
            <a:r>
              <a:rPr lang="en-US" sz="4400" b="1" dirty="0">
                <a:solidFill>
                  <a:srgbClr val="FF0000"/>
                </a:solidFill>
              </a:rPr>
              <a:t>33-37</a:t>
            </a:r>
            <a:r>
              <a:rPr lang="en-US" sz="4400" dirty="0"/>
              <a:t>) deeper than no </a:t>
            </a:r>
            <a:r>
              <a:rPr lang="en-US" sz="4400" b="1" dirty="0"/>
              <a:t>lies</a:t>
            </a:r>
            <a:r>
              <a:rPr lang="en-US" sz="4400" dirty="0"/>
              <a:t> to … no </a:t>
            </a:r>
            <a:r>
              <a:rPr lang="en-US" sz="4400" b="1" dirty="0"/>
              <a:t>oaths</a:t>
            </a:r>
            <a:r>
              <a:rPr lang="en-US" sz="4400" dirty="0"/>
              <a:t> at all.</a:t>
            </a:r>
          </a:p>
          <a:p>
            <a:pPr algn="l">
              <a:spcBef>
                <a:spcPts val="1200"/>
              </a:spcBef>
            </a:pPr>
            <a:r>
              <a:rPr lang="en-US" sz="4400" spc="-50" dirty="0"/>
              <a:t>(</a:t>
            </a:r>
            <a:r>
              <a:rPr lang="en-US" sz="4400" b="1" spc="-50" dirty="0">
                <a:solidFill>
                  <a:srgbClr val="FF0000"/>
                </a:solidFill>
              </a:rPr>
              <a:t>38-42</a:t>
            </a:r>
            <a:r>
              <a:rPr lang="en-US" sz="4400" spc="-50" dirty="0"/>
              <a:t>) deeper than “</a:t>
            </a:r>
            <a:r>
              <a:rPr lang="en-US" sz="4400" b="1" spc="-50" dirty="0"/>
              <a:t>tit for tat</a:t>
            </a:r>
            <a:r>
              <a:rPr lang="en-US" sz="4400" spc="-50" dirty="0"/>
              <a:t>” to … </a:t>
            </a:r>
            <a:r>
              <a:rPr lang="en-US" sz="4400" b="1" spc="-50" dirty="0"/>
              <a:t>self-denial</a:t>
            </a:r>
            <a:r>
              <a:rPr lang="en-US" sz="4400" dirty="0"/>
              <a:t>.</a:t>
            </a:r>
          </a:p>
          <a:p>
            <a:pPr algn="l">
              <a:spcBef>
                <a:spcPts val="1200"/>
              </a:spcBef>
            </a:pPr>
            <a:r>
              <a:rPr lang="en-US" sz="4400" dirty="0">
                <a:sym typeface="Wingdings" panose="05000000000000000000" pitchFamily="2" charset="2"/>
              </a:rPr>
              <a:t></a:t>
            </a:r>
            <a:r>
              <a:rPr lang="en-US" sz="4400" dirty="0"/>
              <a:t> (</a:t>
            </a:r>
            <a:r>
              <a:rPr lang="en-US" sz="4400" b="1" dirty="0">
                <a:solidFill>
                  <a:srgbClr val="FF0000"/>
                </a:solidFill>
              </a:rPr>
              <a:t>43-48</a:t>
            </a:r>
            <a:r>
              <a:rPr lang="en-US" sz="4400" dirty="0"/>
              <a:t>) deeper than love your </a:t>
            </a:r>
            <a:r>
              <a:rPr lang="en-US" sz="4400" b="1" dirty="0"/>
              <a:t>neighbor</a:t>
            </a:r>
            <a:r>
              <a:rPr lang="en-US" sz="4400" dirty="0"/>
              <a:t> to …</a:t>
            </a:r>
          </a:p>
          <a:p>
            <a:pPr algn="l">
              <a:spcBef>
                <a:spcPts val="0"/>
              </a:spcBef>
            </a:pPr>
            <a:r>
              <a:rPr lang="en-US" sz="4400" dirty="0"/>
              <a:t>	love your </a:t>
            </a:r>
            <a:r>
              <a:rPr lang="en-US" sz="4400" b="1" dirty="0"/>
              <a:t>enemies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88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Matthew 5:43  </a:t>
            </a:r>
            <a:r>
              <a:rPr lang="en-US" sz="4800" dirty="0"/>
              <a:t>You have heard that it was said, “You shall love your neighbor and hate your enemy.”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44</a:t>
            </a:r>
            <a:r>
              <a:rPr lang="en-US" sz="4800" dirty="0"/>
              <a:t>  But I say to you, </a:t>
            </a:r>
            <a:r>
              <a:rPr lang="en-US" sz="4800" b="1" dirty="0"/>
              <a:t>love</a:t>
            </a:r>
            <a:r>
              <a:rPr lang="en-US" sz="4800" dirty="0"/>
              <a:t> your enemies, </a:t>
            </a:r>
            <a:r>
              <a:rPr lang="en-US" sz="4800" b="1" dirty="0"/>
              <a:t>bless</a:t>
            </a:r>
            <a:r>
              <a:rPr lang="en-US" sz="4800" dirty="0"/>
              <a:t> those who curse you, </a:t>
            </a:r>
            <a:r>
              <a:rPr lang="en-US" sz="4800" b="1" dirty="0"/>
              <a:t>do good </a:t>
            </a:r>
            <a:r>
              <a:rPr lang="en-US" sz="4800" dirty="0"/>
              <a:t>to those who hate you, and </a:t>
            </a:r>
            <a:r>
              <a:rPr lang="en-US" sz="4800" b="1" dirty="0"/>
              <a:t>pray</a:t>
            </a:r>
            <a:r>
              <a:rPr lang="en-US" sz="4800" dirty="0"/>
              <a:t> for those who spitefully use you and persecute you,</a:t>
            </a:r>
          </a:p>
        </p:txBody>
      </p:sp>
    </p:spTree>
    <p:extLst>
      <p:ext uri="{BB962C8B-B14F-4D97-AF65-F5344CB8AC3E}">
        <p14:creationId xmlns:p14="http://schemas.microsoft.com/office/powerpoint/2010/main" val="176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772EF1-13FF-0693-99B9-89430D43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65760"/>
            <a:ext cx="10972800" cy="60147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Matt 5:45  </a:t>
            </a:r>
            <a:r>
              <a:rPr lang="en-US" sz="4800" dirty="0"/>
              <a:t>that you may be sons of your Father in heaven; for He makes His sun rise on the evil and on the good and sends rain on the just and on the unjust.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46</a:t>
            </a:r>
            <a:r>
              <a:rPr lang="en-US" sz="4800" dirty="0"/>
              <a:t>  For if you </a:t>
            </a:r>
            <a:r>
              <a:rPr lang="en-US" sz="4800" b="1" dirty="0"/>
              <a:t>love those who love you</a:t>
            </a:r>
            <a:r>
              <a:rPr lang="en-US" sz="4800" dirty="0"/>
              <a:t>, what reward have you? Do not even the tax collectors do the same?</a:t>
            </a:r>
          </a:p>
        </p:txBody>
      </p:sp>
    </p:spTree>
    <p:extLst>
      <p:ext uri="{BB962C8B-B14F-4D97-AF65-F5344CB8AC3E}">
        <p14:creationId xmlns:p14="http://schemas.microsoft.com/office/powerpoint/2010/main" val="4033294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</TotalTime>
  <Words>1460</Words>
  <Application>Microsoft Office PowerPoint</Application>
  <PresentationFormat>Widescreen</PresentationFormat>
  <Paragraphs>129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Goudy Stout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 Hunley</dc:creator>
  <cp:lastModifiedBy>Tania Hunley</cp:lastModifiedBy>
  <cp:revision>32</cp:revision>
  <dcterms:created xsi:type="dcterms:W3CDTF">2023-07-21T14:08:18Z</dcterms:created>
  <dcterms:modified xsi:type="dcterms:W3CDTF">2023-07-23T11:38:34Z</dcterms:modified>
</cp:coreProperties>
</file>