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9" r:id="rId3"/>
    <p:sldId id="269" r:id="rId4"/>
    <p:sldId id="257" r:id="rId5"/>
    <p:sldId id="258" r:id="rId6"/>
    <p:sldId id="267" r:id="rId7"/>
    <p:sldId id="263" r:id="rId8"/>
    <p:sldId id="272" r:id="rId9"/>
    <p:sldId id="273" r:id="rId10"/>
    <p:sldId id="270" r:id="rId11"/>
    <p:sldId id="275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DBAA4-17E8-42C4-9CBB-81C53E1BA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4CC5A-8A4B-4FF5-B0CD-56CCD362C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7BA20-2284-4054-8F04-19D86A8D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F1BF3-6027-41C7-A12D-3FF9A07E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1D1EE-6FAD-4E04-A2D4-DC93E4C2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1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2293-EBC2-4103-8B5A-14EFF68A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1D5BF-95AC-4086-8AD3-2840E4F16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596B3-190F-467B-8C4D-B307F506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1038F-E00A-4699-8800-FEA4AFFF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0C748-8CE1-4B8F-A1AB-1C7E3892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3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59AB40-4B84-4E3C-B70C-00A790DADC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BD54C-2C38-428D-B507-693057D58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45906-DA6E-40CC-BA01-C6483E49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FFC23-EC7E-4E5B-9B4A-9F7CB6245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5D7E9-074C-4B87-B95D-89ED1E95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4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5F0B-51AA-4C15-99B5-B47D44C84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5558-98C4-4BF8-B7AA-884FA49A6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032FB-ADEC-48D3-B41D-BABC93A2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D3E04-7BFC-4E3D-8615-B2AF1A37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8446-7598-4C46-9250-84769385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7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B3E3-8333-40FF-8ECC-BA0C504AD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57050-97D8-4B4D-88E5-A96CA7DBE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0806-45A0-425A-84C2-B7DF219B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B3C6F-2940-443E-86C2-66500BCB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C9FC4-C3AD-44D4-9119-309E5F4A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5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F1D79-4D4F-4EA9-B416-F6E6D380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2CBED-0C41-475B-876C-2116A1F31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5C49D-39EA-4C2E-90CD-BFCB66AAD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06236-5789-4ABD-A295-A3AB96F2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8A5C0-5FC1-4F2E-946E-6EF729A6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58CE2-5804-486F-B4C9-B0141012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1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A04F-8E4A-4005-AF01-5A5297C4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5840F-2BC6-4A8A-9281-38BCA1397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DE90-3A19-47C7-A5D7-DBC6EF71D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959994-1896-49DB-88E5-3FA6AC7B5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60C6ED-AA23-4146-B57E-049BCF6BE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BC9153-CB20-4614-995E-331D57A1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883D3-8270-4404-B757-E7B96B88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1B8FEC-A8F7-48B5-A792-3B32B61A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3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E360C-0D7F-4F92-A644-2835F7BC1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B7EC6-64EB-4AB7-8D1F-4744ECDA4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A5F01-3AAF-442C-A578-65A1BD45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4A2B9-7449-402D-A992-E531FD0C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0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8DBFA-4E8C-4A7E-A1DD-0BBA92BD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000E12-3D03-4BBF-B369-9DD0DF2BC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C7D7E-8CF1-4001-837A-1A9669532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5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E1968-ADA8-475F-B481-660C2F99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36865-A816-4C13-87B8-C00A6E263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53E77-F8A3-42E5-ADA1-AA2C222CA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BF1D2-7BDE-4525-AF1B-03A188A1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A77FD-3A19-4D17-A27A-A4D321BC0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FE012-AF45-4F89-9F51-132B003E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7D99-86EB-45D3-988A-80C4E8D8B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4D347-905E-405F-80E1-38A281EC1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9BB50-3BE5-4F15-9415-9BAA68001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2C752-24E8-48A5-B00E-92E80715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6AC17-BC8F-4E05-919E-687006AF8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DFA99-C48E-43F5-B928-D444A3AF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9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69F633-6F3A-4947-8E0D-6455F78B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C2E1D-F5A1-474B-AC86-6E89E7AF6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E998B-C14C-41A0-AAA4-C7266B265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C4651-96D6-4CB7-841D-E7B9EF60A128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C26F9-F653-436F-BB8A-B37AB5093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4FF53-FA89-435C-BDE0-E5D5B0E94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DFCE-58A9-44BB-8444-3CC3C1BEA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2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endParaRPr lang="en-US" sz="7200" b="1" dirty="0"/>
          </a:p>
          <a:p>
            <a:r>
              <a:rPr lang="en-US" sz="7200" b="1" dirty="0"/>
              <a:t>Exploring Dissatisfaction</a:t>
            </a:r>
          </a:p>
          <a:p>
            <a:r>
              <a:rPr lang="en-US" sz="7200" b="1" dirty="0">
                <a:solidFill>
                  <a:srgbClr val="FF0000"/>
                </a:solidFill>
              </a:rPr>
              <a:t>Ecclesiastes 6</a:t>
            </a:r>
          </a:p>
        </p:txBody>
      </p:sp>
    </p:spTree>
    <p:extLst>
      <p:ext uri="{BB962C8B-B14F-4D97-AF65-F5344CB8AC3E}">
        <p14:creationId xmlns:p14="http://schemas.microsoft.com/office/powerpoint/2010/main" val="2973035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r>
              <a:rPr lang="en-US" sz="5400" b="1" dirty="0"/>
              <a:t>What Solomon came to Believe</a:t>
            </a:r>
            <a:endParaRPr lang="en-US" sz="5400" dirty="0"/>
          </a:p>
          <a:p>
            <a:pPr lvl="0" algn="l"/>
            <a:r>
              <a:rPr lang="en-US" sz="5400" dirty="0"/>
              <a:t>Trusting God’s </a:t>
            </a:r>
            <a:r>
              <a:rPr lang="en-US" sz="5400" b="1" u="sng" dirty="0">
                <a:solidFill>
                  <a:srgbClr val="FF0000"/>
                </a:solidFill>
              </a:rPr>
              <a:t>wisdom</a:t>
            </a:r>
            <a:r>
              <a:rPr lang="en-US" sz="5400" dirty="0"/>
              <a:t> makes life 	</a:t>
            </a:r>
            <a:r>
              <a:rPr lang="en-US" sz="5400" b="1" dirty="0"/>
              <a:t>sensible </a:t>
            </a:r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Rom 11:33-36</a:t>
            </a:r>
            <a:r>
              <a:rPr lang="en-US" sz="5400" dirty="0"/>
              <a:t>).</a:t>
            </a:r>
          </a:p>
          <a:p>
            <a:pPr lvl="0" algn="l"/>
            <a:r>
              <a:rPr lang="en-US" sz="5400" dirty="0"/>
              <a:t>Trusting God’s </a:t>
            </a:r>
            <a:r>
              <a:rPr lang="en-US" sz="5400" b="1" u="sng" dirty="0">
                <a:solidFill>
                  <a:srgbClr val="FF0000"/>
                </a:solidFill>
              </a:rPr>
              <a:t>goodness</a:t>
            </a:r>
            <a:r>
              <a:rPr lang="en-US" sz="5400" dirty="0"/>
              <a:t> makes life 	</a:t>
            </a:r>
            <a:r>
              <a:rPr lang="en-US" sz="5400" b="1" dirty="0"/>
              <a:t>enjoyable </a:t>
            </a:r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Rom 8:28,35-37</a:t>
            </a:r>
            <a:r>
              <a:rPr lang="en-US" sz="5400" dirty="0"/>
              <a:t>).</a:t>
            </a:r>
          </a:p>
          <a:p>
            <a:pPr lvl="0" algn="l"/>
            <a:r>
              <a:rPr lang="en-US" sz="5400" dirty="0"/>
              <a:t>Trusting God’s </a:t>
            </a:r>
            <a:r>
              <a:rPr lang="en-US" sz="5400" b="1" u="sng" dirty="0">
                <a:solidFill>
                  <a:srgbClr val="FF0000"/>
                </a:solidFill>
              </a:rPr>
              <a:t>justice</a:t>
            </a:r>
            <a:r>
              <a:rPr lang="en-US" sz="5400" dirty="0"/>
              <a:t> makes life 	</a:t>
            </a:r>
            <a:r>
              <a:rPr lang="en-US" sz="5400" b="1" dirty="0"/>
              <a:t>accountable </a:t>
            </a:r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II Tim 4:6-8</a:t>
            </a:r>
            <a:r>
              <a:rPr lang="en-US" sz="5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25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FF0000"/>
                </a:solidFill>
              </a:rPr>
              <a:t>Eccl 12:13,14</a:t>
            </a:r>
            <a:r>
              <a:rPr lang="en-US" sz="5400" dirty="0"/>
              <a:t>  Hear the </a:t>
            </a:r>
            <a:r>
              <a:rPr lang="en-US" sz="5400" b="1" dirty="0"/>
              <a:t>conclusion</a:t>
            </a:r>
            <a:r>
              <a:rPr lang="en-US" sz="5400" dirty="0"/>
              <a:t> of the whole matter: </a:t>
            </a:r>
            <a:r>
              <a:rPr lang="en-US" sz="5400" b="1" dirty="0"/>
              <a:t>Fear</a:t>
            </a:r>
            <a:r>
              <a:rPr lang="en-US" sz="5400" dirty="0"/>
              <a:t> God and </a:t>
            </a:r>
            <a:r>
              <a:rPr lang="en-US" sz="5400" b="1" dirty="0"/>
              <a:t>keep</a:t>
            </a:r>
            <a:r>
              <a:rPr lang="en-US" sz="5400" dirty="0"/>
              <a:t> </a:t>
            </a:r>
            <a:r>
              <a:rPr lang="en-US" sz="5400" spc="-150" dirty="0"/>
              <a:t>His commandments, for this is man's all.</a:t>
            </a:r>
            <a:r>
              <a:rPr lang="en-US" sz="5400" dirty="0"/>
              <a:t> </a:t>
            </a:r>
          </a:p>
          <a:p>
            <a:pPr algn="l"/>
            <a:r>
              <a:rPr lang="en-US" sz="5400" dirty="0"/>
              <a:t>For God will bring every work into </a:t>
            </a:r>
            <a:r>
              <a:rPr lang="en-US" sz="5400" b="1" dirty="0"/>
              <a:t>judgment</a:t>
            </a:r>
            <a:r>
              <a:rPr lang="en-US" sz="5400" dirty="0"/>
              <a:t>, including every secret thing, whether </a:t>
            </a:r>
            <a:r>
              <a:rPr lang="en-US" sz="5400" b="1" dirty="0"/>
              <a:t>good or evil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21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771009-0E50-4B35-9DBB-45E2202FA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768" y="314632"/>
            <a:ext cx="10992464" cy="6223820"/>
          </a:xfrm>
        </p:spPr>
        <p:txBody>
          <a:bodyPr>
            <a:noAutofit/>
          </a:bodyPr>
          <a:lstStyle/>
          <a:p>
            <a:endParaRPr lang="en-US" sz="5400" b="1" dirty="0"/>
          </a:p>
          <a:p>
            <a:r>
              <a:rPr lang="en-US" sz="5400" b="1" dirty="0"/>
              <a:t>Next Week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Ecclesiastes 7   </a:t>
            </a:r>
          </a:p>
          <a:p>
            <a:endParaRPr lang="en-US" sz="5400" dirty="0"/>
          </a:p>
          <a:p>
            <a:r>
              <a:rPr lang="en-US" sz="5400" dirty="0"/>
              <a:t>Better &amp; Balanced Living</a:t>
            </a:r>
          </a:p>
          <a:p>
            <a:pPr algn="l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9237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r>
              <a:rPr lang="en-US" sz="5400" b="1" dirty="0"/>
              <a:t>The Human Author of Ecclesiastes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Solomon (1:1)</a:t>
            </a:r>
            <a:endParaRPr lang="en-US" sz="5400" dirty="0">
              <a:solidFill>
                <a:srgbClr val="FF0000"/>
              </a:solidFill>
            </a:endParaRPr>
          </a:p>
          <a:p>
            <a:pPr lvl="0" algn="l"/>
            <a:r>
              <a:rPr lang="en-US" sz="5400" dirty="0"/>
              <a:t>Son of David</a:t>
            </a:r>
          </a:p>
          <a:p>
            <a:pPr lvl="0" algn="l"/>
            <a:r>
              <a:rPr lang="en-US" sz="5400" dirty="0"/>
              <a:t>King of Israel</a:t>
            </a:r>
          </a:p>
          <a:p>
            <a:pPr lvl="0" algn="l"/>
            <a:r>
              <a:rPr lang="en-US" sz="5400" dirty="0"/>
              <a:t>Preacher of Wisdom = </a:t>
            </a:r>
            <a:r>
              <a:rPr lang="en-US" sz="5400" i="1" dirty="0"/>
              <a:t>skills for living</a:t>
            </a:r>
          </a:p>
          <a:p>
            <a:pPr lvl="0" algn="l"/>
            <a:endParaRPr lang="en-US" sz="5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2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pPr lvl="0"/>
            <a:r>
              <a:rPr lang="en-US" sz="4800" b="1" dirty="0"/>
              <a:t>Skilled preachers learn to be </a:t>
            </a:r>
            <a:r>
              <a:rPr lang="en-US" sz="4800" dirty="0"/>
              <a:t>…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12:9</a:t>
            </a:r>
            <a:r>
              <a:rPr lang="en-US" sz="4800" dirty="0"/>
              <a:t>) organized &amp; simple </a:t>
            </a:r>
            <a:r>
              <a:rPr lang="en-US" sz="4800" i="1" dirty="0"/>
              <a:t>(proverbs)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10</a:t>
            </a:r>
            <a:r>
              <a:rPr lang="en-US" sz="4800" dirty="0"/>
              <a:t>) winsome </a:t>
            </a:r>
            <a:r>
              <a:rPr lang="en-US" sz="4800" i="1" dirty="0"/>
              <a:t>(acceptable) </a:t>
            </a:r>
            <a:r>
              <a:rPr lang="en-US" sz="4800" dirty="0"/>
              <a:t>&amp; truthful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11</a:t>
            </a:r>
            <a:r>
              <a:rPr lang="en-US" sz="4800" dirty="0"/>
              <a:t>) </a:t>
            </a:r>
            <a:r>
              <a:rPr lang="en-US" sz="4800" spc="-220" dirty="0"/>
              <a:t>provocative </a:t>
            </a:r>
            <a:r>
              <a:rPr lang="en-US" sz="4800" i="1" spc="-220" dirty="0"/>
              <a:t>(goads) </a:t>
            </a:r>
            <a:r>
              <a:rPr lang="en-US" sz="4800" spc="-220" dirty="0"/>
              <a:t>yet constructive </a:t>
            </a:r>
            <a:r>
              <a:rPr lang="en-US" sz="4800" i="1" spc="-220" dirty="0"/>
              <a:t>(nails)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12</a:t>
            </a:r>
            <a:r>
              <a:rPr lang="en-US" sz="4800" dirty="0"/>
              <a:t>) familiar </a:t>
            </a:r>
            <a:r>
              <a:rPr lang="en-US" sz="4800" i="1" dirty="0"/>
              <a:t>(son) </a:t>
            </a:r>
            <a:r>
              <a:rPr lang="en-US" sz="4800" dirty="0"/>
              <a:t>&amp; realistic </a:t>
            </a:r>
            <a:r>
              <a:rPr lang="en-US" sz="4800" i="1" dirty="0"/>
              <a:t>(weariness)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13,14</a:t>
            </a:r>
            <a:r>
              <a:rPr lang="en-US" sz="4800" dirty="0"/>
              <a:t>) directed and conclusive</a:t>
            </a:r>
          </a:p>
        </p:txBody>
      </p:sp>
    </p:spTree>
    <p:extLst>
      <p:ext uri="{BB962C8B-B14F-4D97-AF65-F5344CB8AC3E}">
        <p14:creationId xmlns:p14="http://schemas.microsoft.com/office/powerpoint/2010/main" val="165322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AC57D03-4A33-4A88-BF5A-E2ACBEBB8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74784"/>
            <a:ext cx="10972800" cy="5908431"/>
          </a:xfrm>
        </p:spPr>
        <p:txBody>
          <a:bodyPr>
            <a:noAutofit/>
          </a:bodyPr>
          <a:lstStyle/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Chpt</a:t>
            </a:r>
            <a:r>
              <a:rPr lang="en-US" sz="4800" b="1" dirty="0">
                <a:solidFill>
                  <a:srgbClr val="FF0000"/>
                </a:solidFill>
              </a:rPr>
              <a:t> 1,2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– It is </a:t>
            </a:r>
            <a:r>
              <a:rPr lang="en-US" sz="4800" b="1" u="sng" dirty="0"/>
              <a:t>NOT</a:t>
            </a:r>
            <a:r>
              <a:rPr lang="en-US" sz="4800" b="1" dirty="0"/>
              <a:t> WISE</a:t>
            </a:r>
            <a:r>
              <a:rPr lang="en-US" sz="4800" dirty="0"/>
              <a:t> to make life</a:t>
            </a:r>
          </a:p>
          <a:p>
            <a:pPr algn="l"/>
            <a:r>
              <a:rPr lang="en-US" sz="4800" dirty="0"/>
              <a:t>	equal to your </a:t>
            </a:r>
            <a:r>
              <a:rPr lang="en-US" sz="4800" b="1" dirty="0"/>
              <a:t>Work</a:t>
            </a:r>
            <a:r>
              <a:rPr lang="en-US" sz="4800" dirty="0"/>
              <a:t>, your </a:t>
            </a:r>
            <a:r>
              <a:rPr lang="en-US" sz="4800" b="1" dirty="0"/>
              <a:t>Wisdom</a:t>
            </a:r>
            <a:r>
              <a:rPr lang="en-US" sz="4800" dirty="0"/>
              <a:t>,</a:t>
            </a:r>
          </a:p>
          <a:p>
            <a:pPr algn="l"/>
            <a:r>
              <a:rPr lang="en-US" sz="4800" dirty="0"/>
              <a:t> 	your </a:t>
            </a:r>
            <a:r>
              <a:rPr lang="en-US" sz="4800" b="1" dirty="0"/>
              <a:t>Wealth</a:t>
            </a:r>
            <a:r>
              <a:rPr lang="en-US" sz="4800" dirty="0"/>
              <a:t>, or your (</a:t>
            </a:r>
            <a:r>
              <a:rPr lang="en-US" sz="4800" i="1" dirty="0"/>
              <a:t>legal</a:t>
            </a:r>
            <a:r>
              <a:rPr lang="en-US" sz="4800" dirty="0"/>
              <a:t>) </a:t>
            </a:r>
            <a:r>
              <a:rPr lang="en-US" sz="4800" b="1" dirty="0"/>
              <a:t>Will</a:t>
            </a:r>
          </a:p>
          <a:p>
            <a:pPr algn="l"/>
            <a:endParaRPr lang="en-US" sz="1200" b="1" dirty="0">
              <a:solidFill>
                <a:srgbClr val="FF0000"/>
              </a:solidFill>
            </a:endParaRPr>
          </a:p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Chpt</a:t>
            </a:r>
            <a:r>
              <a:rPr lang="en-US" sz="4800" b="1" dirty="0">
                <a:solidFill>
                  <a:srgbClr val="FF0000"/>
                </a:solidFill>
              </a:rPr>
              <a:t> 3</a:t>
            </a:r>
            <a:r>
              <a:rPr lang="en-US" sz="4800" dirty="0"/>
              <a:t> – It </a:t>
            </a:r>
            <a:r>
              <a:rPr lang="en-US" sz="4800" b="1" u="sng" dirty="0"/>
              <a:t>IS</a:t>
            </a:r>
            <a:r>
              <a:rPr lang="en-US" sz="4800" b="1" dirty="0"/>
              <a:t> WISE</a:t>
            </a:r>
            <a:r>
              <a:rPr lang="en-US" sz="4800" dirty="0"/>
              <a:t> to see life as …</a:t>
            </a:r>
          </a:p>
          <a:p>
            <a:pPr lvl="0" indent="457200" algn="l"/>
            <a:r>
              <a:rPr lang="en-US" sz="4800" b="1" spc="-150" dirty="0"/>
              <a:t>Purposeful</a:t>
            </a:r>
            <a:r>
              <a:rPr lang="en-US" sz="4800" spc="-150" dirty="0"/>
              <a:t> – So </a:t>
            </a:r>
            <a:r>
              <a:rPr lang="en-US" sz="4800" b="1" spc="-150" dirty="0">
                <a:solidFill>
                  <a:srgbClr val="FF0000"/>
                </a:solidFill>
              </a:rPr>
              <a:t>DISCOVER</a:t>
            </a:r>
            <a:r>
              <a:rPr lang="en-US" sz="4800" spc="-150" dirty="0">
                <a:solidFill>
                  <a:srgbClr val="FF0000"/>
                </a:solidFill>
              </a:rPr>
              <a:t> </a:t>
            </a:r>
            <a:r>
              <a:rPr lang="en-US" sz="4800" spc="-150" dirty="0"/>
              <a:t>God’s Plan</a:t>
            </a:r>
          </a:p>
          <a:p>
            <a:pPr lvl="0" indent="457200" algn="l"/>
            <a:r>
              <a:rPr lang="en-US" sz="4800" b="1" dirty="0"/>
              <a:t>Beautiful</a:t>
            </a:r>
            <a:r>
              <a:rPr lang="en-US" sz="4800" dirty="0"/>
              <a:t> – So </a:t>
            </a:r>
            <a:r>
              <a:rPr lang="en-US" sz="4800" b="1" dirty="0">
                <a:solidFill>
                  <a:srgbClr val="FF0000"/>
                </a:solidFill>
              </a:rPr>
              <a:t>ENJOY</a:t>
            </a:r>
            <a:r>
              <a:rPr lang="en-US" sz="4800" dirty="0"/>
              <a:t> God’s Plan</a:t>
            </a:r>
          </a:p>
          <a:p>
            <a:pPr lvl="0" indent="457200" algn="l"/>
            <a:r>
              <a:rPr lang="en-US" sz="4800" b="1" dirty="0"/>
              <a:t>Accountable</a:t>
            </a:r>
            <a:r>
              <a:rPr lang="en-US" sz="4800" dirty="0"/>
              <a:t> – So </a:t>
            </a:r>
            <a:r>
              <a:rPr lang="en-US" sz="4800" b="1" dirty="0">
                <a:solidFill>
                  <a:srgbClr val="FF0000"/>
                </a:solidFill>
              </a:rPr>
              <a:t>OBEY</a:t>
            </a:r>
            <a:r>
              <a:rPr lang="en-US" sz="4800" dirty="0"/>
              <a:t> God’s Plan</a:t>
            </a:r>
          </a:p>
        </p:txBody>
      </p:sp>
    </p:spTree>
    <p:extLst>
      <p:ext uri="{BB962C8B-B14F-4D97-AF65-F5344CB8AC3E}">
        <p14:creationId xmlns:p14="http://schemas.microsoft.com/office/powerpoint/2010/main" val="7735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AC57D03-4A33-4A88-BF5A-E2ACBEBB8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0843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800" b="1" dirty="0" err="1">
                <a:solidFill>
                  <a:srgbClr val="FF0000"/>
                </a:solidFill>
              </a:rPr>
              <a:t>Chpt</a:t>
            </a:r>
            <a:r>
              <a:rPr lang="en-US" sz="4800" b="1" dirty="0">
                <a:solidFill>
                  <a:srgbClr val="FF0000"/>
                </a:solidFill>
              </a:rPr>
              <a:t> 4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– </a:t>
            </a:r>
            <a:r>
              <a:rPr lang="en-US" sz="4800" b="1" dirty="0"/>
              <a:t>Despite seeing God’s Plan, </a:t>
            </a:r>
          </a:p>
          <a:p>
            <a:pPr algn="l">
              <a:spcBef>
                <a:spcPts val="0"/>
              </a:spcBef>
            </a:pPr>
            <a:r>
              <a:rPr lang="en-US" sz="4800" b="1" dirty="0"/>
              <a:t>		how will you face …</a:t>
            </a:r>
            <a:endParaRPr lang="en-US" sz="48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1-3</a:t>
            </a:r>
            <a:r>
              <a:rPr lang="en-US" sz="4800" dirty="0"/>
              <a:t>) </a:t>
            </a:r>
            <a:r>
              <a:rPr lang="en-US" sz="4800" b="1" dirty="0">
                <a:solidFill>
                  <a:srgbClr val="FF0000"/>
                </a:solidFill>
              </a:rPr>
              <a:t>Oppressed</a:t>
            </a:r>
            <a:r>
              <a:rPr lang="en-US" sz="4800" dirty="0"/>
              <a:t> - unfairness, hopeless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4-6</a:t>
            </a:r>
            <a:r>
              <a:rPr lang="en-US" sz="4800" dirty="0"/>
              <a:t>) </a:t>
            </a:r>
            <a:r>
              <a:rPr lang="en-US" sz="4800" b="1" dirty="0">
                <a:solidFill>
                  <a:srgbClr val="FF0000"/>
                </a:solidFill>
              </a:rPr>
              <a:t>Workers</a:t>
            </a:r>
            <a:r>
              <a:rPr lang="en-US" sz="4800" dirty="0"/>
              <a:t> - envy, laziness, greed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7-12</a:t>
            </a:r>
            <a:r>
              <a:rPr lang="en-US" sz="4800" dirty="0"/>
              <a:t>) </a:t>
            </a:r>
            <a:r>
              <a:rPr lang="en-US" sz="4800" b="1" dirty="0">
                <a:solidFill>
                  <a:srgbClr val="FF0000"/>
                </a:solidFill>
              </a:rPr>
              <a:t>Loners</a:t>
            </a:r>
            <a:r>
              <a:rPr lang="en-US" sz="4800" b="1" dirty="0"/>
              <a:t> </a:t>
            </a:r>
            <a:r>
              <a:rPr lang="en-US" sz="4800" dirty="0"/>
              <a:t>- work, walk, warmth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13-16</a:t>
            </a:r>
            <a:r>
              <a:rPr lang="en-US" sz="4800" dirty="0"/>
              <a:t>) Changing </a:t>
            </a:r>
            <a:r>
              <a:rPr lang="en-US" sz="4800" b="1" dirty="0">
                <a:solidFill>
                  <a:srgbClr val="FF0000"/>
                </a:solidFill>
              </a:rPr>
              <a:t>Political</a:t>
            </a:r>
            <a:r>
              <a:rPr lang="en-US" sz="4800" dirty="0"/>
              <a:t> Landscapes</a:t>
            </a:r>
          </a:p>
          <a:p>
            <a:pPr algn="l"/>
            <a:r>
              <a:rPr lang="en-US" sz="4800" dirty="0"/>
              <a:t>  	- irregularity, fickleness</a:t>
            </a:r>
          </a:p>
        </p:txBody>
      </p:sp>
    </p:spTree>
    <p:extLst>
      <p:ext uri="{BB962C8B-B14F-4D97-AF65-F5344CB8AC3E}">
        <p14:creationId xmlns:p14="http://schemas.microsoft.com/office/powerpoint/2010/main" val="218302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771009-0E50-4B35-9DBB-45E2202FA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768" y="317090"/>
            <a:ext cx="10992464" cy="6223820"/>
          </a:xfrm>
        </p:spPr>
        <p:txBody>
          <a:bodyPr>
            <a:noAutofit/>
          </a:bodyPr>
          <a:lstStyle/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Chpt</a:t>
            </a:r>
            <a:r>
              <a:rPr lang="en-US" sz="4800" b="1" dirty="0">
                <a:solidFill>
                  <a:srgbClr val="FF0000"/>
                </a:solidFill>
              </a:rPr>
              <a:t> 5   </a:t>
            </a:r>
            <a:r>
              <a:rPr lang="en-US" sz="4800" b="1" dirty="0"/>
              <a:t>Ways of Wisdom</a:t>
            </a:r>
            <a:r>
              <a:rPr lang="en-US" sz="4800" dirty="0"/>
              <a:t> 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1-7</a:t>
            </a:r>
            <a:r>
              <a:rPr lang="en-US" sz="4800" dirty="0"/>
              <a:t>) Wisdom in </a:t>
            </a:r>
            <a:r>
              <a:rPr lang="en-US" sz="4800" b="1" dirty="0"/>
              <a:t>God’s House</a:t>
            </a:r>
          </a:p>
          <a:p>
            <a:pPr algn="l"/>
            <a:r>
              <a:rPr lang="en-US" sz="4800" dirty="0"/>
              <a:t>	</a:t>
            </a: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r>
              <a:rPr lang="en-US" sz="4000" dirty="0"/>
              <a:t>) Listen with </a:t>
            </a:r>
            <a:r>
              <a:rPr lang="en-US" sz="4000" b="1" u="sng" dirty="0"/>
              <a:t>sobriety</a:t>
            </a:r>
          </a:p>
          <a:p>
            <a:pPr algn="l"/>
            <a:r>
              <a:rPr lang="en-US" sz="4000" dirty="0"/>
              <a:t>	(</a:t>
            </a:r>
            <a:r>
              <a:rPr lang="en-US" sz="4000" b="1" dirty="0">
                <a:solidFill>
                  <a:srgbClr val="FF0000"/>
                </a:solidFill>
              </a:rPr>
              <a:t>2,3</a:t>
            </a:r>
            <a:r>
              <a:rPr lang="en-US" sz="4000" dirty="0"/>
              <a:t>) Speak with </a:t>
            </a:r>
            <a:r>
              <a:rPr lang="en-US" sz="4000" b="1" u="sng" dirty="0"/>
              <a:t>humility</a:t>
            </a:r>
          </a:p>
          <a:p>
            <a:pPr algn="l"/>
            <a:r>
              <a:rPr lang="en-US" sz="4000" dirty="0"/>
              <a:t>	(</a:t>
            </a:r>
            <a:r>
              <a:rPr lang="en-US" sz="4000" b="1" dirty="0">
                <a:solidFill>
                  <a:srgbClr val="FF0000"/>
                </a:solidFill>
              </a:rPr>
              <a:t>4-7</a:t>
            </a:r>
            <a:r>
              <a:rPr lang="en-US" sz="4000" dirty="0"/>
              <a:t>) Make promises with </a:t>
            </a:r>
            <a:r>
              <a:rPr lang="en-US" sz="4000" b="1" u="sng" dirty="0"/>
              <a:t>integrity</a:t>
            </a:r>
            <a:endParaRPr lang="en-US" sz="4000" b="1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8,9</a:t>
            </a:r>
            <a:r>
              <a:rPr lang="en-US" sz="4800" dirty="0"/>
              <a:t>) Wisdom in </a:t>
            </a:r>
            <a:r>
              <a:rPr lang="en-US" sz="4800" b="1" dirty="0"/>
              <a:t>Government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10-17</a:t>
            </a:r>
            <a:r>
              <a:rPr lang="en-US" sz="4800" dirty="0"/>
              <a:t>) Wisdom in </a:t>
            </a:r>
            <a:r>
              <a:rPr lang="en-US" sz="4800" b="1" dirty="0"/>
              <a:t>Economics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18-20</a:t>
            </a:r>
            <a:r>
              <a:rPr lang="en-US" sz="4800" dirty="0"/>
              <a:t>) Wisdom in </a:t>
            </a:r>
            <a:r>
              <a:rPr lang="en-US" sz="48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95863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FF0000"/>
                </a:solidFill>
              </a:rPr>
              <a:t>Chpt</a:t>
            </a:r>
            <a:r>
              <a:rPr lang="en-US" sz="5400" b="1" dirty="0">
                <a:solidFill>
                  <a:srgbClr val="FF0000"/>
                </a:solidFill>
              </a:rPr>
              <a:t> 6</a:t>
            </a:r>
            <a:r>
              <a:rPr lang="en-US" sz="5400" b="1" dirty="0"/>
              <a:t> - Exploring Dissatisfaction</a:t>
            </a:r>
          </a:p>
          <a:p>
            <a:pPr algn="l"/>
            <a:r>
              <a:rPr lang="en-US" sz="5400" b="1" dirty="0"/>
              <a:t>Vocabulary </a:t>
            </a:r>
            <a:r>
              <a:rPr lang="en-US" sz="5400" dirty="0"/>
              <a:t>of the Dissatisfied</a:t>
            </a:r>
          </a:p>
          <a:p>
            <a:pPr marL="685800" indent="-509588" algn="l">
              <a:buFont typeface="Arial" panose="020B0604020202020204" pitchFamily="34" charset="0"/>
              <a:buChar char="•"/>
            </a:pPr>
            <a:r>
              <a:rPr lang="en-US" sz="5400" dirty="0"/>
              <a:t>What words/phrases evidence a </a:t>
            </a:r>
            <a:r>
              <a:rPr lang="en-US" sz="5400" b="1" dirty="0"/>
              <a:t>dissatisfied</a:t>
            </a:r>
            <a:r>
              <a:rPr lang="en-US" sz="5400" dirty="0"/>
              <a:t> person? (1,2,3,8,9,12)</a:t>
            </a:r>
          </a:p>
          <a:p>
            <a:pPr marL="685800" indent="-509588" algn="l">
              <a:buFont typeface="Arial" panose="020B0604020202020204" pitchFamily="34" charset="0"/>
              <a:buChar char="•"/>
            </a:pPr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vs 1</a:t>
            </a:r>
            <a:r>
              <a:rPr lang="en-US" sz="5400" spc="-150" dirty="0"/>
              <a:t>) Solomon calls this “common”.  Is </a:t>
            </a:r>
            <a:r>
              <a:rPr lang="en-US" sz="5400" spc="-300" dirty="0"/>
              <a:t>such vocabulary common in your world?</a:t>
            </a:r>
          </a:p>
          <a:p>
            <a:pPr marL="685800" indent="-509588" algn="l">
              <a:buFont typeface="Arial" panose="020B0604020202020204" pitchFamily="34" charset="0"/>
              <a:buChar char="•"/>
            </a:pPr>
            <a:r>
              <a:rPr lang="en-US" sz="5400" dirty="0"/>
              <a:t> </a:t>
            </a:r>
            <a:r>
              <a:rPr lang="en-US" sz="5400" b="1" dirty="0">
                <a:solidFill>
                  <a:srgbClr val="FF0000"/>
                </a:solidFill>
              </a:rPr>
              <a:t>Luke 6:45 </a:t>
            </a:r>
            <a:r>
              <a:rPr lang="en-US" sz="5400" dirty="0"/>
              <a:t>- “from heart to mouth”</a:t>
            </a:r>
          </a:p>
          <a:p>
            <a:pPr marL="685800" indent="-509588" algn="l">
              <a:buFont typeface="Arial" panose="020B0604020202020204" pitchFamily="34" charset="0"/>
              <a:buChar char="•"/>
            </a:pPr>
            <a:endParaRPr lang="en-US" sz="5400" spc="-300" dirty="0"/>
          </a:p>
        </p:txBody>
      </p:sp>
    </p:spTree>
    <p:extLst>
      <p:ext uri="{BB962C8B-B14F-4D97-AF65-F5344CB8AC3E}">
        <p14:creationId xmlns:p14="http://schemas.microsoft.com/office/powerpoint/2010/main" val="35578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r>
              <a:rPr lang="en-US" sz="5400" b="1" dirty="0"/>
              <a:t>Comparisons</a:t>
            </a:r>
            <a:r>
              <a:rPr lang="en-US" sz="5400" dirty="0"/>
              <a:t> with the Dissatisfied</a:t>
            </a:r>
          </a:p>
          <a:p>
            <a:pPr marL="509588" indent="-509588" algn="l">
              <a:buFont typeface="Arial" panose="020B0604020202020204" pitchFamily="34" charset="0"/>
              <a:buChar char="•"/>
            </a:pPr>
            <a:r>
              <a:rPr lang="en-US" sz="5400" dirty="0"/>
              <a:t>What surprising individuals are said to “have it better”? (</a:t>
            </a:r>
            <a:r>
              <a:rPr lang="en-US" sz="5400" b="1" dirty="0">
                <a:solidFill>
                  <a:srgbClr val="FF0000"/>
                </a:solidFill>
              </a:rPr>
              <a:t>2,3,8,10</a:t>
            </a:r>
            <a:r>
              <a:rPr lang="en-US" sz="5400" dirty="0"/>
              <a:t>)</a:t>
            </a:r>
          </a:p>
          <a:p>
            <a:pPr marL="509588" indent="-509588" algn="l">
              <a:buFont typeface="Arial" panose="020B0604020202020204" pitchFamily="34" charset="0"/>
              <a:buChar char="•"/>
            </a:pPr>
            <a:r>
              <a:rPr lang="en-US" sz="5400" dirty="0"/>
              <a:t>In what ways are they “better”?</a:t>
            </a:r>
          </a:p>
          <a:p>
            <a:pPr marL="509588" indent="-509588" algn="l">
              <a:buFont typeface="Arial" panose="020B0604020202020204" pitchFamily="34" charset="0"/>
              <a:buChar char="•"/>
            </a:pPr>
            <a:r>
              <a:rPr lang="en-US" sz="5400" dirty="0"/>
              <a:t>Are comparisons ever healthy?</a:t>
            </a:r>
          </a:p>
          <a:p>
            <a:pPr algn="l"/>
            <a:r>
              <a:rPr lang="en-US" sz="3600" dirty="0"/>
              <a:t>Cain w/ Abel; Saul w/ David; </a:t>
            </a:r>
            <a:r>
              <a:rPr lang="en-US" sz="3600" dirty="0" err="1"/>
              <a:t>Hamen</a:t>
            </a:r>
            <a:r>
              <a:rPr lang="en-US" sz="3600" dirty="0"/>
              <a:t> w/ Mordecai; others?</a:t>
            </a:r>
          </a:p>
          <a:p>
            <a:pPr algn="l"/>
            <a:r>
              <a:rPr lang="en-US" sz="5400" b="1" dirty="0">
                <a:solidFill>
                  <a:srgbClr val="FF0000"/>
                </a:solidFill>
              </a:rPr>
              <a:t>II Cor 10:12</a:t>
            </a:r>
          </a:p>
        </p:txBody>
      </p:sp>
    </p:spTree>
    <p:extLst>
      <p:ext uri="{BB962C8B-B14F-4D97-AF65-F5344CB8AC3E}">
        <p14:creationId xmlns:p14="http://schemas.microsoft.com/office/powerpoint/2010/main" val="238537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DB46A4-6773-4814-9A07-E0845419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92" y="492369"/>
            <a:ext cx="11007970" cy="5943600"/>
          </a:xfrm>
        </p:spPr>
        <p:txBody>
          <a:bodyPr>
            <a:noAutofit/>
          </a:bodyPr>
          <a:lstStyle/>
          <a:p>
            <a:r>
              <a:rPr lang="en-US" sz="5400" b="1" dirty="0"/>
              <a:t>Beliefs</a:t>
            </a:r>
            <a:r>
              <a:rPr lang="en-US" sz="5400" dirty="0"/>
              <a:t> of the Dissatisfied</a:t>
            </a:r>
          </a:p>
          <a:p>
            <a:pPr algn="l"/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2</a:t>
            </a:r>
            <a:r>
              <a:rPr lang="en-US" sz="5400" dirty="0"/>
              <a:t>) God can really mess things up</a:t>
            </a:r>
          </a:p>
          <a:p>
            <a:pPr algn="l"/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6</a:t>
            </a:r>
            <a:r>
              <a:rPr lang="en-US" sz="5400" spc="-150" dirty="0"/>
              <a:t>) everyone ends up in the same place</a:t>
            </a:r>
          </a:p>
          <a:p>
            <a:pPr algn="l"/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8</a:t>
            </a:r>
            <a:r>
              <a:rPr lang="en-US" sz="5400" spc="-150" dirty="0"/>
              <a:t>) everyone ends up with the same stuff</a:t>
            </a:r>
          </a:p>
          <a:p>
            <a:pPr algn="l"/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10</a:t>
            </a:r>
            <a:r>
              <a:rPr lang="en-US" sz="5400" spc="-150" dirty="0"/>
              <a:t>) no sense fighting the “big people”</a:t>
            </a:r>
          </a:p>
          <a:p>
            <a:pPr algn="l"/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11</a:t>
            </a:r>
            <a:r>
              <a:rPr lang="en-US" sz="5400" spc="-150" dirty="0"/>
              <a:t>) no one ever really improves</a:t>
            </a:r>
          </a:p>
          <a:p>
            <a:pPr algn="l"/>
            <a:r>
              <a:rPr lang="en-US" sz="5400" spc="-150" dirty="0"/>
              <a:t>(</a:t>
            </a:r>
            <a:r>
              <a:rPr lang="en-US" sz="5400" b="1" spc="-150" dirty="0">
                <a:solidFill>
                  <a:srgbClr val="FF0000"/>
                </a:solidFill>
              </a:rPr>
              <a:t>12</a:t>
            </a:r>
            <a:r>
              <a:rPr lang="en-US" sz="5400" spc="-150" dirty="0"/>
              <a:t>) no one ever really knows</a:t>
            </a:r>
          </a:p>
        </p:txBody>
      </p:sp>
    </p:spTree>
    <p:extLst>
      <p:ext uri="{BB962C8B-B14F-4D97-AF65-F5344CB8AC3E}">
        <p14:creationId xmlns:p14="http://schemas.microsoft.com/office/powerpoint/2010/main" val="4589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495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Depue</dc:creator>
  <cp:lastModifiedBy>Tania Hunley</cp:lastModifiedBy>
  <cp:revision>33</cp:revision>
  <dcterms:created xsi:type="dcterms:W3CDTF">2019-02-17T19:38:05Z</dcterms:created>
  <dcterms:modified xsi:type="dcterms:W3CDTF">2023-07-16T12:53:07Z</dcterms:modified>
</cp:coreProperties>
</file>