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67" r:id="rId6"/>
    <p:sldId id="382" r:id="rId7"/>
    <p:sldId id="259" r:id="rId8"/>
    <p:sldId id="262" r:id="rId9"/>
    <p:sldId id="261" r:id="rId10"/>
    <p:sldId id="268" r:id="rId11"/>
    <p:sldId id="383" r:id="rId12"/>
    <p:sldId id="263" r:id="rId13"/>
    <p:sldId id="264" r:id="rId14"/>
    <p:sldId id="3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0273C-77EF-45D4-8747-2D118BFEFA5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2DE07-D57E-4FA8-8749-140F11E53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3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AB01-7829-41BE-8905-BD3C2E3D1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92B8F-818B-4CAA-8D2B-1AE6ABE70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9CB58-A4D9-465B-847B-941F083B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A3140-AF6B-4B02-8318-62A95601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26AB8-3D8C-4B7F-B6EA-8D5217C8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A017-11BB-476A-A06E-BB320D907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B71F6-8EED-4F0C-8B67-605F51893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16CCB-9E1C-486D-B57E-69A192347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6DE5-8C04-485A-A90C-FC3C2BDA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C05CA-40CC-4C8C-BD76-66A5B321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9CB1CC-DF35-4043-A713-46AA34370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59786-7F98-4E6F-A6E9-3B4E264C1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C390-68C3-497A-8900-7BC91C50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5DD08-1E12-4495-8CD2-E5633306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898FA-E215-4E4E-B055-055AC1FA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F6EC-71A5-4EDE-BCA0-2250CE82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D018-B712-4A27-B757-779A858E2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6ABF3-CA46-44D0-8421-19DBBF312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18379-9408-433D-84D1-83A7913E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62C6-E532-474E-8880-F01CB642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0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910C-13E5-4231-9DF2-2CECA1D8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C833E-B244-44AF-8643-315C857C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5C961-E628-4E52-9874-8FC9A3A47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D97D-E33D-494E-9884-277830D2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57C04-EB0C-46C4-8D99-C91A97A1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6406-172C-4762-9A9B-92A54A3A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C06A-419D-45DE-AD0B-77BFBA7A5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B050C-AD39-4976-A3AF-981D1615D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F25D3-D8E4-4216-ABAC-BB929645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986E1-89D2-4BC6-9A4B-7A40F4F7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93EA7-89CA-4E5D-A9D5-BC47048F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793D-D22F-48BE-85ED-6AC1FAF89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70C74-0DA1-4819-945E-C298CD10C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DDC41-3CBF-47A1-B479-4D43A7056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03582-C8D5-4361-B767-544E2A977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E0385F-DCCB-402C-AB32-97C2C41B1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175C1-F2D1-4555-A00D-8E14D075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F4A4BB-5D13-48EC-BD0D-2E636BCF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BEFFC-A099-43B0-883D-594C37FA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9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DC78-E6A2-4FEF-AE95-E0F4B2701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2921D-650F-4B8A-8720-A6D40125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E4BE8-C9D9-4122-A707-7333A928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C6C63-EF30-44D0-AD38-D2190423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8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C3722B-B165-4D4F-8A8E-CA8FD5A1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3E551-D6B6-4F74-90BD-D1B4CFE3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E996D-6E0D-4E17-BBB7-E7D40AE1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2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F5EA-1F0F-464C-8BA0-8F41ADE9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7CA3-E62F-4391-A577-226119867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1BBFE-05CE-4ADC-9C04-9AE3AA390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3A11A-3400-4326-9992-AF77B735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ECDC7-85D4-4936-9B88-DF88081FE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274B2-8C32-43C9-9B88-061228E2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3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5B45-61C7-4C49-80E4-2A5C0A95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94703-BB8D-4AC9-9220-CFEE04596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E1F5B-0DA6-4913-B609-A86A0BF57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FA1EA-2620-4EF1-BAE8-0A78F5EFC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72D12-B8EA-4429-909F-3D53A2A3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AC95C-C16F-41ED-8CEC-DBF94326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1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37644-7854-4F64-8261-1145CCDF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212E4-0994-4886-97E5-559CB000A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5BEDE-4B48-476B-BED0-BFFF23214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27A8F-17BA-4E69-8BAA-63B594FC555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984F9-40DF-4EA3-B38E-2AEB48E67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729CD-06EB-4EAC-899F-B80CDA037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CBA68-FD84-43C5-A514-CA1120B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rmAutofit/>
          </a:bodyPr>
          <a:lstStyle/>
          <a:p>
            <a:endParaRPr lang="en-US" sz="5400" b="1" dirty="0"/>
          </a:p>
          <a:p>
            <a:r>
              <a:rPr lang="en-US" sz="5400" b="1" dirty="0"/>
              <a:t>So … You Believe There Is a         Divine Planner?</a:t>
            </a:r>
            <a:endParaRPr lang="en-US" sz="5400" dirty="0"/>
          </a:p>
          <a:p>
            <a:r>
              <a:rPr lang="en-US" sz="5400" b="1" dirty="0">
                <a:solidFill>
                  <a:srgbClr val="FF0000"/>
                </a:solidFill>
              </a:rPr>
              <a:t>Ecclesiastes 4</a:t>
            </a:r>
          </a:p>
        </p:txBody>
      </p:sp>
    </p:spTree>
    <p:extLst>
      <p:ext uri="{BB962C8B-B14F-4D97-AF65-F5344CB8AC3E}">
        <p14:creationId xmlns:p14="http://schemas.microsoft.com/office/powerpoint/2010/main" val="3070607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John 13:34 </a:t>
            </a:r>
            <a:r>
              <a:rPr lang="en-US" sz="5400" dirty="0"/>
              <a:t>- </a:t>
            </a:r>
            <a:r>
              <a:rPr lang="en-US" sz="5400" b="1" dirty="0"/>
              <a:t>love</a:t>
            </a:r>
            <a:r>
              <a:rPr lang="en-US" sz="5400" dirty="0"/>
              <a:t> one another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Rom 15:7 </a:t>
            </a:r>
            <a:r>
              <a:rPr lang="en-US" sz="5400" dirty="0"/>
              <a:t>- </a:t>
            </a:r>
            <a:r>
              <a:rPr lang="en-US" sz="5400" b="1" dirty="0"/>
              <a:t>receive</a:t>
            </a:r>
            <a:r>
              <a:rPr lang="en-US" sz="5400" dirty="0"/>
              <a:t> one another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Rom 15:14 </a:t>
            </a:r>
            <a:r>
              <a:rPr lang="en-US" sz="5400" dirty="0"/>
              <a:t>- </a:t>
            </a:r>
            <a:r>
              <a:rPr lang="en-US" sz="5400" b="1" dirty="0"/>
              <a:t>admonish</a:t>
            </a:r>
            <a:r>
              <a:rPr lang="en-US" sz="5400" dirty="0"/>
              <a:t> one another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II Cor 13:12 </a:t>
            </a:r>
            <a:r>
              <a:rPr lang="en-US" sz="5400" dirty="0"/>
              <a:t>- </a:t>
            </a:r>
            <a:r>
              <a:rPr lang="en-US" sz="5400" b="1" dirty="0"/>
              <a:t>greet</a:t>
            </a:r>
            <a:r>
              <a:rPr lang="en-US" sz="5400" dirty="0"/>
              <a:t> one another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Gal 5:13 </a:t>
            </a:r>
            <a:r>
              <a:rPr lang="en-US" sz="5400" dirty="0"/>
              <a:t>- </a:t>
            </a:r>
            <a:r>
              <a:rPr lang="en-US" sz="5400" b="1" dirty="0"/>
              <a:t>serve</a:t>
            </a:r>
            <a:r>
              <a:rPr lang="en-US" sz="5400" dirty="0"/>
              <a:t> one another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Gal 6:2 </a:t>
            </a:r>
            <a:r>
              <a:rPr lang="en-US" sz="5400" dirty="0"/>
              <a:t>- </a:t>
            </a:r>
            <a:r>
              <a:rPr lang="en-US" sz="5400" b="1" dirty="0"/>
              <a:t>bear</a:t>
            </a:r>
            <a:r>
              <a:rPr lang="en-US" sz="5400" dirty="0"/>
              <a:t> one another’s burdens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Eph 4:32 </a:t>
            </a:r>
            <a:r>
              <a:rPr lang="en-US" sz="5400" dirty="0"/>
              <a:t>- </a:t>
            </a:r>
            <a:r>
              <a:rPr lang="en-US" sz="5400" b="1" dirty="0"/>
              <a:t>forgive</a:t>
            </a:r>
            <a:r>
              <a:rPr lang="en-US" sz="5400" dirty="0"/>
              <a:t> one another</a:t>
            </a:r>
          </a:p>
        </p:txBody>
      </p:sp>
    </p:spTree>
    <p:extLst>
      <p:ext uri="{BB962C8B-B14F-4D97-AF65-F5344CB8AC3E}">
        <p14:creationId xmlns:p14="http://schemas.microsoft.com/office/powerpoint/2010/main" val="27397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Autofit/>
          </a:bodyPr>
          <a:lstStyle/>
          <a:p>
            <a:pPr algn="l"/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2562A-28A3-CF4C-F871-B8D7CE7A3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4"/>
          <a:stretch/>
        </p:blipFill>
        <p:spPr>
          <a:xfrm>
            <a:off x="307021" y="-22947"/>
            <a:ext cx="11577958" cy="69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9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rmAutofit fontScale="92500"/>
          </a:bodyPr>
          <a:lstStyle/>
          <a:p>
            <a:r>
              <a:rPr lang="en-US" sz="5400" b="1" dirty="0"/>
              <a:t>If you believe there is a Divine Planner,</a:t>
            </a:r>
          </a:p>
          <a:p>
            <a:r>
              <a:rPr lang="en-US" sz="5400" b="1" dirty="0"/>
              <a:t>how will you face</a:t>
            </a:r>
          </a:p>
          <a:p>
            <a:pPr algn="l"/>
            <a:r>
              <a:rPr lang="en-US" sz="5400" dirty="0"/>
              <a:t>(</a:t>
            </a:r>
            <a:r>
              <a:rPr lang="en-US" sz="5400" b="1" dirty="0">
                <a:solidFill>
                  <a:srgbClr val="FF0000"/>
                </a:solidFill>
              </a:rPr>
              <a:t>13-16</a:t>
            </a:r>
            <a:r>
              <a:rPr lang="en-US" sz="5400" dirty="0"/>
              <a:t>) Changing </a:t>
            </a:r>
            <a:r>
              <a:rPr lang="en-US" sz="5400" b="1" u="sng" dirty="0">
                <a:solidFill>
                  <a:srgbClr val="FF0000"/>
                </a:solidFill>
              </a:rPr>
              <a:t>POLITICAL</a:t>
            </a:r>
            <a:r>
              <a:rPr lang="en-US" sz="5400" dirty="0"/>
              <a:t> Landscapes 	with …</a:t>
            </a:r>
          </a:p>
          <a:p>
            <a:pPr algn="l"/>
            <a:r>
              <a:rPr lang="en-US" sz="5400" dirty="0"/>
              <a:t>(13,14) Irregularities among </a:t>
            </a:r>
            <a:r>
              <a:rPr lang="en-US" sz="5400" b="1" u="sng" dirty="0">
                <a:solidFill>
                  <a:srgbClr val="FF0000"/>
                </a:solidFill>
              </a:rPr>
              <a:t>Leaders</a:t>
            </a:r>
          </a:p>
          <a:p>
            <a:pPr algn="l"/>
            <a:r>
              <a:rPr lang="en-US" sz="5400" dirty="0"/>
              <a:t>(15,16) Fickleness among </a:t>
            </a:r>
            <a:r>
              <a:rPr lang="en-US" sz="5400" b="1" u="sng" dirty="0">
                <a:solidFill>
                  <a:srgbClr val="FF0000"/>
                </a:solidFill>
              </a:rPr>
              <a:t>Followers</a:t>
            </a:r>
          </a:p>
          <a:p>
            <a:pPr algn="l"/>
            <a:r>
              <a:rPr lang="en-US" sz="5400" dirty="0"/>
              <a:t>	</a:t>
            </a:r>
            <a:r>
              <a:rPr lang="en-US" sz="5400" dirty="0">
                <a:sym typeface="Wingdings" panose="05000000000000000000" pitchFamily="2" charset="2"/>
              </a:rPr>
              <a:t></a:t>
            </a:r>
            <a:r>
              <a:rPr lang="en-US" sz="5400" dirty="0"/>
              <a:t> Consider </a:t>
            </a:r>
            <a:r>
              <a:rPr lang="en-US" sz="5400" b="1" dirty="0">
                <a:solidFill>
                  <a:srgbClr val="FF0000"/>
                </a:solidFill>
              </a:rPr>
              <a:t>Psalm 20:7-9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74784"/>
            <a:ext cx="10972800" cy="590843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Ps 20:7  </a:t>
            </a:r>
            <a:r>
              <a:rPr lang="en-US" sz="4800" dirty="0"/>
              <a:t>Some trust in chariots, and some in horses; but </a:t>
            </a:r>
            <a:r>
              <a:rPr lang="en-US" sz="4800" b="1" dirty="0"/>
              <a:t>we will remember </a:t>
            </a:r>
            <a:r>
              <a:rPr lang="en-US" sz="4800" dirty="0"/>
              <a:t>the name of the LORD our God.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Ps 20:8  </a:t>
            </a:r>
            <a:r>
              <a:rPr lang="en-US" sz="4800" dirty="0"/>
              <a:t>They have bowed down and fallen; </a:t>
            </a:r>
            <a:r>
              <a:rPr lang="en-US" sz="4800" b="1" dirty="0"/>
              <a:t>but we have risen and stand upright</a:t>
            </a:r>
            <a:r>
              <a:rPr lang="en-US" sz="4800" dirty="0"/>
              <a:t>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Ps 20:9  </a:t>
            </a:r>
            <a:r>
              <a:rPr lang="en-US" sz="4800" dirty="0"/>
              <a:t>Save, LORD! May </a:t>
            </a:r>
            <a:r>
              <a:rPr lang="en-US" sz="4800" b="1" dirty="0"/>
              <a:t>the King </a:t>
            </a:r>
            <a:r>
              <a:rPr lang="en-US" sz="4800" dirty="0"/>
              <a:t>answer us when </a:t>
            </a:r>
            <a:r>
              <a:rPr lang="en-US" sz="4800" b="1" dirty="0"/>
              <a:t>we call</a:t>
            </a:r>
            <a:r>
              <a:rPr lang="en-US" sz="4800" dirty="0"/>
              <a:t>.</a:t>
            </a:r>
            <a:r>
              <a:rPr lang="en-US" sz="4800" b="1" dirty="0">
                <a:solidFill>
                  <a:srgbClr val="FF0000"/>
                </a:solidFill>
              </a:rPr>
              <a:t> </a:t>
            </a:r>
          </a:p>
          <a:p>
            <a:pPr algn="l"/>
            <a:r>
              <a:rPr lang="en-US" sz="4800" b="1" spc="-150" dirty="0">
                <a:solidFill>
                  <a:srgbClr val="00B050"/>
                </a:solidFill>
              </a:rPr>
              <a:t>Q</a:t>
            </a:r>
            <a:r>
              <a:rPr lang="en-US" sz="4800" b="1" spc="-150" dirty="0">
                <a:solidFill>
                  <a:srgbClr val="FF0000"/>
                </a:solidFill>
              </a:rPr>
              <a:t> </a:t>
            </a:r>
            <a:r>
              <a:rPr lang="en-US" sz="4800" spc="-150" dirty="0"/>
              <a:t>- How do Christians do elections differently?</a:t>
            </a:r>
          </a:p>
        </p:txBody>
      </p:sp>
    </p:spTree>
    <p:extLst>
      <p:ext uri="{BB962C8B-B14F-4D97-AF65-F5344CB8AC3E}">
        <p14:creationId xmlns:p14="http://schemas.microsoft.com/office/powerpoint/2010/main" val="16016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771009-0E50-4B35-9DBB-45E2202FA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768" y="314632"/>
            <a:ext cx="10992464" cy="6223820"/>
          </a:xfrm>
        </p:spPr>
        <p:txBody>
          <a:bodyPr>
            <a:noAutofit/>
          </a:bodyPr>
          <a:lstStyle/>
          <a:p>
            <a:endParaRPr lang="en-US" sz="4800" b="1" dirty="0"/>
          </a:p>
          <a:p>
            <a:r>
              <a:rPr lang="en-US" sz="4800" b="1" dirty="0"/>
              <a:t>Next Time - </a:t>
            </a:r>
            <a:r>
              <a:rPr lang="en-US" sz="4800" b="1" dirty="0">
                <a:solidFill>
                  <a:srgbClr val="FF0000"/>
                </a:solidFill>
              </a:rPr>
              <a:t>Ecclesiastes 5</a:t>
            </a:r>
          </a:p>
          <a:p>
            <a:r>
              <a:rPr lang="en-US" sz="2000" dirty="0"/>
              <a:t> 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1-7</a:t>
            </a:r>
            <a:r>
              <a:rPr lang="en-US" sz="4800" dirty="0"/>
              <a:t>) Wisdom in </a:t>
            </a:r>
            <a:r>
              <a:rPr lang="en-US" sz="4800" b="1" dirty="0"/>
              <a:t>God’s House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8,9</a:t>
            </a:r>
            <a:r>
              <a:rPr lang="en-US" sz="4800" dirty="0"/>
              <a:t>) Wisdom in </a:t>
            </a:r>
            <a:r>
              <a:rPr lang="en-US" sz="4800" b="1" dirty="0"/>
              <a:t>Government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10-17</a:t>
            </a:r>
            <a:r>
              <a:rPr lang="en-US" sz="4800" dirty="0"/>
              <a:t>) Wisdom in </a:t>
            </a:r>
            <a:r>
              <a:rPr lang="en-US" sz="4800" b="1" dirty="0"/>
              <a:t>Economics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18-20</a:t>
            </a:r>
            <a:r>
              <a:rPr lang="en-US" sz="4800" dirty="0"/>
              <a:t>) Wisdom in </a:t>
            </a:r>
            <a:r>
              <a:rPr lang="en-US" sz="48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5863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>
                <a:solidFill>
                  <a:srgbClr val="FF0000"/>
                </a:solidFill>
              </a:rPr>
              <a:t>Chpt</a:t>
            </a:r>
            <a:r>
              <a:rPr lang="en-US" sz="4800" b="1" dirty="0">
                <a:solidFill>
                  <a:srgbClr val="FF0000"/>
                </a:solidFill>
              </a:rPr>
              <a:t> 1,2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/>
              <a:t>– It is </a:t>
            </a:r>
            <a:r>
              <a:rPr lang="en-US" sz="4800" b="1" u="sng" dirty="0"/>
              <a:t>NOT</a:t>
            </a:r>
            <a:r>
              <a:rPr lang="en-US" sz="4800" b="1" dirty="0"/>
              <a:t> WISE</a:t>
            </a:r>
            <a:r>
              <a:rPr lang="en-US" sz="4800" dirty="0"/>
              <a:t> to make life 	equal to your </a:t>
            </a:r>
            <a:r>
              <a:rPr lang="en-US" sz="4800" b="1" dirty="0"/>
              <a:t>Work</a:t>
            </a:r>
            <a:r>
              <a:rPr lang="en-US" sz="4800" dirty="0"/>
              <a:t>, your </a:t>
            </a:r>
            <a:r>
              <a:rPr lang="en-US" sz="4800" b="1" dirty="0"/>
              <a:t>Wisdom</a:t>
            </a:r>
            <a:r>
              <a:rPr lang="en-US" sz="4800" dirty="0"/>
              <a:t>, 	your </a:t>
            </a:r>
            <a:r>
              <a:rPr lang="en-US" sz="4800" b="1" dirty="0"/>
              <a:t>Wealth</a:t>
            </a:r>
            <a:r>
              <a:rPr lang="en-US" sz="4800" dirty="0"/>
              <a:t>, or your (</a:t>
            </a:r>
            <a:r>
              <a:rPr lang="en-US" sz="4800" i="1" dirty="0"/>
              <a:t>legal</a:t>
            </a:r>
            <a:r>
              <a:rPr lang="en-US" sz="4800" dirty="0"/>
              <a:t>) </a:t>
            </a:r>
            <a:r>
              <a:rPr lang="en-US" sz="4800" b="1" dirty="0"/>
              <a:t>Will</a:t>
            </a:r>
          </a:p>
          <a:p>
            <a:pPr algn="l"/>
            <a:r>
              <a:rPr lang="en-US" sz="4800" b="1" dirty="0" err="1">
                <a:solidFill>
                  <a:srgbClr val="FF0000"/>
                </a:solidFill>
              </a:rPr>
              <a:t>Chpt</a:t>
            </a:r>
            <a:r>
              <a:rPr lang="en-US" sz="4800" b="1" dirty="0">
                <a:solidFill>
                  <a:srgbClr val="FF0000"/>
                </a:solidFill>
              </a:rPr>
              <a:t> 3</a:t>
            </a:r>
            <a:r>
              <a:rPr lang="en-US" sz="4800" dirty="0"/>
              <a:t> – It </a:t>
            </a:r>
            <a:r>
              <a:rPr lang="en-US" sz="4800" b="1" u="sng" dirty="0"/>
              <a:t>IS</a:t>
            </a:r>
            <a:r>
              <a:rPr lang="en-US" sz="4800" b="1" dirty="0"/>
              <a:t> WISE</a:t>
            </a:r>
            <a:r>
              <a:rPr lang="en-US" sz="4800" dirty="0"/>
              <a:t> to see life as …</a:t>
            </a:r>
          </a:p>
          <a:p>
            <a:pPr lvl="0" indent="457200" algn="l"/>
            <a:r>
              <a:rPr lang="en-US" sz="4800" b="1" spc="-150" dirty="0"/>
              <a:t>Purposeful</a:t>
            </a:r>
            <a:r>
              <a:rPr lang="en-US" sz="4800" spc="-150" dirty="0"/>
              <a:t> – So </a:t>
            </a:r>
            <a:r>
              <a:rPr lang="en-US" sz="4800" b="1" u="sng" spc="-150" dirty="0">
                <a:solidFill>
                  <a:srgbClr val="FF0000"/>
                </a:solidFill>
              </a:rPr>
              <a:t>discover</a:t>
            </a:r>
            <a:r>
              <a:rPr lang="en-US" sz="4800" spc="-150" dirty="0">
                <a:solidFill>
                  <a:srgbClr val="FF0000"/>
                </a:solidFill>
              </a:rPr>
              <a:t> </a:t>
            </a:r>
            <a:r>
              <a:rPr lang="en-US" sz="4800" spc="-150" dirty="0"/>
              <a:t>God’s Plan </a:t>
            </a:r>
            <a:r>
              <a:rPr lang="en-US" sz="4000" spc="-150" dirty="0"/>
              <a:t>(Scientist)</a:t>
            </a:r>
          </a:p>
          <a:p>
            <a:pPr lvl="0" indent="457200" algn="l"/>
            <a:r>
              <a:rPr lang="en-US" sz="4800" b="1" dirty="0"/>
              <a:t>Beautiful</a:t>
            </a:r>
            <a:r>
              <a:rPr lang="en-US" sz="4800" dirty="0"/>
              <a:t> – So </a:t>
            </a:r>
            <a:r>
              <a:rPr lang="en-US" sz="4800" b="1" u="sng" dirty="0">
                <a:solidFill>
                  <a:srgbClr val="FF0000"/>
                </a:solidFill>
              </a:rPr>
              <a:t>enjoy</a:t>
            </a:r>
            <a:r>
              <a:rPr lang="en-US" sz="4800" dirty="0"/>
              <a:t> God’s Plan </a:t>
            </a:r>
            <a:r>
              <a:rPr lang="en-US" sz="4000" spc="-150" dirty="0"/>
              <a:t>(Artist)</a:t>
            </a:r>
            <a:endParaRPr lang="en-US" sz="4000" dirty="0"/>
          </a:p>
          <a:p>
            <a:pPr lvl="0" indent="457200" algn="l"/>
            <a:r>
              <a:rPr lang="en-US" sz="4800" b="1" spc="-80" dirty="0"/>
              <a:t>Accountable</a:t>
            </a:r>
            <a:r>
              <a:rPr lang="en-US" sz="4800" spc="-80" dirty="0"/>
              <a:t> – So </a:t>
            </a:r>
            <a:r>
              <a:rPr lang="en-US" sz="4800" b="1" u="sng" spc="-80" dirty="0">
                <a:solidFill>
                  <a:srgbClr val="FF0000"/>
                </a:solidFill>
              </a:rPr>
              <a:t>obey</a:t>
            </a:r>
            <a:r>
              <a:rPr lang="en-US" sz="4800" spc="-80" dirty="0"/>
              <a:t> God’s Plan </a:t>
            </a:r>
            <a:r>
              <a:rPr lang="en-US" sz="4000" spc="-80" dirty="0"/>
              <a:t>(Servant)</a:t>
            </a:r>
          </a:p>
        </p:txBody>
      </p:sp>
    </p:spTree>
    <p:extLst>
      <p:ext uri="{BB962C8B-B14F-4D97-AF65-F5344CB8AC3E}">
        <p14:creationId xmlns:p14="http://schemas.microsoft.com/office/powerpoint/2010/main" val="773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Chpt</a:t>
            </a:r>
            <a:r>
              <a:rPr lang="en-US" sz="5400" b="1" dirty="0">
                <a:solidFill>
                  <a:srgbClr val="FF0000"/>
                </a:solidFill>
              </a:rPr>
              <a:t> 4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– </a:t>
            </a:r>
            <a:r>
              <a:rPr lang="en-US" sz="5400" b="1" dirty="0"/>
              <a:t>Despite such a Plan, </a:t>
            </a:r>
          </a:p>
          <a:p>
            <a:pPr algn="l">
              <a:spcBef>
                <a:spcPts val="0"/>
              </a:spcBef>
            </a:pPr>
            <a:r>
              <a:rPr lang="en-US" sz="5400" b="1" dirty="0"/>
              <a:t>		how will you face …</a:t>
            </a:r>
            <a:endParaRPr lang="en-US" sz="5400" dirty="0"/>
          </a:p>
          <a:p>
            <a:pPr algn="l"/>
            <a:r>
              <a:rPr lang="en-US" sz="5400" dirty="0"/>
              <a:t>(</a:t>
            </a:r>
            <a:r>
              <a:rPr lang="en-US" sz="5400" b="1" dirty="0">
                <a:solidFill>
                  <a:srgbClr val="FF0000"/>
                </a:solidFill>
              </a:rPr>
              <a:t>1-3</a:t>
            </a:r>
            <a:r>
              <a:rPr lang="en-US" sz="5400" dirty="0"/>
              <a:t>)  </a:t>
            </a:r>
            <a:r>
              <a:rPr lang="en-US" sz="5400" b="1" u="sng" dirty="0">
                <a:solidFill>
                  <a:srgbClr val="FF0000"/>
                </a:solidFill>
              </a:rPr>
              <a:t>OPPRESSED</a:t>
            </a:r>
            <a:r>
              <a:rPr lang="en-US" sz="5400" dirty="0"/>
              <a:t>, who experience …</a:t>
            </a:r>
          </a:p>
          <a:p>
            <a:pPr marL="685800" lvl="0" indent="-404813" algn="l">
              <a:buFont typeface="Arial" panose="020B0604020202020204" pitchFamily="34" charset="0"/>
              <a:buChar char="•"/>
            </a:pPr>
            <a:r>
              <a:rPr lang="en-US" sz="5400" b="1" dirty="0"/>
              <a:t>tears</a:t>
            </a:r>
            <a:r>
              <a:rPr lang="en-US" sz="5400" dirty="0"/>
              <a:t> (</a:t>
            </a:r>
            <a:r>
              <a:rPr lang="en-US" sz="5400" i="1" dirty="0"/>
              <a:t>part of the curse - </a:t>
            </a:r>
            <a:r>
              <a:rPr lang="en-US" sz="5400" b="1" dirty="0">
                <a:solidFill>
                  <a:srgbClr val="FF0000"/>
                </a:solidFill>
              </a:rPr>
              <a:t>Rev 21:4</a:t>
            </a:r>
            <a:r>
              <a:rPr lang="en-US" sz="5400" dirty="0"/>
              <a:t>)</a:t>
            </a:r>
          </a:p>
          <a:p>
            <a:pPr marL="685800" lvl="0" indent="-404813" algn="l">
              <a:buFont typeface="Arial" panose="020B0604020202020204" pitchFamily="34" charset="0"/>
              <a:buChar char="•"/>
            </a:pPr>
            <a:r>
              <a:rPr lang="en-US" sz="5400" b="1" dirty="0"/>
              <a:t>unfairness</a:t>
            </a:r>
            <a:r>
              <a:rPr lang="en-US" sz="5400" dirty="0"/>
              <a:t> (</a:t>
            </a:r>
            <a:r>
              <a:rPr lang="en-US" sz="5400" b="1" dirty="0">
                <a:solidFill>
                  <a:srgbClr val="FF0000"/>
                </a:solidFill>
              </a:rPr>
              <a:t>Eccl 3:16,17</a:t>
            </a:r>
            <a:r>
              <a:rPr lang="en-US" sz="5400" dirty="0"/>
              <a:t>)</a:t>
            </a:r>
          </a:p>
          <a:p>
            <a:pPr marL="685800" lvl="0" indent="-404813" algn="l">
              <a:buFont typeface="Arial" panose="020B0604020202020204" pitchFamily="34" charset="0"/>
              <a:buChar char="•"/>
            </a:pPr>
            <a:r>
              <a:rPr lang="en-US" sz="5400" b="1" dirty="0"/>
              <a:t>hopelessness</a:t>
            </a:r>
            <a:r>
              <a:rPr lang="en-US" sz="5400" dirty="0"/>
              <a:t> (</a:t>
            </a:r>
            <a:r>
              <a:rPr lang="en-US" sz="5400" b="1" dirty="0">
                <a:solidFill>
                  <a:srgbClr val="FF0000"/>
                </a:solidFill>
              </a:rPr>
              <a:t>Eccl 2:24-26</a:t>
            </a:r>
            <a:r>
              <a:rPr lang="en-US" sz="5400" dirty="0"/>
              <a:t>)</a:t>
            </a:r>
          </a:p>
          <a:p>
            <a:pPr algn="l"/>
            <a:r>
              <a:rPr lang="en-US" sz="5400" dirty="0"/>
              <a:t>	</a:t>
            </a:r>
            <a:r>
              <a:rPr lang="en-US" sz="5400" dirty="0">
                <a:sym typeface="Wingdings" panose="05000000000000000000" pitchFamily="2" charset="2"/>
              </a:rPr>
              <a:t></a:t>
            </a:r>
            <a:r>
              <a:rPr lang="en-US" sz="5400" dirty="0"/>
              <a:t> Consider </a:t>
            </a:r>
            <a:r>
              <a:rPr lang="en-US" sz="5400" b="1" dirty="0">
                <a:solidFill>
                  <a:srgbClr val="FF0000"/>
                </a:solidFill>
              </a:rPr>
              <a:t>Ps 73:16,17; Lk 4:18,19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Ps 73:16</a:t>
            </a:r>
            <a:r>
              <a:rPr lang="en-US" sz="5400" dirty="0"/>
              <a:t>  When I thought </a:t>
            </a:r>
            <a:r>
              <a:rPr lang="en-US" sz="5400" i="1" dirty="0"/>
              <a:t>how</a:t>
            </a:r>
            <a:r>
              <a:rPr lang="en-US" sz="5400" dirty="0"/>
              <a:t> to understand this, it </a:t>
            </a:r>
            <a:r>
              <a:rPr lang="en-US" sz="5400" i="1" dirty="0"/>
              <a:t>was</a:t>
            </a:r>
            <a:r>
              <a:rPr lang="en-US" sz="5400" dirty="0"/>
              <a:t> </a:t>
            </a:r>
            <a:r>
              <a:rPr lang="en-US" sz="5400" b="1" dirty="0"/>
              <a:t>too painful </a:t>
            </a:r>
            <a:r>
              <a:rPr lang="en-US" sz="5400" dirty="0"/>
              <a:t>for me— Until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Ps 73:17</a:t>
            </a:r>
            <a:r>
              <a:rPr lang="en-US" sz="5400" dirty="0"/>
              <a:t>  I went into the </a:t>
            </a:r>
            <a:r>
              <a:rPr lang="en-US" sz="5400" b="1" dirty="0"/>
              <a:t>sanctuary of God</a:t>
            </a:r>
            <a:r>
              <a:rPr lang="en-US" sz="5400" dirty="0"/>
              <a:t>; </a:t>
            </a:r>
            <a:r>
              <a:rPr lang="en-US" sz="5400" i="1" dirty="0"/>
              <a:t>Then</a:t>
            </a:r>
            <a:r>
              <a:rPr lang="en-US" sz="5400" dirty="0"/>
              <a:t> I understood their end. </a:t>
            </a:r>
          </a:p>
          <a:p>
            <a:pPr algn="l"/>
            <a:endParaRPr lang="en-US" sz="1200" dirty="0">
              <a:sym typeface="Wingdings" panose="05000000000000000000" pitchFamily="2" charset="2"/>
            </a:endParaRPr>
          </a:p>
          <a:p>
            <a:pPr algn="l"/>
            <a:r>
              <a:rPr lang="en-US" sz="5400" b="1" dirty="0">
                <a:solidFill>
                  <a:srgbClr val="00B050"/>
                </a:solidFill>
                <a:sym typeface="Wingdings" panose="05000000000000000000" pitchFamily="2" charset="2"/>
              </a:rPr>
              <a:t>Q</a:t>
            </a:r>
            <a:r>
              <a:rPr lang="en-US" sz="5400" dirty="0">
                <a:sym typeface="Wingdings" panose="05000000000000000000" pitchFamily="2" charset="2"/>
              </a:rPr>
              <a:t> -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How can being together in God’s 	house put life into perspective?</a:t>
            </a:r>
          </a:p>
        </p:txBody>
      </p:sp>
    </p:spTree>
    <p:extLst>
      <p:ext uri="{BB962C8B-B14F-4D97-AF65-F5344CB8AC3E}">
        <p14:creationId xmlns:p14="http://schemas.microsoft.com/office/powerpoint/2010/main" val="24230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Luke 4:18,19</a:t>
            </a:r>
            <a:r>
              <a:rPr lang="en-US" sz="4800" dirty="0"/>
              <a:t>  The Spirit of the Lord has anointed me to proclaim </a:t>
            </a:r>
            <a:r>
              <a:rPr lang="en-US" sz="4800" b="1" dirty="0"/>
              <a:t>good news </a:t>
            </a:r>
            <a:r>
              <a:rPr lang="en-US" sz="4800" dirty="0"/>
              <a:t>to the poor. He has sent me to proclaim liberty to the </a:t>
            </a:r>
            <a:r>
              <a:rPr lang="en-US" sz="4800" b="1" dirty="0"/>
              <a:t>captives</a:t>
            </a:r>
            <a:r>
              <a:rPr lang="en-US" sz="4800" dirty="0"/>
              <a:t> and recovering of sight to the </a:t>
            </a:r>
            <a:r>
              <a:rPr lang="en-US" sz="4800" b="1" dirty="0"/>
              <a:t>blind</a:t>
            </a:r>
            <a:r>
              <a:rPr lang="en-US" sz="4800" dirty="0"/>
              <a:t>, to set at liberty those who are </a:t>
            </a:r>
            <a:r>
              <a:rPr lang="en-US" sz="4800" b="1" dirty="0"/>
              <a:t>oppressed</a:t>
            </a:r>
            <a:r>
              <a:rPr lang="en-US" sz="4800" dirty="0"/>
              <a:t>, to proclaim the year of the Lord's favor.</a:t>
            </a:r>
          </a:p>
          <a:p>
            <a:pPr algn="l"/>
            <a:r>
              <a:rPr lang="en-US" sz="4800" b="1" spc="-100" dirty="0">
                <a:solidFill>
                  <a:srgbClr val="00B050"/>
                </a:solidFill>
              </a:rPr>
              <a:t>Q</a:t>
            </a:r>
            <a:r>
              <a:rPr lang="en-US" sz="4800" spc="-100" dirty="0"/>
              <a:t> - How does the </a:t>
            </a:r>
            <a:r>
              <a:rPr lang="en-US" sz="4800" b="1" spc="-100" dirty="0"/>
              <a:t>gospel</a:t>
            </a:r>
            <a:r>
              <a:rPr lang="en-US" sz="4800" spc="-100" dirty="0"/>
              <a:t> help the oppressed? </a:t>
            </a:r>
            <a:endParaRPr lang="en-US" sz="4800" spc="-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Autofit/>
          </a:bodyPr>
          <a:lstStyle/>
          <a:p>
            <a:pPr algn="l"/>
            <a:endParaRPr lang="en-US" sz="4800" spc="-1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Exploring the history of Juneteenth, a day of celebration and ...">
            <a:extLst>
              <a:ext uri="{FF2B5EF4-FFF2-40B4-BE49-F238E27FC236}">
                <a16:creationId xmlns:a16="http://schemas.microsoft.com/office/drawing/2014/main" id="{CD74DCDB-6D18-535E-70EE-A8BA883C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5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rmAutofit fontScale="85000" lnSpcReduction="20000"/>
          </a:bodyPr>
          <a:lstStyle/>
          <a:p>
            <a:r>
              <a:rPr lang="en-US" sz="5400" b="1" dirty="0"/>
              <a:t>How will you face …</a:t>
            </a:r>
          </a:p>
          <a:p>
            <a:pPr algn="l"/>
            <a:r>
              <a:rPr lang="en-US" sz="5200" dirty="0"/>
              <a:t>(</a:t>
            </a:r>
            <a:r>
              <a:rPr lang="en-US" sz="5200" b="1" dirty="0">
                <a:solidFill>
                  <a:srgbClr val="FF0000"/>
                </a:solidFill>
              </a:rPr>
              <a:t>4-6</a:t>
            </a:r>
            <a:r>
              <a:rPr lang="en-US" sz="5200" dirty="0"/>
              <a:t>) </a:t>
            </a:r>
            <a:r>
              <a:rPr lang="en-US" sz="5200" b="1" u="sng" dirty="0">
                <a:solidFill>
                  <a:srgbClr val="FF0000"/>
                </a:solidFill>
              </a:rPr>
              <a:t>WORKERS</a:t>
            </a:r>
            <a:r>
              <a:rPr lang="en-US" sz="5200" dirty="0"/>
              <a:t>, who experience …</a:t>
            </a:r>
          </a:p>
          <a:p>
            <a:pPr marL="685800" lvl="0" indent="-393700" algn="l">
              <a:buFont typeface="Arial" panose="020B0604020202020204" pitchFamily="34" charset="0"/>
              <a:buChar char="•"/>
            </a:pPr>
            <a:r>
              <a:rPr lang="en-US" sz="5200" b="1" spc="-150" dirty="0"/>
              <a:t>envy</a:t>
            </a:r>
            <a:r>
              <a:rPr lang="en-US" sz="5200" dirty="0"/>
              <a:t> – excellence produces enemies </a:t>
            </a:r>
          </a:p>
          <a:p>
            <a:pPr marL="292100" lvl="0" algn="l"/>
            <a:r>
              <a:rPr lang="en-US" sz="5200" dirty="0"/>
              <a:t>	(</a:t>
            </a:r>
            <a:r>
              <a:rPr lang="en-US" sz="5200" i="1" dirty="0"/>
              <a:t>Cain &amp; Abel; Jacob &amp; Laban; </a:t>
            </a:r>
          </a:p>
          <a:p>
            <a:pPr marL="292100" lvl="0" algn="l"/>
            <a:r>
              <a:rPr lang="en-US" sz="5200" i="1" dirty="0"/>
              <a:t>	Joseph &amp; brothers; Daniel &amp; Politicians;</a:t>
            </a:r>
          </a:p>
          <a:p>
            <a:pPr marL="292100" lvl="0" algn="l"/>
            <a:r>
              <a:rPr lang="en-US" sz="5200" i="1" dirty="0"/>
              <a:t> 	Mordechai &amp; Haman; Jesus &amp; Pharisees</a:t>
            </a:r>
            <a:r>
              <a:rPr lang="en-US" sz="5200" dirty="0"/>
              <a:t>)</a:t>
            </a:r>
          </a:p>
          <a:p>
            <a:pPr marL="685800" lvl="0" indent="-393700" algn="l">
              <a:buFont typeface="Arial" panose="020B0604020202020204" pitchFamily="34" charset="0"/>
              <a:buChar char="•"/>
            </a:pPr>
            <a:r>
              <a:rPr lang="en-US" sz="5200" b="1" dirty="0"/>
              <a:t>laziness</a:t>
            </a:r>
            <a:r>
              <a:rPr lang="en-US" sz="5200" dirty="0"/>
              <a:t> (</a:t>
            </a:r>
            <a:r>
              <a:rPr lang="en-US" sz="5200" b="1" dirty="0">
                <a:solidFill>
                  <a:srgbClr val="FF0000"/>
                </a:solidFill>
              </a:rPr>
              <a:t>Prov 24:30-34</a:t>
            </a:r>
            <a:r>
              <a:rPr lang="en-US" sz="5200" dirty="0"/>
              <a:t>)</a:t>
            </a:r>
          </a:p>
          <a:p>
            <a:pPr marL="685800" lvl="0" indent="-393700" algn="l">
              <a:buFont typeface="Arial" panose="020B0604020202020204" pitchFamily="34" charset="0"/>
              <a:buChar char="•"/>
            </a:pPr>
            <a:r>
              <a:rPr lang="en-US" sz="5200" b="1" dirty="0"/>
              <a:t>greed</a:t>
            </a:r>
            <a:r>
              <a:rPr lang="en-US" sz="5200" dirty="0"/>
              <a:t> (</a:t>
            </a:r>
            <a:r>
              <a:rPr lang="en-US" sz="5200" b="1" dirty="0">
                <a:solidFill>
                  <a:srgbClr val="FF0000"/>
                </a:solidFill>
              </a:rPr>
              <a:t>Matt 6:33</a:t>
            </a:r>
            <a:r>
              <a:rPr lang="en-US" sz="5200" dirty="0"/>
              <a:t>)</a:t>
            </a:r>
          </a:p>
          <a:p>
            <a:pPr algn="l"/>
            <a:r>
              <a:rPr lang="en-US" sz="1300" dirty="0"/>
              <a:t>	</a:t>
            </a:r>
          </a:p>
          <a:p>
            <a:pPr algn="l"/>
            <a:r>
              <a:rPr lang="en-US" sz="5200" dirty="0">
                <a:sym typeface="Wingdings" panose="05000000000000000000" pitchFamily="2" charset="2"/>
              </a:rPr>
              <a:t>	</a:t>
            </a:r>
            <a:r>
              <a:rPr lang="en-US" sz="5200" dirty="0"/>
              <a:t> Consider </a:t>
            </a:r>
            <a:r>
              <a:rPr lang="en-US" sz="5200" b="1" dirty="0">
                <a:solidFill>
                  <a:srgbClr val="FF0000"/>
                </a:solidFill>
              </a:rPr>
              <a:t>Col 3:23,24</a:t>
            </a:r>
            <a:endParaRPr lang="en-US" sz="5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rmAutofit/>
          </a:bodyPr>
          <a:lstStyle/>
          <a:p>
            <a:pPr algn="l"/>
            <a:r>
              <a:rPr lang="en-US" sz="5400" b="1" spc="-150" dirty="0">
                <a:solidFill>
                  <a:srgbClr val="FF0000"/>
                </a:solidFill>
              </a:rPr>
              <a:t>Col 3:23</a:t>
            </a:r>
            <a:r>
              <a:rPr lang="en-US" sz="5400" spc="-150" dirty="0"/>
              <a:t>  Whatever you do, do it </a:t>
            </a:r>
            <a:r>
              <a:rPr lang="en-US" sz="5400" dirty="0"/>
              <a:t>heartily, as </a:t>
            </a:r>
            <a:r>
              <a:rPr lang="en-US" sz="5400" b="1" dirty="0"/>
              <a:t>to the Lord </a:t>
            </a:r>
            <a:r>
              <a:rPr lang="en-US" sz="5400" dirty="0"/>
              <a:t>and not to men, </a:t>
            </a:r>
          </a:p>
          <a:p>
            <a:pPr algn="l"/>
            <a:r>
              <a:rPr lang="en-US" sz="5400" b="1" dirty="0">
                <a:solidFill>
                  <a:srgbClr val="FF0000"/>
                </a:solidFill>
              </a:rPr>
              <a:t>Col 3:24</a:t>
            </a:r>
            <a:r>
              <a:rPr lang="en-US" sz="5400" dirty="0"/>
              <a:t>  knowing that </a:t>
            </a:r>
            <a:r>
              <a:rPr lang="en-US" sz="5400" b="1" dirty="0"/>
              <a:t>from the Lord </a:t>
            </a:r>
            <a:r>
              <a:rPr lang="en-US" sz="5400" dirty="0"/>
              <a:t>you will receive the reward of the </a:t>
            </a:r>
            <a:r>
              <a:rPr lang="en-US" sz="5400" spc="-200" dirty="0"/>
              <a:t>inheritance; for </a:t>
            </a:r>
            <a:r>
              <a:rPr lang="en-US" sz="5400" b="1" spc="-200" dirty="0"/>
              <a:t>you serve the Lord </a:t>
            </a:r>
            <a:r>
              <a:rPr lang="en-US" sz="5400" spc="-200" dirty="0"/>
              <a:t>Christ. </a:t>
            </a:r>
          </a:p>
          <a:p>
            <a:pPr algn="l"/>
            <a:r>
              <a:rPr lang="en-US" sz="5400" b="1" dirty="0">
                <a:solidFill>
                  <a:srgbClr val="00B050"/>
                </a:solidFill>
              </a:rPr>
              <a:t>Q</a:t>
            </a:r>
            <a:r>
              <a:rPr lang="en-US" sz="5400" dirty="0"/>
              <a:t> - What factors sustain a Christian 	worker thru hard circumstances?</a:t>
            </a:r>
          </a:p>
        </p:txBody>
      </p:sp>
    </p:spTree>
    <p:extLst>
      <p:ext uri="{BB962C8B-B14F-4D97-AF65-F5344CB8AC3E}">
        <p14:creationId xmlns:p14="http://schemas.microsoft.com/office/powerpoint/2010/main" val="5395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57D03-4A33-4A88-BF5A-E2ACBEBB8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08431"/>
          </a:xfrm>
        </p:spPr>
        <p:txBody>
          <a:bodyPr>
            <a:noAutofit/>
          </a:bodyPr>
          <a:lstStyle/>
          <a:p>
            <a:r>
              <a:rPr lang="en-US" sz="5400" b="1" dirty="0"/>
              <a:t>How will you face </a:t>
            </a:r>
            <a:r>
              <a:rPr lang="en-US" sz="5400" dirty="0"/>
              <a:t> </a:t>
            </a:r>
          </a:p>
          <a:p>
            <a:pPr algn="l"/>
            <a:r>
              <a:rPr lang="en-US" sz="5400" dirty="0"/>
              <a:t>(</a:t>
            </a:r>
            <a:r>
              <a:rPr lang="en-US" sz="5400" b="1" dirty="0">
                <a:solidFill>
                  <a:srgbClr val="FF0000"/>
                </a:solidFill>
              </a:rPr>
              <a:t>7-12</a:t>
            </a:r>
            <a:r>
              <a:rPr lang="en-US" sz="5400" dirty="0"/>
              <a:t>)  </a:t>
            </a:r>
            <a:r>
              <a:rPr lang="en-US" sz="5400" b="1" dirty="0"/>
              <a:t>LONERS</a:t>
            </a:r>
            <a:r>
              <a:rPr lang="en-US" sz="5400" dirty="0"/>
              <a:t> while they are …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8,9</a:t>
            </a:r>
            <a:r>
              <a:rPr lang="en-US" sz="4800" dirty="0"/>
              <a:t>) </a:t>
            </a:r>
            <a:r>
              <a:rPr lang="en-US" sz="4800" b="1" u="sng" dirty="0">
                <a:solidFill>
                  <a:srgbClr val="FF0000"/>
                </a:solidFill>
              </a:rPr>
              <a:t>Working</a:t>
            </a:r>
            <a:r>
              <a:rPr lang="en-US" sz="4800" dirty="0"/>
              <a:t> (Mark 6:7 - “</a:t>
            </a:r>
            <a:r>
              <a:rPr lang="en-US" sz="4800" i="1" dirty="0"/>
              <a:t>two by two</a:t>
            </a:r>
            <a:r>
              <a:rPr lang="en-US" sz="4800" dirty="0"/>
              <a:t>”)</a:t>
            </a:r>
          </a:p>
          <a:p>
            <a:pPr algn="l"/>
            <a:r>
              <a:rPr lang="en-US" sz="4800" spc="-150" dirty="0"/>
              <a:t>(</a:t>
            </a:r>
            <a:r>
              <a:rPr lang="en-US" sz="4800" b="1" spc="-150" dirty="0">
                <a:solidFill>
                  <a:srgbClr val="FF0000"/>
                </a:solidFill>
              </a:rPr>
              <a:t>10</a:t>
            </a:r>
            <a:r>
              <a:rPr lang="en-US" sz="4800" spc="-150" dirty="0"/>
              <a:t>) </a:t>
            </a:r>
            <a:r>
              <a:rPr lang="en-US" sz="4800" b="1" u="sng" spc="-150" dirty="0">
                <a:solidFill>
                  <a:srgbClr val="FF0000"/>
                </a:solidFill>
              </a:rPr>
              <a:t>Walking</a:t>
            </a:r>
            <a:r>
              <a:rPr lang="en-US" sz="4800" spc="-150" dirty="0"/>
              <a:t> (Gal 6:1 - “</a:t>
            </a:r>
            <a:r>
              <a:rPr lang="en-US" sz="4800" i="1" spc="-150" dirty="0"/>
              <a:t>you who are spiritual</a:t>
            </a:r>
            <a:r>
              <a:rPr lang="en-US" sz="4800" spc="-150" dirty="0"/>
              <a:t>”)</a:t>
            </a:r>
          </a:p>
          <a:p>
            <a:pPr algn="l"/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11</a:t>
            </a:r>
            <a:r>
              <a:rPr lang="en-US" sz="4800" spc="-50" dirty="0"/>
              <a:t>) </a:t>
            </a:r>
            <a:r>
              <a:rPr lang="en-US" sz="4800" b="1" u="sng" spc="-50" dirty="0">
                <a:solidFill>
                  <a:srgbClr val="FF0000"/>
                </a:solidFill>
              </a:rPr>
              <a:t>Warming</a:t>
            </a:r>
            <a:r>
              <a:rPr lang="en-US" sz="4800" spc="-50" dirty="0"/>
              <a:t> (Gen 2:18 - “</a:t>
            </a:r>
            <a:r>
              <a:rPr lang="en-US" sz="4800" i="1" spc="-50" dirty="0"/>
              <a:t>not good alone</a:t>
            </a:r>
            <a:r>
              <a:rPr lang="en-US" sz="4800" spc="-50" dirty="0"/>
              <a:t>”)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12</a:t>
            </a:r>
            <a:r>
              <a:rPr lang="en-US" sz="4800" dirty="0"/>
              <a:t>) </a:t>
            </a:r>
            <a:r>
              <a:rPr lang="en-US" sz="4800" b="1" u="sng" dirty="0">
                <a:solidFill>
                  <a:srgbClr val="FF0000"/>
                </a:solidFill>
              </a:rPr>
              <a:t>Withstanding</a:t>
            </a:r>
            <a:r>
              <a:rPr lang="en-US" sz="4800" dirty="0"/>
              <a:t> </a:t>
            </a:r>
            <a:r>
              <a:rPr lang="en-US" sz="4800" spc="-150" dirty="0"/>
              <a:t>(Mk 14:37; Heb 10:24,25)</a:t>
            </a:r>
          </a:p>
          <a:p>
            <a:pPr algn="l"/>
            <a:r>
              <a:rPr lang="en-US" sz="4800" dirty="0"/>
              <a:t>	</a:t>
            </a: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Consider </a:t>
            </a:r>
            <a:r>
              <a:rPr lang="en-US" sz="4800" b="1" dirty="0"/>
              <a:t>“One Another” Commands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917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611</Words>
  <Application>Microsoft Office PowerPoint</Application>
  <PresentationFormat>Widescreen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Depue</dc:creator>
  <cp:lastModifiedBy>Tania Hunley</cp:lastModifiedBy>
  <cp:revision>66</cp:revision>
  <dcterms:created xsi:type="dcterms:W3CDTF">2019-02-01T12:05:40Z</dcterms:created>
  <dcterms:modified xsi:type="dcterms:W3CDTF">2023-07-03T11:23:34Z</dcterms:modified>
</cp:coreProperties>
</file>