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57" r:id="rId6"/>
    <p:sldId id="262" r:id="rId7"/>
    <p:sldId id="260" r:id="rId8"/>
    <p:sldId id="265" r:id="rId9"/>
    <p:sldId id="264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2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EE090-BC7C-4443-B5AA-7C53E5BC0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A1024-9034-4718-BE65-F7FA15046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517B3-EC5C-4767-A8A4-D321F942D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373DE-7F40-4AC5-9B47-5E095BB3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D967D-4B58-4308-8F54-CB9DDA01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9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816D-C374-4010-9C83-50F8FE5A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BD86B-83EE-4C38-94FF-800B17425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CE5E6-E814-413E-948E-72A93F5BE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92E8B-D5EA-427D-967F-C5D10F480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E67D2-9DB5-4B9A-B8BB-31C2547E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8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7A3D4B-AC5A-40DA-BA03-AB095F9B0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18F84-0BC3-4DDE-B834-C61C1ECE8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608C0-F848-4DEA-BC92-527666F97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488CE-F954-41B3-9FF0-FF01571DB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6D170-BE57-4549-855B-DB9EB7D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6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49F4-1BF3-4430-8C0F-1A51B7A8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36EA7-B58C-47F4-A7A1-AACBDD405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F51AD-5893-40ED-BE82-3F26FA4B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F9364-9BCA-453E-AD7F-0BB0742C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8205-0945-4D70-B500-72256C33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3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0260E-B08C-452F-ADFE-FC1B702A4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FF8D8-2245-4BC6-9897-3766A2A07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34077-96FA-4D2F-BB11-A5A445E2B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D71D5-980C-4F6F-9712-902C14C2C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279ED-BFB3-48FF-8279-3411253D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60A23-F3F9-433F-923A-99515657C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16066-C773-427D-8276-28B962B91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D1F43-E6AA-42A9-AA70-1D7276435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5861A-5F08-4B50-8431-8C80E556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E3B28-E0FF-4239-97DA-DBDC1BC8D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76565-E58D-4553-B78E-1EBD2946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2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4351A-449D-475B-B19E-8738978C8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5298B-FC5F-4569-A9F8-16D759A10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56D84D-2FA1-44A9-8AB7-911F7D65E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52179-3000-4CC8-8FAB-8543C8CDA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88142-5D73-448E-803B-AAA3CFF4E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8CE08-184B-4DA6-ABC1-782EB77F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9E4497-8348-4844-A07B-B840E038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36F713-C717-47F4-AA6C-A8949740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42321-708F-44E1-A540-5E195975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64870A-9790-454A-A52F-CD55710F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ED0A7-B1C1-4DFB-BE05-ED160598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B000C-326B-4BC8-A77F-9EECC46B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6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ED345-1B23-4781-AEBC-B079337A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9A6392-6EFA-4213-B16C-6A9F03C9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BEE45-B915-48E1-BD78-6FBC23B4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D38F9-E4AA-4C47-8E35-F5878C2A0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1C5EB-472D-4694-A11A-244554BCE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A5FEB-33B9-47EE-A327-22F53194E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320C1-82B1-4881-90C4-5041A4C41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DE9F1-9299-41E7-87EA-0F34141D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C1A67-997B-406F-97AD-CBD97F14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9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9D9B-0873-4C00-9206-E482D1586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0E986E-638E-4460-9D58-A724F60299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F3B7E-4CD5-4656-ADDF-77DD45FF8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A86DF-9242-4DDB-9C43-C5021978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BD128-F7F4-4D86-9F91-10FD4AC13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37025-68AB-406B-9C38-77F8D41A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6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7AAF16-9DB9-48A6-8BF9-0668E88D1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92925-FDB9-4323-9E92-EA42DBEC0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ADBA4-C0C1-4DB1-935E-F24945558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DCCDB-FBB6-4443-A2D2-7F051CC50D56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F60C-B8BB-4D4B-BD30-FC7477E3D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8282A-555F-4CE9-B29B-80D69C1EC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E4FFF-F9A8-4DE7-8007-105BD5ED4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1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rmAutofit/>
          </a:bodyPr>
          <a:lstStyle/>
          <a:p>
            <a:endParaRPr lang="en-US" sz="5400" b="1" dirty="0"/>
          </a:p>
          <a:p>
            <a:r>
              <a:rPr lang="en-US" sz="5400" b="1" dirty="0"/>
              <a:t>“BETTER and BALANCED LIVING”</a:t>
            </a:r>
            <a:endParaRPr lang="en-US" sz="5400" dirty="0"/>
          </a:p>
          <a:p>
            <a:r>
              <a:rPr lang="en-US" sz="5400" b="1" dirty="0">
                <a:solidFill>
                  <a:srgbClr val="FF0000"/>
                </a:solidFill>
              </a:rPr>
              <a:t>Ecclesiastes 7</a:t>
            </a:r>
          </a:p>
        </p:txBody>
      </p:sp>
    </p:spTree>
    <p:extLst>
      <p:ext uri="{BB962C8B-B14F-4D97-AF65-F5344CB8AC3E}">
        <p14:creationId xmlns:p14="http://schemas.microsoft.com/office/powerpoint/2010/main" val="2214038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rmAutofit/>
          </a:bodyPr>
          <a:lstStyle/>
          <a:p>
            <a:r>
              <a:rPr lang="en-US" sz="4800" dirty="0"/>
              <a:t>God’s call to </a:t>
            </a:r>
            <a:r>
              <a:rPr lang="en-US" sz="4800" b="1" dirty="0"/>
              <a:t>BETTER</a:t>
            </a:r>
            <a:r>
              <a:rPr lang="en-US" sz="4800" dirty="0"/>
              <a:t> Living </a:t>
            </a:r>
          </a:p>
          <a:p>
            <a:r>
              <a:rPr lang="en-US" sz="4800" dirty="0"/>
              <a:t>keeps me </a:t>
            </a:r>
            <a:r>
              <a:rPr lang="en-US" sz="4800" b="1" u="sng" dirty="0">
                <a:solidFill>
                  <a:srgbClr val="FF0000"/>
                </a:solidFill>
              </a:rPr>
              <a:t>GROWING</a:t>
            </a:r>
            <a:r>
              <a:rPr lang="en-US" sz="4800" dirty="0"/>
              <a:t> - </a:t>
            </a:r>
            <a:r>
              <a:rPr lang="en-US" sz="4800" i="1" dirty="0"/>
              <a:t>put off … put on</a:t>
            </a:r>
          </a:p>
          <a:p>
            <a:endParaRPr lang="en-US" sz="4800" dirty="0"/>
          </a:p>
          <a:p>
            <a:r>
              <a:rPr lang="en-US" sz="4800" dirty="0"/>
              <a:t>God’s call to </a:t>
            </a:r>
            <a:r>
              <a:rPr lang="en-US" sz="4800" b="1" dirty="0"/>
              <a:t>BALANCED</a:t>
            </a:r>
            <a:r>
              <a:rPr lang="en-US" sz="4800" dirty="0"/>
              <a:t> Living </a:t>
            </a:r>
          </a:p>
          <a:p>
            <a:r>
              <a:rPr lang="en-US" sz="4800" dirty="0"/>
              <a:t>keeps me </a:t>
            </a:r>
            <a:r>
              <a:rPr lang="en-US" sz="4800" b="1" u="sng" dirty="0">
                <a:solidFill>
                  <a:srgbClr val="FF0000"/>
                </a:solidFill>
              </a:rPr>
              <a:t>GRACIOUS</a:t>
            </a:r>
            <a:r>
              <a:rPr lang="en-US" sz="4800" dirty="0"/>
              <a:t> - </a:t>
            </a:r>
            <a:r>
              <a:rPr lang="en-US" sz="4800" i="1" dirty="0"/>
              <a:t>search me, O God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4439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dirty="0"/>
              <a:t>Next Time</a:t>
            </a:r>
          </a:p>
          <a:p>
            <a:endParaRPr lang="en-US" sz="4800" dirty="0"/>
          </a:p>
          <a:p>
            <a:r>
              <a:rPr lang="en-US" sz="4800" b="1" dirty="0"/>
              <a:t>(</a:t>
            </a:r>
            <a:r>
              <a:rPr lang="en-US" sz="4800" b="1" i="1" dirty="0"/>
              <a:t>Dis</a:t>
            </a:r>
            <a:r>
              <a:rPr lang="en-US" sz="4800" b="1" dirty="0"/>
              <a:t>)Illusions of Life</a:t>
            </a:r>
            <a:endParaRPr lang="en-US" sz="4800" dirty="0"/>
          </a:p>
          <a:p>
            <a:r>
              <a:rPr lang="en-US" sz="4800" b="1" dirty="0">
                <a:solidFill>
                  <a:srgbClr val="FF0000"/>
                </a:solidFill>
              </a:rPr>
              <a:t>Ecclesiastes 8,9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7489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5400" b="1" dirty="0">
                <a:solidFill>
                  <a:srgbClr val="FF0000"/>
                </a:solidFill>
              </a:rPr>
              <a:t>Eccl 7:27 </a:t>
            </a:r>
            <a:r>
              <a:rPr lang="en-US" sz="5400" dirty="0"/>
              <a:t>“the </a:t>
            </a:r>
            <a:r>
              <a:rPr lang="en-US" sz="5400" b="1" dirty="0"/>
              <a:t>Preacher</a:t>
            </a:r>
            <a:r>
              <a:rPr lang="en-US" sz="5400" dirty="0"/>
              <a:t>”</a:t>
            </a:r>
          </a:p>
          <a:p>
            <a:pPr algn="l"/>
            <a:r>
              <a:rPr lang="en-US" sz="5400" b="1" dirty="0">
                <a:solidFill>
                  <a:srgbClr val="FF0000"/>
                </a:solidFill>
              </a:rPr>
              <a:t>Eccl 12:9</a:t>
            </a:r>
            <a:r>
              <a:rPr lang="en-US" sz="5400" dirty="0"/>
              <a:t> “Preacher … many </a:t>
            </a:r>
            <a:r>
              <a:rPr lang="en-US" sz="5400" b="1" dirty="0"/>
              <a:t>Proverbs</a:t>
            </a:r>
            <a:r>
              <a:rPr lang="en-US" sz="5400" dirty="0"/>
              <a:t>”</a:t>
            </a:r>
          </a:p>
          <a:p>
            <a:pPr marL="581025" indent="-457200" algn="l">
              <a:buFont typeface="Arial" panose="020B0604020202020204" pitchFamily="34" charset="0"/>
              <a:buChar char="•"/>
            </a:pPr>
            <a:r>
              <a:rPr lang="en-US" sz="4800" b="1" dirty="0"/>
              <a:t>human wit</a:t>
            </a:r>
            <a:r>
              <a:rPr lang="en-US" sz="4800" dirty="0"/>
              <a:t> - short sayings from long 	experience (</a:t>
            </a:r>
            <a:r>
              <a:rPr lang="en-US" sz="4800" i="1" dirty="0"/>
              <a:t>Benjamin Franklin</a:t>
            </a:r>
            <a:r>
              <a:rPr lang="en-US" sz="4800" dirty="0"/>
              <a:t>).</a:t>
            </a:r>
          </a:p>
          <a:p>
            <a:pPr marL="581025" indent="-457200" algn="l">
              <a:buFont typeface="Arial" panose="020B0604020202020204" pitchFamily="34" charset="0"/>
              <a:buChar char="•"/>
            </a:pPr>
            <a:r>
              <a:rPr lang="en-US" sz="4800" b="1" dirty="0"/>
              <a:t>Divine wisdom</a:t>
            </a:r>
            <a:r>
              <a:rPr lang="en-US" sz="4800" dirty="0"/>
              <a:t> - God’s inspired thots in  	bite-sized portions (</a:t>
            </a:r>
            <a:r>
              <a:rPr lang="en-US" sz="4800" i="1" dirty="0"/>
              <a:t>Solomon</a:t>
            </a:r>
            <a:r>
              <a:rPr lang="en-US" sz="4800" dirty="0"/>
              <a:t>)</a:t>
            </a:r>
          </a:p>
          <a:p>
            <a:pPr marL="338137" lvl="0" algn="l"/>
            <a:endParaRPr lang="en-US" sz="1700" b="1" dirty="0"/>
          </a:p>
          <a:p>
            <a:pPr marL="338137" lvl="0" algn="l"/>
            <a:r>
              <a:rPr lang="en-US" sz="4800" b="1" dirty="0"/>
              <a:t>Proverbs </a:t>
            </a:r>
            <a:r>
              <a:rPr lang="en-US" sz="4800" dirty="0"/>
              <a:t>- </a:t>
            </a:r>
            <a:r>
              <a:rPr lang="en-US" sz="4800" b="1" i="1" dirty="0"/>
              <a:t>living </a:t>
            </a:r>
            <a:r>
              <a:rPr lang="en-US" sz="4800" i="1" dirty="0"/>
              <a:t>skillfully</a:t>
            </a:r>
          </a:p>
          <a:p>
            <a:pPr marL="338137" algn="l"/>
            <a:r>
              <a:rPr lang="en-US" sz="4800" b="1" dirty="0"/>
              <a:t>Ecclesiastes </a:t>
            </a:r>
            <a:r>
              <a:rPr lang="en-US" sz="4800" dirty="0"/>
              <a:t>- </a:t>
            </a:r>
            <a:r>
              <a:rPr lang="en-US" sz="4800" b="1" i="1" dirty="0"/>
              <a:t>learning </a:t>
            </a:r>
            <a:r>
              <a:rPr lang="en-US" sz="4800" i="1" dirty="0"/>
              <a:t>skillfully</a:t>
            </a:r>
            <a:endParaRPr lang="en-US" sz="4800" b="1" i="1" dirty="0"/>
          </a:p>
          <a:p>
            <a:pPr marL="338137" algn="l"/>
            <a:r>
              <a:rPr lang="en-US" sz="4800" b="1" dirty="0"/>
              <a:t>Song of Solomon </a:t>
            </a:r>
            <a:r>
              <a:rPr lang="en-US" sz="4800" dirty="0"/>
              <a:t>- </a:t>
            </a:r>
            <a:r>
              <a:rPr lang="en-US" sz="4800" b="1" i="1" dirty="0"/>
              <a:t>loving </a:t>
            </a:r>
            <a:r>
              <a:rPr lang="en-US" sz="4800" i="1" dirty="0"/>
              <a:t>skillfully </a:t>
            </a:r>
            <a:r>
              <a:rPr lang="en-US" sz="4800" dirty="0"/>
              <a:t>(Sept 3</a:t>
            </a:r>
            <a:r>
              <a:rPr lang="en-US" sz="4800" baseline="30000" dirty="0"/>
              <a:t>rd</a:t>
            </a:r>
            <a:r>
              <a:rPr lang="en-US" sz="4800" dirty="0"/>
              <a:t>)</a:t>
            </a:r>
          </a:p>
          <a:p>
            <a:pPr marL="123825"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9849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rmAutofit/>
          </a:bodyPr>
          <a:lstStyle/>
          <a:p>
            <a:r>
              <a:rPr lang="en-US" sz="5400" b="1" dirty="0"/>
              <a:t>Repeated words </a:t>
            </a:r>
            <a:r>
              <a:rPr lang="en-US" sz="5400" dirty="0"/>
              <a:t>in </a:t>
            </a:r>
            <a:r>
              <a:rPr lang="en-US" sz="5400" b="1" dirty="0">
                <a:solidFill>
                  <a:srgbClr val="FF0000"/>
                </a:solidFill>
              </a:rPr>
              <a:t>Eccl 7</a:t>
            </a:r>
            <a:r>
              <a:rPr lang="en-US" sz="5400" dirty="0"/>
              <a:t> </a:t>
            </a:r>
          </a:p>
          <a:p>
            <a:pPr algn="l"/>
            <a:r>
              <a:rPr lang="en-US" sz="5400" dirty="0"/>
              <a:t>(</a:t>
            </a:r>
            <a:r>
              <a:rPr lang="en-US" sz="5400" b="1" dirty="0">
                <a:solidFill>
                  <a:srgbClr val="FF0000"/>
                </a:solidFill>
              </a:rPr>
              <a:t>1-12</a:t>
            </a:r>
            <a:r>
              <a:rPr lang="en-US" sz="5400" dirty="0"/>
              <a:t>) “better” (7x)</a:t>
            </a:r>
          </a:p>
          <a:p>
            <a:pPr algn="l"/>
            <a:r>
              <a:rPr lang="en-US" sz="5400" dirty="0"/>
              <a:t>(</a:t>
            </a:r>
            <a:r>
              <a:rPr lang="en-US" sz="5400" b="1" dirty="0">
                <a:solidFill>
                  <a:srgbClr val="FF0000"/>
                </a:solidFill>
              </a:rPr>
              <a:t>13-29</a:t>
            </a:r>
            <a:r>
              <a:rPr lang="en-US" sz="5400" dirty="0"/>
              <a:t>) “consider/behold/seek” (5x)</a:t>
            </a:r>
          </a:p>
          <a:p>
            <a:pPr algn="l"/>
            <a:endParaRPr lang="en-US" sz="5400" dirty="0"/>
          </a:p>
          <a:p>
            <a:r>
              <a:rPr lang="en-US" sz="5400" b="1" dirty="0"/>
              <a:t>BETTER and BALANCED LIVING</a:t>
            </a:r>
            <a:endParaRPr lang="en-US" sz="5400" dirty="0"/>
          </a:p>
          <a:p>
            <a:pPr algn="l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235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Autofit/>
          </a:bodyPr>
          <a:lstStyle/>
          <a:p>
            <a:r>
              <a:rPr lang="en-US" sz="4800" dirty="0"/>
              <a:t>Surprising conclusions on what is </a:t>
            </a:r>
            <a:r>
              <a:rPr lang="en-US" sz="4800" b="1" dirty="0"/>
              <a:t>BETTER</a:t>
            </a:r>
            <a:r>
              <a:rPr lang="en-US" sz="4800" dirty="0"/>
              <a:t> …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REPUTATION</a:t>
            </a:r>
            <a:r>
              <a:rPr lang="en-US" sz="4800" dirty="0"/>
              <a:t> better than </a:t>
            </a:r>
            <a:r>
              <a:rPr lang="en-US" sz="4800" b="1" dirty="0"/>
              <a:t>Riches</a:t>
            </a:r>
          </a:p>
          <a:p>
            <a:pPr algn="l">
              <a:spcBef>
                <a:spcPts val="0"/>
              </a:spcBef>
            </a:pPr>
            <a:r>
              <a:rPr lang="en-US" sz="4800" dirty="0"/>
              <a:t>	At birth I’m </a:t>
            </a:r>
            <a:r>
              <a:rPr lang="en-US" sz="4800" b="1" dirty="0"/>
              <a:t>given</a:t>
            </a:r>
            <a:r>
              <a:rPr lang="en-US" sz="4800" dirty="0"/>
              <a:t> a name.  </a:t>
            </a:r>
          </a:p>
          <a:p>
            <a:pPr algn="l">
              <a:spcBef>
                <a:spcPts val="0"/>
              </a:spcBef>
            </a:pPr>
            <a:r>
              <a:rPr lang="en-US" sz="4800" dirty="0"/>
              <a:t>	At death I’ve </a:t>
            </a:r>
            <a:r>
              <a:rPr lang="en-US" sz="4800" b="1" u="sng" dirty="0">
                <a:solidFill>
                  <a:srgbClr val="FF0000"/>
                </a:solidFill>
              </a:rPr>
              <a:t>EARNED</a:t>
            </a:r>
            <a:r>
              <a:rPr lang="en-US" sz="4800" dirty="0"/>
              <a:t> one (</a:t>
            </a:r>
            <a:r>
              <a:rPr lang="en-US" sz="4800" b="1" dirty="0">
                <a:solidFill>
                  <a:srgbClr val="FF0000"/>
                </a:solidFill>
              </a:rPr>
              <a:t>Ps 90:10-12</a:t>
            </a:r>
            <a:r>
              <a:rPr lang="en-US" sz="4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i="1" dirty="0"/>
              <a:t> If you must, choose character over cash.</a:t>
            </a:r>
          </a:p>
          <a:p>
            <a:pPr algn="l"/>
            <a:endParaRPr lang="en-US" sz="14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FUNERAL</a:t>
            </a:r>
            <a:r>
              <a:rPr lang="en-US" sz="4800" dirty="0"/>
              <a:t> better than </a:t>
            </a:r>
            <a:r>
              <a:rPr lang="en-US" sz="4800" b="1" dirty="0"/>
              <a:t>Feasting</a:t>
            </a:r>
            <a:r>
              <a:rPr lang="en-US" sz="4800" dirty="0"/>
              <a:t> </a:t>
            </a:r>
          </a:p>
          <a:p>
            <a:r>
              <a:rPr lang="en-US" sz="4800" i="1" dirty="0"/>
              <a:t>Not </a:t>
            </a:r>
            <a:r>
              <a:rPr lang="en-US" sz="4800" b="1" i="1" dirty="0"/>
              <a:t>pre-occupied</a:t>
            </a:r>
            <a:r>
              <a:rPr lang="en-US" sz="4800" i="1" dirty="0"/>
              <a:t> with, but </a:t>
            </a:r>
            <a:r>
              <a:rPr lang="en-US" sz="4800" b="1" i="1" dirty="0"/>
              <a:t>bold</a:t>
            </a:r>
            <a:r>
              <a:rPr lang="en-US" sz="4800" i="1" dirty="0"/>
              <a:t> in the face of </a:t>
            </a:r>
            <a:r>
              <a:rPr lang="en-US" sz="4800" b="1" i="1" dirty="0"/>
              <a:t>death</a:t>
            </a:r>
            <a:r>
              <a:rPr lang="en-US" sz="4800" i="1" dirty="0"/>
              <a:t> </a:t>
            </a: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Heb 2:14,15; I Cor 15:55-57</a:t>
            </a:r>
            <a:r>
              <a:rPr lang="en-US" sz="4800" dirty="0"/>
              <a:t>)</a:t>
            </a:r>
          </a:p>
          <a:p>
            <a:r>
              <a:rPr lang="en-US" sz="4800" dirty="0"/>
              <a:t>	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415144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3,4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MOURNING</a:t>
            </a:r>
            <a:r>
              <a:rPr lang="en-US" sz="4800" dirty="0"/>
              <a:t> better than </a:t>
            </a:r>
            <a:r>
              <a:rPr lang="en-US" sz="4800" b="1" dirty="0"/>
              <a:t>Mirth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n-US" sz="4800" dirty="0"/>
              <a:t>laughter = derision, mockery, scorn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soberness is better than silliness (</a:t>
            </a:r>
            <a:r>
              <a:rPr lang="en-US" sz="4800" b="1" spc="-150" dirty="0" err="1">
                <a:solidFill>
                  <a:srgbClr val="FF0000"/>
                </a:solidFill>
              </a:rPr>
              <a:t>Pr</a:t>
            </a:r>
            <a:r>
              <a:rPr lang="en-US" sz="4800" b="1" spc="-150" dirty="0">
                <a:solidFill>
                  <a:srgbClr val="FF0000"/>
                </a:solidFill>
              </a:rPr>
              <a:t> 22:15</a:t>
            </a:r>
            <a:r>
              <a:rPr lang="en-US" sz="4800" spc="-150" dirty="0"/>
              <a:t>)</a:t>
            </a:r>
          </a:p>
          <a:p>
            <a:pPr marL="228600" algn="l"/>
            <a:endParaRPr lang="en-US" sz="1800" dirty="0"/>
          </a:p>
          <a:p>
            <a:pPr algn="l"/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5,6</a:t>
            </a:r>
            <a:r>
              <a:rPr lang="en-US" sz="4800" spc="-150" dirty="0"/>
              <a:t>) </a:t>
            </a:r>
            <a:r>
              <a:rPr lang="en-US" sz="4800" b="1" u="sng" spc="-150" dirty="0">
                <a:solidFill>
                  <a:srgbClr val="FF0000"/>
                </a:solidFill>
              </a:rPr>
              <a:t>CORRECTION</a:t>
            </a:r>
            <a:r>
              <a:rPr lang="en-US" sz="4800" spc="-150" dirty="0"/>
              <a:t> better than </a:t>
            </a:r>
            <a:r>
              <a:rPr lang="en-US" sz="4800" b="1" spc="-150" dirty="0"/>
              <a:t>Compliments</a:t>
            </a:r>
            <a:r>
              <a:rPr lang="en-US" sz="4800" spc="-150" dirty="0"/>
              <a:t>    </a:t>
            </a:r>
          </a:p>
          <a:p>
            <a:pPr algn="l"/>
            <a:r>
              <a:rPr lang="en-US" sz="4800" dirty="0"/>
              <a:t>	(</a:t>
            </a:r>
            <a:r>
              <a:rPr lang="en-US" sz="4800" b="1" dirty="0">
                <a:solidFill>
                  <a:srgbClr val="FF0000"/>
                </a:solidFill>
              </a:rPr>
              <a:t>Ps 141:5; Prov 27:6</a:t>
            </a:r>
            <a:r>
              <a:rPr lang="en-US" sz="4800" dirty="0"/>
              <a:t>)</a:t>
            </a:r>
          </a:p>
          <a:p>
            <a:pPr marL="576263" indent="-400050" algn="l">
              <a:buFont typeface="Arial" panose="020B0604020202020204" pitchFamily="34" charset="0"/>
              <a:buChar char="•"/>
            </a:pPr>
            <a:r>
              <a:rPr lang="en-US" sz="4800" dirty="0"/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Pr</a:t>
            </a:r>
            <a:r>
              <a:rPr lang="en-US" sz="4800" b="1" dirty="0">
                <a:solidFill>
                  <a:srgbClr val="FF0000"/>
                </a:solidFill>
              </a:rPr>
              <a:t> 6:23 </a:t>
            </a:r>
            <a:r>
              <a:rPr lang="en-US" sz="4800" dirty="0"/>
              <a:t>- reproof of instruction (</a:t>
            </a:r>
            <a:r>
              <a:rPr lang="en-US" sz="4800" i="1" dirty="0"/>
              <a:t>people</a:t>
            </a:r>
            <a:r>
              <a:rPr lang="en-US" sz="4800" dirty="0"/>
              <a:t>)</a:t>
            </a:r>
          </a:p>
          <a:p>
            <a:pPr marL="576263" indent="-400050" algn="l">
              <a:buFont typeface="Arial" panose="020B0604020202020204" pitchFamily="34" charset="0"/>
              <a:buChar char="•"/>
            </a:pPr>
            <a:r>
              <a:rPr lang="en-US" sz="4800" dirty="0"/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Pr</a:t>
            </a:r>
            <a:r>
              <a:rPr lang="en-US" sz="4800" b="1" dirty="0">
                <a:solidFill>
                  <a:srgbClr val="FF0000"/>
                </a:solidFill>
              </a:rPr>
              <a:t> 15:31 </a:t>
            </a:r>
            <a:r>
              <a:rPr lang="en-US" sz="4800" dirty="0"/>
              <a:t>- reproof of life (</a:t>
            </a:r>
            <a:r>
              <a:rPr lang="en-US" sz="4800" i="1" dirty="0"/>
              <a:t>providence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493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4800" b="1" u="sng" dirty="0">
                <a:solidFill>
                  <a:srgbClr val="FF0000"/>
                </a:solidFill>
              </a:rPr>
              <a:t>PATIENCE</a:t>
            </a:r>
            <a:r>
              <a:rPr lang="en-US" sz="4800" dirty="0"/>
              <a:t> better than </a:t>
            </a:r>
            <a:r>
              <a:rPr lang="en-US" sz="4800" b="1" dirty="0"/>
              <a:t>Pride, so …</a:t>
            </a:r>
          </a:p>
          <a:p>
            <a:pPr marL="457200" algn="l">
              <a:spcBef>
                <a:spcPts val="0"/>
              </a:spcBef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) avoid </a:t>
            </a:r>
            <a:r>
              <a:rPr lang="en-US" sz="4800" b="1" u="sng" dirty="0">
                <a:solidFill>
                  <a:srgbClr val="FF0000"/>
                </a:solidFill>
              </a:rPr>
              <a:t>BRIBES</a:t>
            </a:r>
            <a:r>
              <a:rPr lang="en-US" sz="4800" spc="-300" dirty="0"/>
              <a:t> - inducement vs reward</a:t>
            </a:r>
          </a:p>
          <a:p>
            <a:pPr marL="457200" algn="l">
              <a:spcBef>
                <a:spcPts val="0"/>
              </a:spcBef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8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FINISH</a:t>
            </a:r>
            <a:r>
              <a:rPr lang="en-US" sz="4800" dirty="0"/>
              <a:t>, don’t just </a:t>
            </a:r>
            <a:r>
              <a:rPr lang="en-US" sz="4800" b="1" dirty="0"/>
              <a:t>start</a:t>
            </a:r>
          </a:p>
          <a:p>
            <a:pPr marL="457200" algn="l">
              <a:spcBef>
                <a:spcPts val="0"/>
              </a:spcBef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9</a:t>
            </a:r>
            <a:r>
              <a:rPr lang="en-US" sz="4800" dirty="0"/>
              <a:t>) avoid </a:t>
            </a:r>
            <a:r>
              <a:rPr lang="en-US" sz="4800" b="1" u="sng" dirty="0">
                <a:solidFill>
                  <a:srgbClr val="FF0000"/>
                </a:solidFill>
              </a:rPr>
              <a:t>ANGER</a:t>
            </a:r>
            <a:r>
              <a:rPr lang="en-US" sz="4800" dirty="0"/>
              <a:t> </a:t>
            </a:r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Mt 5:21,22</a:t>
            </a:r>
            <a:r>
              <a:rPr lang="en-US" sz="4800" b="1" spc="-150" dirty="0"/>
              <a:t>; </a:t>
            </a:r>
            <a:r>
              <a:rPr lang="en-US" sz="4800" b="1" spc="-150" dirty="0">
                <a:solidFill>
                  <a:srgbClr val="FF0000"/>
                </a:solidFill>
              </a:rPr>
              <a:t>Eph 4:26,27</a:t>
            </a:r>
            <a:r>
              <a:rPr lang="en-US" sz="4800" spc="-150" dirty="0"/>
              <a:t>)</a:t>
            </a:r>
          </a:p>
          <a:p>
            <a:pPr marL="457200" algn="l">
              <a:spcBef>
                <a:spcPts val="0"/>
              </a:spcBef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10</a:t>
            </a:r>
            <a:r>
              <a:rPr lang="en-US" sz="4800" dirty="0"/>
              <a:t>) avoid thoughtless </a:t>
            </a:r>
            <a:r>
              <a:rPr lang="en-US" sz="4800" b="1" u="sng" dirty="0">
                <a:solidFill>
                  <a:srgbClr val="FF0000"/>
                </a:solidFill>
              </a:rPr>
              <a:t>NOSTALGIA</a:t>
            </a:r>
            <a:r>
              <a:rPr lang="en-US" sz="4800" dirty="0"/>
              <a:t> </a:t>
            </a:r>
          </a:p>
          <a:p>
            <a:pPr algn="l">
              <a:spcBef>
                <a:spcPts val="0"/>
              </a:spcBef>
            </a:pPr>
            <a:r>
              <a:rPr lang="en-US" sz="4800" dirty="0"/>
              <a:t>	(</a:t>
            </a:r>
            <a:r>
              <a:rPr lang="en-US" sz="4800" b="1" dirty="0">
                <a:solidFill>
                  <a:srgbClr val="FF0000"/>
                </a:solidFill>
              </a:rPr>
              <a:t>Phil 3:13 </a:t>
            </a:r>
            <a:r>
              <a:rPr lang="en-US" sz="4800" dirty="0"/>
              <a:t>- </a:t>
            </a:r>
            <a:r>
              <a:rPr lang="en-US" sz="4800" i="1" dirty="0"/>
              <a:t>forgetting what is behind</a:t>
            </a:r>
            <a:r>
              <a:rPr lang="en-US" sz="4800" dirty="0"/>
              <a:t>)</a:t>
            </a:r>
          </a:p>
          <a:p>
            <a:pPr algn="l"/>
            <a:endParaRPr lang="en-US" sz="140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11,12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WISDOM</a:t>
            </a:r>
            <a:r>
              <a:rPr lang="en-US" sz="4800" dirty="0"/>
              <a:t> better than </a:t>
            </a:r>
            <a:r>
              <a:rPr lang="en-US" sz="4800" b="1" dirty="0"/>
              <a:t>Wealth</a:t>
            </a:r>
          </a:p>
          <a:p>
            <a:pPr marL="685800" indent="-457200" algn="l">
              <a:buFont typeface="Arial" panose="020B0604020202020204" pitchFamily="34" charset="0"/>
              <a:buChar char="•"/>
            </a:pPr>
            <a:r>
              <a:rPr lang="en-US" sz="4800" spc="-250" dirty="0"/>
              <a:t>both protect, but wisdom produces (</a:t>
            </a:r>
            <a:r>
              <a:rPr lang="en-US" sz="4800" i="1" spc="-250" dirty="0"/>
              <a:t>gives life</a:t>
            </a:r>
            <a:r>
              <a:rPr lang="en-US" sz="4800" spc="-2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09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Surprising conclusions on what is </a:t>
            </a:r>
            <a:r>
              <a:rPr lang="en-US" sz="3600" b="1" dirty="0"/>
              <a:t>BETTER</a:t>
            </a:r>
            <a:endParaRPr lang="en-US" sz="3600" dirty="0"/>
          </a:p>
          <a:p>
            <a:pPr algn="l"/>
            <a:r>
              <a:rPr lang="en-US" sz="4800" b="1" spc="-150" dirty="0"/>
              <a:t>Helpful actions/attitudes producing BALANCE</a:t>
            </a:r>
            <a:endParaRPr lang="en-US" sz="4800" spc="-150" dirty="0"/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14</a:t>
            </a:r>
            <a:r>
              <a:rPr lang="en-US" sz="4800" dirty="0"/>
              <a:t>) </a:t>
            </a:r>
            <a:r>
              <a:rPr lang="en-US" sz="4800" i="1" dirty="0"/>
              <a:t>one, as well as the other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16,17</a:t>
            </a:r>
            <a:r>
              <a:rPr lang="en-US" sz="4800" dirty="0"/>
              <a:t>) </a:t>
            </a:r>
            <a:r>
              <a:rPr lang="en-US" sz="4800" i="1" dirty="0"/>
              <a:t>do not be overly </a:t>
            </a:r>
            <a:r>
              <a:rPr lang="en-US" sz="4800" dirty="0"/>
              <a:t>…</a:t>
            </a:r>
          </a:p>
          <a:p>
            <a:pPr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18</a:t>
            </a:r>
            <a:r>
              <a:rPr lang="en-US" sz="4800" dirty="0"/>
              <a:t>) </a:t>
            </a:r>
            <a:r>
              <a:rPr lang="en-US" sz="4800" i="1" dirty="0"/>
              <a:t>grasp this, but don’t let go of the other</a:t>
            </a:r>
          </a:p>
        </p:txBody>
      </p:sp>
    </p:spTree>
    <p:extLst>
      <p:ext uri="{BB962C8B-B14F-4D97-AF65-F5344CB8AC3E}">
        <p14:creationId xmlns:p14="http://schemas.microsoft.com/office/powerpoint/2010/main" val="369850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Autofit/>
          </a:bodyPr>
          <a:lstStyle/>
          <a:p>
            <a:r>
              <a:rPr lang="en-US" sz="4800" dirty="0"/>
              <a:t>Actions/Attitudes Producing </a:t>
            </a:r>
            <a:r>
              <a:rPr lang="en-US" sz="4800" b="1" dirty="0"/>
              <a:t>BALANCE</a:t>
            </a:r>
            <a:endParaRPr lang="en-US" sz="4800" dirty="0"/>
          </a:p>
          <a:p>
            <a:pPr algn="l">
              <a:spcBef>
                <a:spcPts val="0"/>
              </a:spcBef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13,14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REFLECTION</a:t>
            </a:r>
          </a:p>
          <a:p>
            <a:pPr marL="6858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i="1" dirty="0"/>
              <a:t>consider </a:t>
            </a:r>
            <a:r>
              <a:rPr lang="en-US" sz="4800" dirty="0"/>
              <a:t>(</a:t>
            </a:r>
            <a:r>
              <a:rPr lang="en-US" sz="4800" i="1" dirty="0"/>
              <a:t>see </a:t>
            </a:r>
            <a:r>
              <a:rPr lang="en-US" sz="4800" b="1" dirty="0">
                <a:solidFill>
                  <a:srgbClr val="FF0000"/>
                </a:solidFill>
              </a:rPr>
              <a:t>Prov 30:7-9</a:t>
            </a:r>
            <a:r>
              <a:rPr lang="en-US" sz="4800" dirty="0"/>
              <a:t>)</a:t>
            </a:r>
          </a:p>
          <a:p>
            <a:pPr algn="l">
              <a:spcBef>
                <a:spcPts val="0"/>
              </a:spcBef>
            </a:pPr>
            <a:endParaRPr lang="en-US" sz="4800" dirty="0"/>
          </a:p>
          <a:p>
            <a:pPr algn="l">
              <a:spcBef>
                <a:spcPts val="0"/>
              </a:spcBef>
            </a:pP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15-19</a:t>
            </a:r>
            <a:r>
              <a:rPr lang="en-US" sz="4800" dirty="0"/>
              <a:t>) </a:t>
            </a:r>
            <a:r>
              <a:rPr lang="en-US" sz="4800" b="1" u="sng" dirty="0">
                <a:solidFill>
                  <a:srgbClr val="FF0000"/>
                </a:solidFill>
              </a:rPr>
              <a:t>REVERENCE</a:t>
            </a:r>
          </a:p>
          <a:p>
            <a:pPr marL="685800" indent="-4048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b="1" dirty="0"/>
              <a:t>legalism</a:t>
            </a:r>
            <a:r>
              <a:rPr lang="en-US" sz="4800" dirty="0"/>
              <a:t> (</a:t>
            </a:r>
            <a:r>
              <a:rPr lang="en-US" sz="4800" i="1" dirty="0"/>
              <a:t>overly righteous</a:t>
            </a:r>
            <a:r>
              <a:rPr lang="en-US" sz="4800" dirty="0"/>
              <a:t>) &amp; </a:t>
            </a:r>
            <a:r>
              <a:rPr lang="en-US" sz="4800" b="1" dirty="0"/>
              <a:t>license</a:t>
            </a:r>
            <a:r>
              <a:rPr lang="en-US" sz="4800" dirty="0"/>
              <a:t> (</a:t>
            </a:r>
            <a:r>
              <a:rPr lang="en-US" sz="4800" i="1" dirty="0"/>
              <a:t>overly wicked</a:t>
            </a:r>
            <a:r>
              <a:rPr lang="en-US" sz="4800" dirty="0"/>
              <a:t>) BOTH destroy</a:t>
            </a:r>
          </a:p>
          <a:p>
            <a:pPr marL="685800" indent="-4048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dirty="0"/>
              <a:t>those who </a:t>
            </a:r>
            <a:r>
              <a:rPr lang="en-US" sz="4800" b="1" dirty="0"/>
              <a:t>fear God </a:t>
            </a:r>
            <a:r>
              <a:rPr lang="en-US" sz="4800" dirty="0"/>
              <a:t>escape BOTH (</a:t>
            </a:r>
            <a:r>
              <a:rPr lang="en-US" sz="4800" b="1" dirty="0">
                <a:solidFill>
                  <a:srgbClr val="FF0000"/>
                </a:solidFill>
              </a:rPr>
              <a:t>18</a:t>
            </a:r>
            <a:r>
              <a:rPr lang="en-US" sz="4800" dirty="0"/>
              <a:t>)</a:t>
            </a:r>
          </a:p>
          <a:p>
            <a:pPr marL="685800" indent="-404813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b="1" spc="-150" dirty="0"/>
              <a:t>legalist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Mt 11:28-30</a:t>
            </a:r>
            <a:r>
              <a:rPr lang="en-US" sz="4800" spc="-150" dirty="0"/>
              <a:t>); </a:t>
            </a:r>
            <a:r>
              <a:rPr lang="en-US" sz="4800" b="1" spc="-150" dirty="0"/>
              <a:t>license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Rm 6:1,2,13</a:t>
            </a:r>
            <a:r>
              <a:rPr lang="en-US" sz="4800" spc="-1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661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4F2DF3-9FC6-457E-A9FA-D51A22D9F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4129"/>
            <a:ext cx="10962968" cy="6194323"/>
          </a:xfrm>
        </p:spPr>
        <p:txBody>
          <a:bodyPr>
            <a:noAutofit/>
          </a:bodyPr>
          <a:lstStyle/>
          <a:p>
            <a:pPr algn="l"/>
            <a:r>
              <a:rPr lang="en-US" sz="4800" b="1" u="sng" dirty="0">
                <a:solidFill>
                  <a:srgbClr val="FF0000"/>
                </a:solidFill>
              </a:rPr>
              <a:t>REALITY CHECKS</a:t>
            </a:r>
            <a:endParaRPr lang="en-US" sz="4800" dirty="0">
              <a:solidFill>
                <a:srgbClr val="FF0000"/>
              </a:solidFill>
            </a:endParaRP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i="1" dirty="0"/>
              <a:t>not a just man … who does not sin </a:t>
            </a: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20</a:t>
            </a:r>
            <a:r>
              <a:rPr lang="en-US" sz="4800" dirty="0"/>
              <a:t>)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i="1" dirty="0"/>
              <a:t>even you have … </a:t>
            </a:r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22</a:t>
            </a:r>
            <a:r>
              <a:rPr lang="en-US" sz="4800" dirty="0"/>
              <a:t>)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800" i="1" dirty="0"/>
              <a:t>I will … but it was far from me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23</a:t>
            </a:r>
            <a:r>
              <a:rPr lang="en-US" sz="4800" dirty="0"/>
              <a:t>)</a:t>
            </a:r>
          </a:p>
          <a:p>
            <a:pPr algn="l">
              <a:tabLst>
                <a:tab pos="457200" algn="l"/>
              </a:tabLst>
            </a:pPr>
            <a:r>
              <a:rPr lang="en-US" sz="4800" dirty="0"/>
              <a:t>	(</a:t>
            </a:r>
            <a:r>
              <a:rPr lang="en-US" sz="4800" b="1" dirty="0">
                <a:solidFill>
                  <a:srgbClr val="FF0000"/>
                </a:solidFill>
              </a:rPr>
              <a:t>20</a:t>
            </a:r>
            <a:r>
              <a:rPr lang="en-US" sz="4800" dirty="0"/>
              <a:t>) Even I </a:t>
            </a:r>
            <a:r>
              <a:rPr lang="en-US" sz="4800" b="1" u="sng" dirty="0">
                <a:solidFill>
                  <a:srgbClr val="FF0000"/>
                </a:solidFill>
              </a:rPr>
              <a:t>SIN</a:t>
            </a:r>
            <a:endParaRPr lang="en-US" sz="4800" dirty="0">
              <a:solidFill>
                <a:srgbClr val="FF0000"/>
              </a:solidFill>
            </a:endParaRPr>
          </a:p>
          <a:p>
            <a:pPr algn="l">
              <a:tabLst>
                <a:tab pos="457200" algn="l"/>
              </a:tabLst>
            </a:pPr>
            <a:r>
              <a:rPr lang="en-US" sz="4800" dirty="0"/>
              <a:t>	(</a:t>
            </a:r>
            <a:r>
              <a:rPr lang="en-US" sz="4800" dirty="0">
                <a:solidFill>
                  <a:srgbClr val="FF0000"/>
                </a:solidFill>
              </a:rPr>
              <a:t>21,</a:t>
            </a:r>
            <a:r>
              <a:rPr lang="en-US" sz="4800" b="1" dirty="0">
                <a:solidFill>
                  <a:srgbClr val="FF0000"/>
                </a:solidFill>
              </a:rPr>
              <a:t>22</a:t>
            </a:r>
            <a:r>
              <a:rPr lang="en-US" sz="4800" dirty="0"/>
              <a:t>) Even I </a:t>
            </a:r>
            <a:r>
              <a:rPr lang="en-US" sz="4800" b="1" u="sng" dirty="0">
                <a:solidFill>
                  <a:srgbClr val="FF0000"/>
                </a:solidFill>
              </a:rPr>
              <a:t>SLANDER</a:t>
            </a:r>
            <a:endParaRPr lang="en-US" sz="4800" dirty="0">
              <a:solidFill>
                <a:srgbClr val="FF0000"/>
              </a:solidFill>
            </a:endParaRPr>
          </a:p>
          <a:p>
            <a:pPr algn="l">
              <a:tabLst>
                <a:tab pos="457200" algn="l"/>
              </a:tabLst>
            </a:pPr>
            <a:r>
              <a:rPr lang="en-US" sz="4800" dirty="0"/>
              <a:t>	(</a:t>
            </a:r>
            <a:r>
              <a:rPr lang="en-US" sz="4800" b="1" dirty="0">
                <a:solidFill>
                  <a:srgbClr val="FF0000"/>
                </a:solidFill>
              </a:rPr>
              <a:t>23</a:t>
            </a:r>
            <a:r>
              <a:rPr lang="en-US" sz="4800" dirty="0">
                <a:solidFill>
                  <a:srgbClr val="FF0000"/>
                </a:solidFill>
              </a:rPr>
              <a:t>-26</a:t>
            </a:r>
            <a:r>
              <a:rPr lang="en-US" sz="4800" dirty="0"/>
              <a:t>) Even I </a:t>
            </a:r>
            <a:r>
              <a:rPr lang="en-US" sz="4800" b="1" u="sng" dirty="0">
                <a:solidFill>
                  <a:srgbClr val="FF0000"/>
                </a:solidFill>
              </a:rPr>
              <a:t>SCRATCH MY HEAD</a:t>
            </a:r>
            <a:endParaRPr lang="en-US" sz="4800" dirty="0">
              <a:solidFill>
                <a:srgbClr val="FF0000"/>
              </a:solidFill>
            </a:endParaRPr>
          </a:p>
          <a:p>
            <a:pPr algn="l">
              <a:tabLst>
                <a:tab pos="457200" algn="l"/>
              </a:tabLst>
            </a:pPr>
            <a:r>
              <a:rPr lang="en-US" sz="4800" dirty="0"/>
              <a:t>	(</a:t>
            </a:r>
            <a:r>
              <a:rPr lang="en-US" sz="4800" dirty="0">
                <a:solidFill>
                  <a:srgbClr val="FF0000"/>
                </a:solidFill>
              </a:rPr>
              <a:t>27-</a:t>
            </a:r>
            <a:r>
              <a:rPr lang="en-US" sz="4800" b="1" dirty="0">
                <a:solidFill>
                  <a:srgbClr val="FF0000"/>
                </a:solidFill>
              </a:rPr>
              <a:t>29</a:t>
            </a:r>
            <a:r>
              <a:rPr lang="en-US" sz="4800" dirty="0"/>
              <a:t>) Even I </a:t>
            </a:r>
            <a:r>
              <a:rPr lang="en-US" sz="4800" b="1" u="sng" dirty="0">
                <a:solidFill>
                  <a:srgbClr val="FF0000"/>
                </a:solidFill>
              </a:rPr>
              <a:t>SCHEME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488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Depue</dc:creator>
  <cp:lastModifiedBy>Tania Hunley</cp:lastModifiedBy>
  <cp:revision>36</cp:revision>
  <dcterms:created xsi:type="dcterms:W3CDTF">2019-02-24T20:11:03Z</dcterms:created>
  <dcterms:modified xsi:type="dcterms:W3CDTF">2023-07-23T10:18:25Z</dcterms:modified>
</cp:coreProperties>
</file>