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17" r:id="rId3"/>
    <p:sldId id="326" r:id="rId4"/>
    <p:sldId id="330" r:id="rId5"/>
    <p:sldId id="327" r:id="rId6"/>
    <p:sldId id="324" r:id="rId7"/>
    <p:sldId id="315" r:id="rId8"/>
    <p:sldId id="318" r:id="rId9"/>
    <p:sldId id="319" r:id="rId10"/>
    <p:sldId id="320" r:id="rId11"/>
    <p:sldId id="325" r:id="rId12"/>
    <p:sldId id="316" r:id="rId13"/>
    <p:sldId id="32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2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D136-A77E-CABF-2F3A-0CF4D28EE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FBF253-20B9-917C-9889-C79471ADE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09C2A-7131-7A79-AC2B-DBFF7096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C44F9-5342-E97F-33B1-16A4F2B0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00FB7-A586-389B-D036-F17F748D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0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F9D1-83C1-28B1-75AD-06C4AA21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99080-558F-A1F2-F291-CE0675EAC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13160-3D27-68BF-BD2D-349299A8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88CF9-211A-2674-B768-42B5DE05C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8736-564F-CBC0-2695-D4A94612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1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C6FC32-EC6F-E09B-87A0-A4A18E466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2B02C-9442-F50D-0E9E-33BA36C7A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7D9B2-9307-5A9C-16A7-D163C844F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B8B7B-0F20-BAE8-62DC-8A42E7C90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B5E8E-C342-9FE0-1CBA-B22C0F61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2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94DB0-5680-6B54-D9EC-05B123F4F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5205C-2567-8ED2-9B80-F11491701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D8F37-3F6F-DF1F-79DE-4481308C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70004-A2FC-DABF-EC95-8F7CDE3F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5FE87-9358-C6DB-7E21-0206C6DF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8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03CB-180D-0849-54DA-AEDE78F1B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9CCB0-BB75-6B7D-1BBE-842952537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E47FB-DB73-D12C-9FA2-70580307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752C8-02B4-8638-685E-6CC75D63B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99DDD-35D2-E316-2E96-54DFA723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3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4D55-83BE-851F-E2FB-4855251A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27E91-D6F7-2D3C-1B1D-1B4B0C18E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8D5E9-DCE7-224C-2CBC-C4F881B0E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F2C10-1A91-EF74-60F2-D6C85C18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25963-08E3-5213-6E31-2A325CC6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42FBB-BCEB-5CED-5345-EC17F970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0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42E96-BF19-E7C4-2B5F-D75BB7D44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B1916-8A42-39FE-EF99-7DC57D37C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019B5-05D4-C090-DF9B-9FA90B90C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40CBD-86E7-859E-C440-BAD57734EE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E9A43-1CC3-4E02-1949-E72C581CE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1E635E-C8C4-2D6B-8297-4E57CCD15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D2964E-E7D8-30BA-0A04-41C24D7C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B587C5-CDC3-E8B3-E29F-156F297E9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EA06-826C-113C-4C00-EA1CBCFC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23EA94-A81C-8F8D-8344-233BB0B1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2B2D0-E987-DB4B-8F64-44DBA07CF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C0D85-FADC-0934-F8F4-BF2BF4CE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4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A93E-5795-661C-A853-E798F6BFF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9A5A86-1D79-9216-14BE-86A43D12A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102D0-9BE3-FB8F-F834-54E2CA0C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36424-F7ED-AF5F-DEDA-77A0576B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38491-49AE-336B-5136-F6F0A42CA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BF4D7-BD45-5323-F98C-0F98E6993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D5986-F431-C8C6-A7E2-C40219A1F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9E4D0-83CA-46CF-A4A3-1FB5BD317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4920D-0A26-42E2-1AAD-3F2920C9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9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1D913-A89E-756F-0E24-9A3136706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BD80F7-FA84-4FFC-68D7-2FC0F3F056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2062F5-BA24-E57E-6BC4-115B4B935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5BA0A-62DC-67E6-8738-CA72D796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86788-5083-2E18-001D-DC7F1A745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256C2-7024-0F2C-2BA9-CF6E11AE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5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9E16D-E50F-E076-05A0-1F9CEABC5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4C2A9-32DD-7E54-1D89-F4D5ABA67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09B3F-140D-FD49-C49C-3956C26E6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7ACD-2863-4CE9-9187-03F48EA9225A}" type="datetimeFigureOut">
              <a:rPr lang="en-US" smtClean="0"/>
              <a:t>5/27/2023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13ED1-81BA-B5F1-C424-9DD93F8AE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25749-236D-20D1-7DE0-1B5B109C5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A0D4-C0A5-421C-9F66-7A991ADE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8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7D46155-07D4-C41B-7220-4B7E6C3E3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760" y="406400"/>
            <a:ext cx="10962640" cy="6055360"/>
          </a:xfrm>
          <a:ln w="1524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1200" dirty="0">
                <a:latin typeface="Amasis MT Pro Medium" panose="02040604050005020304" pitchFamily="18" charset="0"/>
              </a:rPr>
              <a:t>	</a:t>
            </a:r>
          </a:p>
          <a:p>
            <a:pPr algn="l"/>
            <a:r>
              <a:rPr lang="en-US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  </a:t>
            </a:r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The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</a:t>
            </a:r>
            <a:r>
              <a:rPr lang="en-US" sz="8800" b="1" dirty="0">
                <a:gradFill flip="none" rotWithShape="1">
                  <a:gsLst>
                    <a:gs pos="0">
                      <a:schemeClr val="accent2">
                        <a:lumMod val="75000"/>
                        <a:tint val="66000"/>
                        <a:satMod val="160000"/>
                      </a:schemeClr>
                    </a:gs>
                    <a:gs pos="50000">
                      <a:schemeClr val="accent2">
                        <a:lumMod val="75000"/>
                        <a:tint val="44500"/>
                        <a:satMod val="160000"/>
                      </a:schemeClr>
                    </a:gs>
                    <a:gs pos="100000">
                      <a:schemeClr val="accent2">
                        <a:lumMod val="75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Spirit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World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     </a:t>
            </a:r>
          </a:p>
          <a:p>
            <a:pPr algn="l">
              <a:spcBef>
                <a:spcPts val="0"/>
              </a:spcBef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     </a:t>
            </a:r>
            <a:r>
              <a:rPr lang="en-US" sz="5400" dirty="0"/>
              <a:t>(</a:t>
            </a:r>
            <a:r>
              <a:rPr lang="en-US" sz="5400" b="1" dirty="0"/>
              <a:t>Spiritual Warfare</a:t>
            </a:r>
            <a:r>
              <a:rPr lang="en-US" sz="5400" dirty="0"/>
              <a:t>) </a:t>
            </a:r>
          </a:p>
        </p:txBody>
      </p:sp>
      <p:pic>
        <p:nvPicPr>
          <p:cNvPr id="3074" name="Picture 2" descr="Pin on Sculpture">
            <a:extLst>
              <a:ext uri="{FF2B5EF4-FFF2-40B4-BE49-F238E27FC236}">
                <a16:creationId xmlns:a16="http://schemas.microsoft.com/office/drawing/2014/main" id="{6F1B7752-ECEF-E8CF-9D97-982A9A194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842" y="858520"/>
            <a:ext cx="3436827" cy="51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825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17  </a:t>
            </a:r>
            <a:r>
              <a:rPr lang="en-US" sz="4400" dirty="0"/>
              <a:t>take the </a:t>
            </a:r>
            <a:r>
              <a:rPr lang="en-US" sz="4400" b="1" dirty="0"/>
              <a:t>helmet of salvation</a:t>
            </a:r>
            <a:r>
              <a:rPr lang="en-US" sz="4400" dirty="0"/>
              <a:t>,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/>
              <a:t>	</a:t>
            </a:r>
            <a:r>
              <a:rPr lang="en-US" sz="4400" dirty="0"/>
              <a:t>(</a:t>
            </a:r>
            <a:r>
              <a:rPr lang="en-US" sz="4400" i="1" dirty="0"/>
              <a:t>our head/thinking is protected by clearly 	knowing Who saves and keeps us, and how 	He does it</a:t>
            </a:r>
            <a:r>
              <a:rPr lang="en-US" sz="4400" dirty="0"/>
              <a:t>), </a:t>
            </a:r>
          </a:p>
          <a:p>
            <a:pPr algn="l"/>
            <a:r>
              <a:rPr lang="en-US" sz="4400" dirty="0"/>
              <a:t>and take the </a:t>
            </a:r>
            <a:r>
              <a:rPr lang="en-US" sz="4400" b="1" dirty="0"/>
              <a:t>sword of the Spirit</a:t>
            </a:r>
            <a:r>
              <a:rPr lang="en-US" sz="4400" dirty="0"/>
              <a:t>, which is the </a:t>
            </a:r>
            <a:r>
              <a:rPr lang="en-US" sz="4400" b="1" dirty="0"/>
              <a:t>word of God</a:t>
            </a:r>
            <a:r>
              <a:rPr lang="en-US" sz="440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	(</a:t>
            </a:r>
            <a:r>
              <a:rPr lang="en-US" sz="4400" b="1" i="1" dirty="0"/>
              <a:t>sword</a:t>
            </a:r>
            <a:r>
              <a:rPr lang="en-US" sz="4400" dirty="0"/>
              <a:t> </a:t>
            </a:r>
            <a:r>
              <a:rPr lang="en-US" sz="4400" i="1" dirty="0"/>
              <a:t>= dagger; </a:t>
            </a:r>
            <a:r>
              <a:rPr lang="en-US" sz="4400" b="1" i="1" dirty="0"/>
              <a:t>word</a:t>
            </a:r>
            <a:r>
              <a:rPr lang="en-US" sz="4400" i="1" dirty="0"/>
              <a:t> = rhema. This is our 	most powerful, effective, offensive weapon 	against any spiritual enemy </a:t>
            </a:r>
            <a:r>
              <a:rPr lang="en-US" sz="4400" dirty="0"/>
              <a:t>-</a:t>
            </a:r>
            <a:r>
              <a:rPr lang="en-US" sz="4400" b="1" dirty="0">
                <a:solidFill>
                  <a:srgbClr val="FF0000"/>
                </a:solidFill>
              </a:rPr>
              <a:t> Heb 4:12</a:t>
            </a:r>
            <a:r>
              <a:rPr lang="en-US" sz="4400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04167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18  </a:t>
            </a:r>
            <a:r>
              <a:rPr lang="en-US" sz="4400" b="1" dirty="0"/>
              <a:t>praying always </a:t>
            </a:r>
          </a:p>
          <a:p>
            <a:pPr algn="l">
              <a:tabLst>
                <a:tab pos="406400" algn="l"/>
              </a:tabLst>
            </a:pPr>
            <a:r>
              <a:rPr lang="en-US" sz="4400" b="1" dirty="0"/>
              <a:t>	</a:t>
            </a:r>
            <a:r>
              <a:rPr lang="en-US" sz="4400" dirty="0"/>
              <a:t>(</a:t>
            </a:r>
            <a:r>
              <a:rPr lang="en-US" sz="4400" i="1" dirty="0"/>
              <a:t>speaking to demons is not something the 	Bible commends. The only speaking to 	demons we see is rebuking them in Jesus’s 	name </a:t>
            </a: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Acts 19:11-16; Jude 1:9</a:t>
            </a:r>
            <a:r>
              <a:rPr lang="en-US" sz="4400" dirty="0"/>
              <a:t>). </a:t>
            </a:r>
          </a:p>
          <a:p>
            <a:pPr algn="l">
              <a:tabLst>
                <a:tab pos="406400" algn="l"/>
              </a:tabLst>
            </a:pPr>
            <a:r>
              <a:rPr lang="en-US" sz="4400" i="1" dirty="0"/>
              <a:t>	Praying to God </a:t>
            </a:r>
            <a:r>
              <a:rPr lang="en-US" sz="4400" dirty="0"/>
              <a:t>(</a:t>
            </a:r>
            <a:r>
              <a:rPr lang="en-US" sz="4400" spc="-150" dirty="0"/>
              <a:t>checking with Headquarters</a:t>
            </a:r>
            <a:r>
              <a:rPr lang="en-US" sz="4400" dirty="0"/>
              <a:t>) </a:t>
            </a:r>
            <a:r>
              <a:rPr lang="en-US" sz="4400" i="1" dirty="0"/>
              <a:t>is 	what we are mainly commanded to do when 	confronting demonic powers</a:t>
            </a:r>
            <a:r>
              <a:rPr lang="en-US" sz="4400" dirty="0"/>
              <a:t>)</a:t>
            </a:r>
            <a:r>
              <a:rPr lang="en-US" sz="4400" i="1" dirty="0"/>
              <a:t>.</a:t>
            </a:r>
            <a:r>
              <a:rPr lang="en-US" sz="4400" dirty="0"/>
              <a:t> </a:t>
            </a:r>
            <a:endParaRPr lang="en-US" sz="4400" spc="-150" dirty="0"/>
          </a:p>
        </p:txBody>
      </p:sp>
    </p:spTree>
    <p:extLst>
      <p:ext uri="{BB962C8B-B14F-4D97-AF65-F5344CB8AC3E}">
        <p14:creationId xmlns:p14="http://schemas.microsoft.com/office/powerpoint/2010/main" val="220301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dirty="0"/>
              <a:t>The “OVERCOMERS” Credentials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Rev 12:11  </a:t>
            </a:r>
            <a:r>
              <a:rPr lang="en-US" sz="4400" dirty="0"/>
              <a:t>They overcame him (</a:t>
            </a:r>
            <a:r>
              <a:rPr lang="en-US" sz="4400" i="1" dirty="0"/>
              <a:t>Satan</a:t>
            </a:r>
            <a:r>
              <a:rPr lang="en-US" sz="4400" dirty="0"/>
              <a:t>) by …</a:t>
            </a:r>
          </a:p>
          <a:p>
            <a:pPr marL="406400" indent="-406400" algn="l">
              <a:buFontTx/>
              <a:buChar char="-"/>
            </a:pPr>
            <a:r>
              <a:rPr lang="en-US" sz="4400" spc="-150" dirty="0"/>
              <a:t>the </a:t>
            </a:r>
            <a:r>
              <a:rPr lang="en-US" sz="4400" b="1" spc="-150" dirty="0"/>
              <a:t>blood of the Lamb </a:t>
            </a:r>
            <a:r>
              <a:rPr lang="en-US" sz="4400" spc="-150" dirty="0"/>
              <a:t>(</a:t>
            </a:r>
            <a:r>
              <a:rPr lang="en-US" sz="4400" i="1" spc="-150" dirty="0"/>
              <a:t>believing you are saved, and Satan defeated by Christ’s death</a:t>
            </a:r>
            <a:r>
              <a:rPr lang="en-US" sz="4400" spc="-150" dirty="0"/>
              <a:t>) and by … </a:t>
            </a:r>
          </a:p>
          <a:p>
            <a:pPr marL="406400" indent="-406400" algn="l">
              <a:buFontTx/>
              <a:buChar char="-"/>
            </a:pPr>
            <a:r>
              <a:rPr lang="en-US" sz="4400" spc="-150" dirty="0"/>
              <a:t>the </a:t>
            </a:r>
            <a:r>
              <a:rPr lang="en-US" sz="4400" b="1" spc="-150" dirty="0"/>
              <a:t>word of their testimony </a:t>
            </a:r>
            <a:r>
              <a:rPr lang="en-US" sz="4400" spc="-150" dirty="0"/>
              <a:t>(</a:t>
            </a:r>
            <a:r>
              <a:rPr lang="en-US" sz="4400" i="1" spc="-150" dirty="0"/>
              <a:t>preaching, teaching, applying Jesus’ resurrection - </a:t>
            </a:r>
            <a:r>
              <a:rPr lang="en-US" sz="4400" b="1" spc="-150" dirty="0">
                <a:solidFill>
                  <a:srgbClr val="FF0000"/>
                </a:solidFill>
              </a:rPr>
              <a:t>Acts 1:22</a:t>
            </a:r>
            <a:r>
              <a:rPr lang="en-US" sz="4400" spc="-150" dirty="0"/>
              <a:t>), and …</a:t>
            </a:r>
          </a:p>
          <a:p>
            <a:pPr marL="406400" indent="-406400" algn="l">
              <a:buFontTx/>
              <a:buChar char="-"/>
            </a:pPr>
            <a:r>
              <a:rPr lang="en-US" sz="4400" b="1" spc="-180" dirty="0"/>
              <a:t>not loving their lives</a:t>
            </a:r>
            <a:r>
              <a:rPr lang="en-US" sz="4400" spc="-180" dirty="0"/>
              <a:t> to the death (</a:t>
            </a:r>
            <a:r>
              <a:rPr lang="en-US" sz="4400" i="1" spc="-180" dirty="0"/>
              <a:t>so sacrificially </a:t>
            </a:r>
            <a:r>
              <a:rPr lang="en-US" sz="4400" i="1" spc="-150" dirty="0"/>
              <a:t>dedicated to people's lives that you are </a:t>
            </a:r>
            <a:r>
              <a:rPr lang="en-US" sz="4400" b="1" i="1" spc="-150" dirty="0"/>
              <a:t>willing to die</a:t>
            </a:r>
            <a:r>
              <a:rPr lang="en-US" sz="4400" i="1" spc="-150" dirty="0"/>
              <a:t> rather than run away from a situation</a:t>
            </a:r>
            <a:r>
              <a:rPr lang="en-US" sz="4400" spc="-15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8303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7D46155-07D4-C41B-7220-4B7E6C3E3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760" y="406400"/>
            <a:ext cx="10962640" cy="6055360"/>
          </a:xfrm>
          <a:ln w="1524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1200" dirty="0">
                <a:latin typeface="Amasis MT Pro Medium" panose="02040604050005020304" pitchFamily="18" charset="0"/>
              </a:rPr>
              <a:t>	</a:t>
            </a:r>
          </a:p>
          <a:p>
            <a:pPr algn="l"/>
            <a:r>
              <a:rPr lang="en-US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  </a:t>
            </a:r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The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</a:t>
            </a:r>
            <a:r>
              <a:rPr lang="en-US" sz="8800" b="1" dirty="0">
                <a:gradFill flip="none" rotWithShape="1">
                  <a:gsLst>
                    <a:gs pos="0">
                      <a:schemeClr val="accent2">
                        <a:lumMod val="75000"/>
                        <a:tint val="66000"/>
                        <a:satMod val="160000"/>
                      </a:schemeClr>
                    </a:gs>
                    <a:gs pos="50000">
                      <a:schemeClr val="accent2">
                        <a:lumMod val="75000"/>
                        <a:tint val="44500"/>
                        <a:satMod val="160000"/>
                      </a:schemeClr>
                    </a:gs>
                    <a:gs pos="100000">
                      <a:schemeClr val="accent2">
                        <a:lumMod val="75000"/>
                        <a:tint val="23500"/>
                        <a:satMod val="16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Spirit</a:t>
            </a:r>
          </a:p>
          <a:p>
            <a:pPr algn="l"/>
            <a:r>
              <a:rPr lang="en-US" sz="8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masis MT Pro Medium" panose="02040604050005020304" pitchFamily="18" charset="0"/>
              </a:rPr>
              <a:t>		 World</a:t>
            </a:r>
          </a:p>
          <a:p>
            <a:pPr algn="l">
              <a:spcBef>
                <a:spcPts val="0"/>
              </a:spcBef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     </a:t>
            </a:r>
          </a:p>
          <a:p>
            <a:pPr algn="l">
              <a:spcBef>
                <a:spcPts val="0"/>
              </a:spcBef>
            </a:pP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     </a:t>
            </a:r>
            <a:r>
              <a:rPr lang="en-US" sz="5400" dirty="0"/>
              <a:t>(</a:t>
            </a:r>
            <a:r>
              <a:rPr lang="en-US" sz="5400" b="1" dirty="0"/>
              <a:t>Spiritual Warfare</a:t>
            </a:r>
            <a:r>
              <a:rPr lang="en-US" sz="5400" dirty="0"/>
              <a:t>) </a:t>
            </a:r>
          </a:p>
        </p:txBody>
      </p:sp>
      <p:pic>
        <p:nvPicPr>
          <p:cNvPr id="3074" name="Picture 2" descr="Pin on Sculpture">
            <a:extLst>
              <a:ext uri="{FF2B5EF4-FFF2-40B4-BE49-F238E27FC236}">
                <a16:creationId xmlns:a16="http://schemas.microsoft.com/office/drawing/2014/main" id="{6F1B7752-ECEF-E8CF-9D97-982A9A194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842" y="858520"/>
            <a:ext cx="3436827" cy="5140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90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dirty="0"/>
              <a:t>Review</a:t>
            </a:r>
          </a:p>
          <a:p>
            <a:pPr algn="l">
              <a:spcBef>
                <a:spcPts val="600"/>
              </a:spcBef>
            </a:pPr>
            <a:r>
              <a:rPr lang="en-US" sz="4400" dirty="0"/>
              <a:t>1 - The created spirit world is </a:t>
            </a:r>
            <a:r>
              <a:rPr lang="en-US" sz="4400" b="1" dirty="0"/>
              <a:t>real &amp; powerful</a:t>
            </a:r>
            <a:r>
              <a:rPr lang="en-US" sz="4400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sz="4400" dirty="0"/>
              <a:t>2 - There are both </a:t>
            </a:r>
            <a:r>
              <a:rPr lang="en-US" sz="4400" b="1" dirty="0"/>
              <a:t>holy &amp; unholy spirits</a:t>
            </a:r>
            <a:r>
              <a:rPr lang="en-US" sz="4400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sz="4400" dirty="0"/>
              <a:t>3 - Evil spirits are led by the fallen angel, </a:t>
            </a:r>
            <a:r>
              <a:rPr lang="en-US" sz="4400" b="1" dirty="0"/>
              <a:t>Satan</a:t>
            </a:r>
            <a:r>
              <a:rPr lang="en-US" sz="4400" dirty="0"/>
              <a:t>.</a:t>
            </a:r>
          </a:p>
          <a:p>
            <a:pPr algn="l">
              <a:spcBef>
                <a:spcPts val="600"/>
              </a:spcBef>
            </a:pPr>
            <a:r>
              <a:rPr lang="en-US" sz="4400" dirty="0"/>
              <a:t>4 - Satan uses many </a:t>
            </a:r>
            <a:r>
              <a:rPr lang="en-US" sz="4400" b="1" dirty="0"/>
              <a:t>methods</a:t>
            </a:r>
            <a:r>
              <a:rPr lang="en-US" sz="4400" dirty="0"/>
              <a:t> (17).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dirty="0"/>
              <a:t>5 - </a:t>
            </a:r>
            <a:r>
              <a:rPr lang="en-US" sz="4400" spc="-150" dirty="0"/>
              <a:t>Satan pursues some ancient overarching</a:t>
            </a:r>
            <a:r>
              <a:rPr lang="en-US" sz="4400" b="1" spc="-150" dirty="0"/>
              <a:t> goals: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b="1" spc="-150" dirty="0"/>
              <a:t>	</a:t>
            </a:r>
            <a:r>
              <a:rPr lang="en-US" sz="4400" spc="-280" dirty="0"/>
              <a:t>being </a:t>
            </a:r>
            <a:r>
              <a:rPr lang="en-US" sz="4400" b="1" spc="-280" dirty="0"/>
              <a:t>worshipped</a:t>
            </a:r>
            <a:r>
              <a:rPr lang="en-US" sz="4400" spc="-280" dirty="0"/>
              <a:t> as God, undermining God’s </a:t>
            </a:r>
            <a:r>
              <a:rPr lang="en-US" sz="4400" b="1" spc="-280" dirty="0"/>
              <a:t>Word</a:t>
            </a:r>
            <a:r>
              <a:rPr lang="en-US" sz="4400" spc="-280" dirty="0"/>
              <a:t>,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spc="-280" dirty="0"/>
              <a:t> </a:t>
            </a:r>
            <a:r>
              <a:rPr lang="en-US" sz="4400" spc="-150" dirty="0"/>
              <a:t>	</a:t>
            </a:r>
            <a:r>
              <a:rPr lang="en-US" sz="4400" spc="-300" dirty="0"/>
              <a:t>dominating God’s </a:t>
            </a:r>
            <a:r>
              <a:rPr lang="en-US" sz="4400" b="1" spc="-300" dirty="0"/>
              <a:t>world</a:t>
            </a:r>
            <a:r>
              <a:rPr lang="en-US" sz="4400" spc="-300" dirty="0"/>
              <a:t>, destroying </a:t>
            </a:r>
            <a:r>
              <a:rPr lang="en-US" sz="4400" b="1" spc="-300" dirty="0"/>
              <a:t>Jews </a:t>
            </a:r>
            <a:r>
              <a:rPr lang="en-US" sz="4400" spc="-300" dirty="0"/>
              <a:t>and</a:t>
            </a:r>
            <a:r>
              <a:rPr lang="en-US" sz="4400" b="1" spc="-300" dirty="0"/>
              <a:t> </a:t>
            </a:r>
            <a:r>
              <a:rPr lang="en-US" sz="4400" b="1" spc="-150" dirty="0"/>
              <a:t>church</a:t>
            </a:r>
            <a:r>
              <a:rPr lang="en-US" sz="4400" spc="-150" dirty="0"/>
              <a:t>, </a:t>
            </a:r>
          </a:p>
          <a:p>
            <a:pPr algn="l">
              <a:spcBef>
                <a:spcPts val="0"/>
              </a:spcBef>
              <a:tabLst>
                <a:tab pos="457200" algn="l"/>
              </a:tabLst>
            </a:pPr>
            <a:r>
              <a:rPr lang="en-US" sz="4400" spc="-150" dirty="0"/>
              <a:t>	attacking </a:t>
            </a:r>
            <a:r>
              <a:rPr lang="en-US" sz="4400" b="1" spc="-150" dirty="0"/>
              <a:t>families</a:t>
            </a:r>
            <a:r>
              <a:rPr lang="en-US" sz="4400" spc="-150" dirty="0"/>
              <a:t> and especially </a:t>
            </a:r>
            <a:r>
              <a:rPr lang="en-US" sz="4400" b="1" spc="-150" dirty="0"/>
              <a:t>children</a:t>
            </a:r>
            <a:r>
              <a:rPr lang="en-US" sz="4400" spc="-1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95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dirty="0"/>
              <a:t>Weapons Available for Resisting the Devil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spc="-150" dirty="0"/>
              <a:t>Staying humble, clean &amp; close to God (</a:t>
            </a:r>
            <a:r>
              <a:rPr lang="en-US" sz="4400" b="1" spc="-150" dirty="0" err="1">
                <a:solidFill>
                  <a:srgbClr val="FF0000"/>
                </a:solidFill>
              </a:rPr>
              <a:t>Jms</a:t>
            </a:r>
            <a:r>
              <a:rPr lang="en-US" sz="4400" b="1" spc="-150" dirty="0">
                <a:solidFill>
                  <a:srgbClr val="FF0000"/>
                </a:solidFill>
              </a:rPr>
              <a:t> 4:6-8</a:t>
            </a:r>
            <a:r>
              <a:rPr lang="en-US" sz="4400" spc="-150" dirty="0"/>
              <a:t>)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dirty="0"/>
              <a:t>The Sword of the Spirit (</a:t>
            </a:r>
            <a:r>
              <a:rPr lang="en-US" sz="4400" b="1" dirty="0">
                <a:solidFill>
                  <a:srgbClr val="FF0000"/>
                </a:solidFill>
              </a:rPr>
              <a:t>Matt 4:4 </a:t>
            </a:r>
            <a:r>
              <a:rPr lang="en-US" sz="4400" dirty="0"/>
              <a:t>- </a:t>
            </a:r>
            <a:r>
              <a:rPr lang="en-US" sz="4400" i="1" dirty="0"/>
              <a:t>rhema</a:t>
            </a:r>
            <a:r>
              <a:rPr lang="en-US" sz="4400" dirty="0"/>
              <a:t>)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dirty="0"/>
              <a:t>Fervent Prayer (</a:t>
            </a:r>
            <a:r>
              <a:rPr lang="en-US" sz="4400" b="1" dirty="0">
                <a:solidFill>
                  <a:srgbClr val="FF0000"/>
                </a:solidFill>
              </a:rPr>
              <a:t>Matt 6:13; Eph 6:18</a:t>
            </a:r>
            <a:r>
              <a:rPr lang="en-US" sz="4400" dirty="0"/>
              <a:t>)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dirty="0"/>
              <a:t>Fasting (</a:t>
            </a:r>
            <a:r>
              <a:rPr lang="en-US" sz="4400" b="1" dirty="0">
                <a:solidFill>
                  <a:srgbClr val="FF0000"/>
                </a:solidFill>
              </a:rPr>
              <a:t>Dan 9:3,20-23; Matt 17:21; I Cor 7:5</a:t>
            </a:r>
            <a:r>
              <a:rPr lang="en-US" sz="4400" dirty="0"/>
              <a:t>)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spc="-50" dirty="0"/>
              <a:t>Fleeing (</a:t>
            </a:r>
            <a:r>
              <a:rPr lang="en-US" sz="4400" b="1" spc="-70" dirty="0">
                <a:solidFill>
                  <a:srgbClr val="FF0000"/>
                </a:solidFill>
              </a:rPr>
              <a:t>I Cor 6:18; 10:14; I Tim 6:11; II Tim 2:2</a:t>
            </a:r>
            <a:r>
              <a:rPr lang="en-US" sz="4400" spc="-50" dirty="0"/>
              <a:t>)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spc="-50" dirty="0"/>
              <a:t>Casting out demons (</a:t>
            </a:r>
            <a:r>
              <a:rPr lang="en-US" sz="4400" b="1" spc="-50" dirty="0">
                <a:solidFill>
                  <a:srgbClr val="FF0000"/>
                </a:solidFill>
              </a:rPr>
              <a:t>Mark 16:17; John 12:31; 	Acts 19:12,13</a:t>
            </a:r>
            <a:r>
              <a:rPr lang="en-US" sz="4400" spc="-50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344929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dirty="0"/>
              <a:t>Practices in Deliverance Ministries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b="1" spc="-50" dirty="0"/>
              <a:t>diagnosis</a:t>
            </a:r>
            <a:r>
              <a:rPr lang="en-US" sz="4400" spc="-50" dirty="0"/>
              <a:t> - </a:t>
            </a:r>
            <a:r>
              <a:rPr lang="en-US" sz="4400" i="1" spc="-50" dirty="0"/>
              <a:t>questions about life, relationships,</a:t>
            </a:r>
          </a:p>
          <a:p>
            <a:pPr marL="406400" indent="-406400" algn="l"/>
            <a:r>
              <a:rPr lang="en-US" sz="4400" i="1" spc="-50" dirty="0"/>
              <a:t>		evil practices, evil places and objects</a:t>
            </a:r>
            <a:r>
              <a:rPr lang="en-US" sz="4400" spc="-50" dirty="0"/>
              <a:t>, etc.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b="1" spc="-200" dirty="0"/>
              <a:t>name demon(s) </a:t>
            </a:r>
            <a:r>
              <a:rPr lang="en-US" sz="4400" spc="-200" dirty="0"/>
              <a:t>- </a:t>
            </a:r>
            <a:r>
              <a:rPr lang="en-US" sz="4400" i="1" spc="-200" dirty="0"/>
              <a:t>gain authority, pursue confession</a:t>
            </a:r>
            <a:endParaRPr lang="en-US" sz="4400" spc="-50" dirty="0"/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b="1" spc="-50" dirty="0"/>
              <a:t>expulsion</a:t>
            </a:r>
            <a:r>
              <a:rPr lang="en-US" sz="4400" spc="-50" dirty="0"/>
              <a:t> - </a:t>
            </a:r>
            <a:r>
              <a:rPr lang="en-US" sz="4400" i="1" spc="-50" dirty="0"/>
              <a:t>recite scripture, pray, invoke the 	name and blood of Jesus, rebuke, anoint</a:t>
            </a:r>
            <a:r>
              <a:rPr lang="en-US" sz="4400" spc="-50" dirty="0"/>
              <a:t>. </a:t>
            </a:r>
          </a:p>
          <a:p>
            <a:pPr marL="406400" indent="-406400" algn="l">
              <a:buFont typeface="Arial" panose="020B0604020202020204" pitchFamily="34" charset="0"/>
              <a:buChar char="•"/>
            </a:pPr>
            <a:r>
              <a:rPr lang="en-US" sz="4400" b="1" spc="-50" dirty="0"/>
              <a:t>actions to keep the demon from returning </a:t>
            </a:r>
            <a:r>
              <a:rPr lang="en-US" sz="4400" spc="-50" dirty="0"/>
              <a:t>- 	</a:t>
            </a:r>
            <a:r>
              <a:rPr lang="en-US" sz="4400" i="1" spc="-50" dirty="0"/>
              <a:t>repent &amp; forsake, head covering, burn items</a:t>
            </a:r>
            <a:r>
              <a:rPr lang="en-US" sz="4400" spc="-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149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dirty="0"/>
              <a:t>Biblical Truths on Spiritual Warfare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2Cor 10:3  </a:t>
            </a:r>
            <a:r>
              <a:rPr lang="en-US" sz="4400" dirty="0"/>
              <a:t>Though we </a:t>
            </a:r>
            <a:r>
              <a:rPr lang="en-US" sz="4400" b="1" dirty="0"/>
              <a:t>walk in the flesh</a:t>
            </a:r>
            <a:r>
              <a:rPr lang="en-US" sz="4400" dirty="0"/>
              <a:t>, we do not </a:t>
            </a:r>
            <a:r>
              <a:rPr lang="en-US" sz="4400" b="1" dirty="0"/>
              <a:t>war according to the flesh </a:t>
            </a:r>
            <a:r>
              <a:rPr lang="en-US" sz="4400" dirty="0"/>
              <a:t>(</a:t>
            </a:r>
            <a:r>
              <a:rPr lang="en-US" sz="4400" i="1" dirty="0"/>
              <a:t>in but not of</a:t>
            </a:r>
            <a:r>
              <a:rPr lang="en-US" sz="4400" dirty="0"/>
              <a:t>).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4</a:t>
            </a:r>
            <a:r>
              <a:rPr lang="en-US" sz="4400" dirty="0"/>
              <a:t>  The weapons of our warfare are </a:t>
            </a:r>
            <a:r>
              <a:rPr lang="en-US" sz="4400" b="1" spc="-150" dirty="0"/>
              <a:t>not carnal but mighty</a:t>
            </a:r>
            <a:r>
              <a:rPr lang="en-US" sz="4400" spc="-50" dirty="0"/>
              <a:t> in God for </a:t>
            </a:r>
            <a:r>
              <a:rPr lang="en-US" sz="4400" b="1" spc="-50" dirty="0"/>
              <a:t>pulling down strongholds</a:t>
            </a:r>
            <a:r>
              <a:rPr lang="en-US" sz="4400" spc="-50" dirty="0"/>
              <a:t>,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5</a:t>
            </a:r>
            <a:r>
              <a:rPr lang="en-US" sz="4400" dirty="0"/>
              <a:t>  </a:t>
            </a:r>
            <a:r>
              <a:rPr lang="en-US" sz="4400" b="1" dirty="0"/>
              <a:t>casting down arguments </a:t>
            </a:r>
            <a:r>
              <a:rPr lang="en-US" sz="4400" dirty="0"/>
              <a:t>and </a:t>
            </a:r>
            <a:r>
              <a:rPr lang="en-US" sz="4400" b="1" dirty="0"/>
              <a:t>every high thing </a:t>
            </a:r>
            <a:r>
              <a:rPr lang="en-US" sz="4400" dirty="0"/>
              <a:t>that exalts itself against the knowledge of God, </a:t>
            </a:r>
            <a:r>
              <a:rPr lang="en-US" sz="4400" b="1" dirty="0"/>
              <a:t>bringing every thought into captivity </a:t>
            </a:r>
            <a:r>
              <a:rPr lang="en-US" sz="4400" dirty="0"/>
              <a:t>to the obedience of Christ.</a:t>
            </a:r>
            <a:endParaRPr lang="en-US" sz="4400" spc="-150" dirty="0"/>
          </a:p>
        </p:txBody>
      </p:sp>
    </p:spTree>
    <p:extLst>
      <p:ext uri="{BB962C8B-B14F-4D97-AF65-F5344CB8AC3E}">
        <p14:creationId xmlns:p14="http://schemas.microsoft.com/office/powerpoint/2010/main" val="36594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i="0" dirty="0">
                <a:solidFill>
                  <a:srgbClr val="000000"/>
                </a:solidFill>
                <a:effectLst/>
              </a:rPr>
              <a:t>What does S</a:t>
            </a:r>
            <a:r>
              <a:rPr lang="en-US" sz="4400" b="1" dirty="0">
                <a:solidFill>
                  <a:srgbClr val="000000"/>
                </a:solidFill>
              </a:rPr>
              <a:t>piritual</a:t>
            </a:r>
            <a:r>
              <a:rPr lang="en-US" sz="4400" b="1" i="0" dirty="0">
                <a:solidFill>
                  <a:srgbClr val="000000"/>
                </a:solidFill>
                <a:effectLst/>
              </a:rPr>
              <a:t> Warfare ACCOMPLISH?</a:t>
            </a:r>
            <a:endParaRPr lang="en-US" sz="4400" b="0" i="0" dirty="0">
              <a:solidFill>
                <a:srgbClr val="000000"/>
              </a:solidFill>
              <a:effectLst/>
            </a:endParaRPr>
          </a:p>
          <a:p>
            <a:r>
              <a:rPr lang="en-US" sz="4400" b="1" dirty="0">
                <a:solidFill>
                  <a:srgbClr val="FF0000"/>
                </a:solidFill>
              </a:rPr>
              <a:t>II Corinthians 10</a:t>
            </a:r>
            <a:r>
              <a:rPr lang="en-US" sz="4400" b="1" i="0" dirty="0">
                <a:solidFill>
                  <a:srgbClr val="FF0000"/>
                </a:solidFill>
                <a:effectLst/>
              </a:rPr>
              <a:t> </a:t>
            </a:r>
          </a:p>
          <a:p>
            <a:pPr algn="l"/>
            <a:r>
              <a:rPr lang="en-US" sz="4400" dirty="0">
                <a:solidFill>
                  <a:srgbClr val="000000"/>
                </a:solidFill>
              </a:rPr>
              <a:t>(</a:t>
            </a:r>
            <a:r>
              <a:rPr lang="en-US" sz="4400" b="1" dirty="0">
                <a:solidFill>
                  <a:srgbClr val="FF0000"/>
                </a:solidFill>
              </a:rPr>
              <a:t>4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4400" dirty="0">
                <a:solidFill>
                  <a:srgbClr val="000000"/>
                </a:solidFill>
              </a:rPr>
              <a:t>P</a:t>
            </a:r>
            <a:r>
              <a:rPr lang="en-US" sz="4400" b="0" i="0" dirty="0">
                <a:solidFill>
                  <a:srgbClr val="000000"/>
                </a:solidFill>
                <a:effectLst/>
              </a:rPr>
              <a:t>ull down </a:t>
            </a:r>
            <a:r>
              <a:rPr lang="en-US" sz="4400" b="1" i="0" dirty="0">
                <a:solidFill>
                  <a:srgbClr val="000000"/>
                </a:solidFill>
                <a:effectLst/>
              </a:rPr>
              <a:t>strongholds </a:t>
            </a:r>
            <a:r>
              <a:rPr lang="en-US" sz="4400" i="0" dirty="0">
                <a:solidFill>
                  <a:srgbClr val="000000"/>
                </a:solidFill>
                <a:effectLst/>
              </a:rPr>
              <a:t>(“</a:t>
            </a:r>
            <a:r>
              <a:rPr lang="en-US" sz="4400" i="1" dirty="0">
                <a:solidFill>
                  <a:srgbClr val="000000"/>
                </a:solidFill>
                <a:effectLst/>
              </a:rPr>
              <a:t>isms” &amp; attitudes</a:t>
            </a:r>
            <a:r>
              <a:rPr lang="en-US" sz="4400" i="0" dirty="0">
                <a:solidFill>
                  <a:srgbClr val="000000"/>
                </a:solidFill>
                <a:effectLst/>
              </a:rPr>
              <a:t>).</a:t>
            </a:r>
          </a:p>
          <a:p>
            <a:pPr algn="l"/>
            <a:r>
              <a:rPr lang="en-US" sz="4400" spc="-100" dirty="0">
                <a:solidFill>
                  <a:srgbClr val="000000"/>
                </a:solidFill>
              </a:rPr>
              <a:t>(</a:t>
            </a:r>
            <a:r>
              <a:rPr lang="en-US" sz="4400" b="1" spc="-100" dirty="0">
                <a:solidFill>
                  <a:srgbClr val="FF0000"/>
                </a:solidFill>
              </a:rPr>
              <a:t>5</a:t>
            </a:r>
            <a:r>
              <a:rPr lang="en-US" sz="4400" spc="-100" dirty="0">
                <a:solidFill>
                  <a:srgbClr val="000000"/>
                </a:solidFill>
              </a:rPr>
              <a:t>) Cast down </a:t>
            </a:r>
            <a:r>
              <a:rPr lang="en-US" sz="4400" b="1" spc="-100" dirty="0">
                <a:solidFill>
                  <a:srgbClr val="000000"/>
                </a:solidFill>
              </a:rPr>
              <a:t>arguments/imaginations </a:t>
            </a:r>
            <a:r>
              <a:rPr lang="en-US" sz="4400" dirty="0">
                <a:solidFill>
                  <a:srgbClr val="000000"/>
                </a:solidFill>
              </a:rPr>
              <a:t>against 	knowing God </a:t>
            </a:r>
            <a:r>
              <a:rPr lang="en-US" sz="4400" spc="-100" dirty="0">
                <a:solidFill>
                  <a:srgbClr val="000000"/>
                </a:solidFill>
              </a:rPr>
              <a:t>(</a:t>
            </a:r>
            <a:r>
              <a:rPr lang="en-US" sz="4400" b="1" spc="-100" dirty="0">
                <a:solidFill>
                  <a:srgbClr val="FF0000"/>
                </a:solidFill>
              </a:rPr>
              <a:t>Ex 20:4</a:t>
            </a:r>
            <a:r>
              <a:rPr lang="en-US" sz="4400" spc="-100" dirty="0">
                <a:solidFill>
                  <a:srgbClr val="000000"/>
                </a:solidFill>
              </a:rPr>
              <a:t>) </a:t>
            </a:r>
            <a:r>
              <a:rPr lang="en-US" sz="4400" dirty="0">
                <a:solidFill>
                  <a:srgbClr val="000000"/>
                </a:solidFill>
              </a:rPr>
              <a:t>.</a:t>
            </a:r>
          </a:p>
          <a:p>
            <a:pPr algn="l"/>
            <a:r>
              <a:rPr lang="en-US" sz="4400" dirty="0">
                <a:solidFill>
                  <a:srgbClr val="000000"/>
                </a:solidFill>
              </a:rPr>
              <a:t>(</a:t>
            </a:r>
            <a:r>
              <a:rPr lang="en-US" sz="4400" b="1" dirty="0">
                <a:solidFill>
                  <a:srgbClr val="FF0000"/>
                </a:solidFill>
              </a:rPr>
              <a:t>5</a:t>
            </a:r>
            <a:r>
              <a:rPr lang="en-US" sz="4400" dirty="0">
                <a:solidFill>
                  <a:srgbClr val="000000"/>
                </a:solidFill>
              </a:rPr>
              <a:t>) Cast down </a:t>
            </a:r>
            <a:r>
              <a:rPr lang="en-US" sz="4400" b="1" dirty="0">
                <a:solidFill>
                  <a:srgbClr val="000000"/>
                </a:solidFill>
              </a:rPr>
              <a:t>high things</a:t>
            </a:r>
            <a:r>
              <a:rPr lang="en-US" sz="4400" dirty="0">
                <a:solidFill>
                  <a:srgbClr val="000000"/>
                </a:solidFill>
              </a:rPr>
              <a:t> (</a:t>
            </a:r>
            <a:r>
              <a:rPr lang="en-US" sz="4400" i="1" dirty="0">
                <a:solidFill>
                  <a:srgbClr val="000000"/>
                </a:solidFill>
              </a:rPr>
              <a:t>elevated places, 	people, things = idols; </a:t>
            </a:r>
            <a:r>
              <a:rPr lang="en-US" sz="4400" b="1" dirty="0" err="1">
                <a:solidFill>
                  <a:srgbClr val="FF0000"/>
                </a:solidFill>
              </a:rPr>
              <a:t>Deut</a:t>
            </a:r>
            <a:r>
              <a:rPr lang="en-US" sz="4400" b="1" dirty="0">
                <a:solidFill>
                  <a:srgbClr val="FF0000"/>
                </a:solidFill>
              </a:rPr>
              <a:t> 12:2</a:t>
            </a:r>
            <a:r>
              <a:rPr lang="en-US" sz="4400" dirty="0">
                <a:solidFill>
                  <a:srgbClr val="000000"/>
                </a:solidFill>
              </a:rPr>
              <a:t>).</a:t>
            </a:r>
          </a:p>
          <a:p>
            <a:pPr algn="l"/>
            <a:r>
              <a:rPr lang="en-US" sz="4400" spc="-200" dirty="0">
                <a:solidFill>
                  <a:srgbClr val="000000"/>
                </a:solidFill>
              </a:rPr>
              <a:t>(</a:t>
            </a:r>
            <a:r>
              <a:rPr lang="en-US" sz="4400" b="1" spc="-200" dirty="0">
                <a:solidFill>
                  <a:srgbClr val="FF0000"/>
                </a:solidFill>
              </a:rPr>
              <a:t>5</a:t>
            </a:r>
            <a:r>
              <a:rPr lang="en-US" sz="4400" spc="-200" dirty="0">
                <a:solidFill>
                  <a:srgbClr val="000000"/>
                </a:solidFill>
              </a:rPr>
              <a:t>) Bring </a:t>
            </a:r>
            <a:r>
              <a:rPr lang="en-US" sz="4400" b="1" spc="-200" dirty="0">
                <a:solidFill>
                  <a:srgbClr val="000000"/>
                </a:solidFill>
              </a:rPr>
              <a:t>thoughts</a:t>
            </a:r>
            <a:r>
              <a:rPr lang="en-US" sz="4400" spc="-200" dirty="0">
                <a:solidFill>
                  <a:srgbClr val="000000"/>
                </a:solidFill>
              </a:rPr>
              <a:t> (</a:t>
            </a:r>
            <a:r>
              <a:rPr lang="en-US" sz="4400" i="1" spc="-200" dirty="0">
                <a:solidFill>
                  <a:srgbClr val="000000"/>
                </a:solidFill>
              </a:rPr>
              <a:t>devices</a:t>
            </a:r>
            <a:r>
              <a:rPr lang="en-US" sz="4400" spc="-200" dirty="0">
                <a:solidFill>
                  <a:srgbClr val="000000"/>
                </a:solidFill>
              </a:rPr>
              <a:t>) into captivity/obedience.</a:t>
            </a:r>
            <a:endParaRPr lang="en-US" sz="4400" spc="-200" dirty="0"/>
          </a:p>
        </p:txBody>
      </p:sp>
    </p:spTree>
    <p:extLst>
      <p:ext uri="{BB962C8B-B14F-4D97-AF65-F5344CB8AC3E}">
        <p14:creationId xmlns:p14="http://schemas.microsoft.com/office/powerpoint/2010/main" val="372809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dirty="0"/>
              <a:t>What ATTITUDES are brought into warfare?</a:t>
            </a:r>
          </a:p>
          <a:p>
            <a:pPr algn="l"/>
            <a:r>
              <a:rPr lang="en-US" sz="4400" b="1" spc="-150" dirty="0">
                <a:solidFill>
                  <a:srgbClr val="FF0000"/>
                </a:solidFill>
              </a:rPr>
              <a:t>2Tim 2:24  </a:t>
            </a:r>
            <a:r>
              <a:rPr lang="en-US" sz="4400" spc="-150" dirty="0"/>
              <a:t>A servant of the Lord must not quarrel </a:t>
            </a:r>
            <a:r>
              <a:rPr lang="en-US" sz="4400" dirty="0"/>
              <a:t>but be </a:t>
            </a:r>
            <a:r>
              <a:rPr lang="en-US" sz="4400" b="1" dirty="0"/>
              <a:t>gentle</a:t>
            </a:r>
            <a:r>
              <a:rPr lang="en-US" sz="4400" dirty="0"/>
              <a:t> to all, able to </a:t>
            </a:r>
            <a:r>
              <a:rPr lang="en-US" sz="4400" b="1" dirty="0"/>
              <a:t>teach</a:t>
            </a:r>
            <a:r>
              <a:rPr lang="en-US" sz="4400" dirty="0"/>
              <a:t>, </a:t>
            </a:r>
            <a:r>
              <a:rPr lang="en-US" sz="4400" b="1" dirty="0"/>
              <a:t>patient</a:t>
            </a:r>
            <a:r>
              <a:rPr lang="en-US" sz="4400" dirty="0"/>
              <a:t>, </a:t>
            </a:r>
          </a:p>
          <a:p>
            <a:pPr algn="l"/>
            <a:r>
              <a:rPr lang="en-US" sz="4400" b="1" spc="-150" dirty="0">
                <a:solidFill>
                  <a:srgbClr val="FF0000"/>
                </a:solidFill>
              </a:rPr>
              <a:t>25</a:t>
            </a:r>
            <a:r>
              <a:rPr lang="en-US" sz="4400" spc="-150" dirty="0"/>
              <a:t>  humbly </a:t>
            </a:r>
            <a:r>
              <a:rPr lang="en-US" sz="4400" b="1" spc="-150" dirty="0"/>
              <a:t>correcting</a:t>
            </a:r>
            <a:r>
              <a:rPr lang="en-US" sz="4400" spc="-150" dirty="0"/>
              <a:t> those who are in opposition </a:t>
            </a:r>
            <a:r>
              <a:rPr lang="en-US" sz="4400" dirty="0"/>
              <a:t>(</a:t>
            </a:r>
            <a:r>
              <a:rPr lang="en-US" sz="4400" b="1" dirty="0" err="1">
                <a:solidFill>
                  <a:srgbClr val="FF0000"/>
                </a:solidFill>
              </a:rPr>
              <a:t>Jms</a:t>
            </a:r>
            <a:r>
              <a:rPr lang="en-US" sz="4400" b="1" dirty="0">
                <a:solidFill>
                  <a:srgbClr val="FF0000"/>
                </a:solidFill>
              </a:rPr>
              <a:t> 4:6-8</a:t>
            </a:r>
            <a:r>
              <a:rPr lang="en-US" sz="4400" dirty="0"/>
              <a:t>), if God perhaps will grant them </a:t>
            </a:r>
            <a:r>
              <a:rPr lang="en-US" sz="4400" b="1" dirty="0"/>
              <a:t>repentance</a:t>
            </a:r>
            <a:r>
              <a:rPr lang="en-US" sz="4400" dirty="0"/>
              <a:t>, so that they may </a:t>
            </a:r>
            <a:r>
              <a:rPr lang="en-US" sz="4400" b="1" dirty="0"/>
              <a:t>know the truth</a:t>
            </a:r>
            <a:r>
              <a:rPr lang="en-US" sz="4400" dirty="0"/>
              <a:t>, 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26</a:t>
            </a:r>
            <a:r>
              <a:rPr lang="en-US" sz="4400" dirty="0"/>
              <a:t>  and that they may </a:t>
            </a:r>
            <a:r>
              <a:rPr lang="en-US" sz="4400" b="1" dirty="0"/>
              <a:t>come to their senses </a:t>
            </a:r>
            <a:r>
              <a:rPr lang="en-US" sz="4400" dirty="0"/>
              <a:t>and escape the </a:t>
            </a:r>
            <a:r>
              <a:rPr lang="en-US" sz="4400" b="1" dirty="0"/>
              <a:t>snare of the devil</a:t>
            </a:r>
            <a:r>
              <a:rPr lang="en-US" sz="4400" dirty="0"/>
              <a:t>, having been </a:t>
            </a:r>
            <a:r>
              <a:rPr lang="en-US" sz="4400" b="1" dirty="0"/>
              <a:t>taken captive by him </a:t>
            </a:r>
            <a:r>
              <a:rPr lang="en-US" sz="4400" dirty="0"/>
              <a:t>to do his will. </a:t>
            </a:r>
          </a:p>
        </p:txBody>
      </p:sp>
    </p:spTree>
    <p:extLst>
      <p:ext uri="{BB962C8B-B14F-4D97-AF65-F5344CB8AC3E}">
        <p14:creationId xmlns:p14="http://schemas.microsoft.com/office/powerpoint/2010/main" val="391515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r>
              <a:rPr lang="en-US" sz="4400" b="1" dirty="0"/>
              <a:t>Putting on the Armor of God - </a:t>
            </a:r>
            <a:r>
              <a:rPr lang="en-US" sz="4400" b="1" dirty="0">
                <a:solidFill>
                  <a:srgbClr val="FF0000"/>
                </a:solidFill>
              </a:rPr>
              <a:t>Eph 6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11  </a:t>
            </a:r>
            <a:r>
              <a:rPr lang="en-US" sz="4400" dirty="0"/>
              <a:t>Put on the </a:t>
            </a:r>
            <a:r>
              <a:rPr lang="en-US" sz="4400" b="1" dirty="0"/>
              <a:t>whole armor of God</a:t>
            </a:r>
            <a:r>
              <a:rPr lang="en-US" sz="4400" dirty="0"/>
              <a:t>, that </a:t>
            </a:r>
            <a:r>
              <a:rPr lang="en-US" sz="4400" spc="-100" dirty="0"/>
              <a:t>you may be able to stand against the </a:t>
            </a:r>
            <a:r>
              <a:rPr lang="en-US" sz="4400" b="1" spc="-150" dirty="0"/>
              <a:t>devil’s wiles</a:t>
            </a:r>
            <a:r>
              <a:rPr lang="en-US" sz="4400" dirty="0"/>
              <a:t>.</a:t>
            </a:r>
            <a:r>
              <a:rPr lang="en-US" sz="4400" b="1" dirty="0">
                <a:solidFill>
                  <a:srgbClr val="FF0000"/>
                </a:solidFill>
              </a:rPr>
              <a:t> 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FF0000"/>
                </a:solidFill>
              </a:rPr>
              <a:t>14  </a:t>
            </a:r>
            <a:r>
              <a:rPr lang="en-US" sz="4400" dirty="0"/>
              <a:t>having girded your </a:t>
            </a:r>
            <a:r>
              <a:rPr lang="en-US" sz="4400" b="1" dirty="0"/>
              <a:t>waist with truth 	</a:t>
            </a:r>
            <a:r>
              <a:rPr lang="en-US" sz="4400" dirty="0"/>
              <a:t>(</a:t>
            </a:r>
            <a:r>
              <a:rPr lang="en-US" sz="4400" i="1" dirty="0"/>
              <a:t>knowing God’s truth holds our “uniform” 	together and keeps our “limbs” free</a:t>
            </a:r>
            <a:r>
              <a:rPr lang="en-US" sz="4400" dirty="0"/>
              <a:t>), 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having put on the </a:t>
            </a:r>
            <a:r>
              <a:rPr lang="en-US" sz="4400" b="1" dirty="0"/>
              <a:t>breastplate of righteousness</a:t>
            </a:r>
            <a:r>
              <a:rPr lang="en-US" sz="4400" dirty="0"/>
              <a:t> 	</a:t>
            </a:r>
            <a:r>
              <a:rPr lang="en-US" sz="4400" spc="-150" dirty="0"/>
              <a:t>(</a:t>
            </a:r>
            <a:r>
              <a:rPr lang="en-US" sz="4400" i="1" spc="-150" dirty="0"/>
              <a:t>understanding how we are clothed with Christ’s 	</a:t>
            </a:r>
            <a:r>
              <a:rPr lang="en-US" sz="4400" i="1" dirty="0"/>
              <a:t>righteousness </a:t>
            </a: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Phil 3:9</a:t>
            </a:r>
            <a:r>
              <a:rPr lang="en-US" sz="4400" dirty="0"/>
              <a:t>) </a:t>
            </a:r>
            <a:r>
              <a:rPr lang="en-US" sz="4400" i="1" dirty="0"/>
              <a:t>guards our vitals</a:t>
            </a:r>
            <a:r>
              <a:rPr lang="en-US" sz="4400" dirty="0"/>
              <a:t>), </a:t>
            </a:r>
          </a:p>
        </p:txBody>
      </p:sp>
    </p:spTree>
    <p:extLst>
      <p:ext uri="{BB962C8B-B14F-4D97-AF65-F5344CB8AC3E}">
        <p14:creationId xmlns:p14="http://schemas.microsoft.com/office/powerpoint/2010/main" val="377644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BD5FAC-72AD-E4AB-DE09-35BF1BD4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421640"/>
            <a:ext cx="11003280" cy="601472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rgbClr val="FF0000"/>
                </a:solidFill>
              </a:rPr>
              <a:t>15  </a:t>
            </a:r>
            <a:r>
              <a:rPr lang="en-US" sz="4400" dirty="0"/>
              <a:t>having shod your feet with the </a:t>
            </a:r>
            <a:r>
              <a:rPr lang="en-US" sz="4400" b="1" dirty="0"/>
              <a:t>preparation of the gospel of peace</a:t>
            </a:r>
            <a:r>
              <a:rPr lang="en-US" sz="4400" dirty="0"/>
              <a:t> 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	(</a:t>
            </a:r>
            <a:r>
              <a:rPr lang="en-US" sz="4400" i="1" dirty="0"/>
              <a:t>knowledge of and facility with the gospel 	helps us to navigate difficult battlegrounds</a:t>
            </a:r>
            <a:r>
              <a:rPr lang="en-US" sz="4400" dirty="0"/>
              <a:t>); </a:t>
            </a:r>
            <a:endParaRPr lang="en-US" sz="4400" b="1" dirty="0">
              <a:solidFill>
                <a:srgbClr val="FF0000"/>
              </a:solidFill>
            </a:endParaRP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16  </a:t>
            </a:r>
            <a:r>
              <a:rPr lang="en-US" sz="4400" dirty="0"/>
              <a:t>taking the </a:t>
            </a:r>
            <a:r>
              <a:rPr lang="en-US" sz="4400" b="1" dirty="0"/>
              <a:t>shield of faith </a:t>
            </a:r>
            <a:r>
              <a:rPr lang="en-US" sz="4400" dirty="0"/>
              <a:t>so as to be able to quench all the fiery darts of the wicked one </a:t>
            </a:r>
          </a:p>
          <a:p>
            <a:pPr algn="l">
              <a:tabLst>
                <a:tab pos="457200" algn="l"/>
              </a:tabLst>
            </a:pPr>
            <a:r>
              <a:rPr lang="en-US" sz="4400" dirty="0"/>
              <a:t>	(</a:t>
            </a:r>
            <a:r>
              <a:rPr lang="en-US" sz="4400" i="1" dirty="0"/>
              <a:t>trusting God’s promises is what extinguishes 	doubts, not detailed knowledge of satanic 	darts or demonic attackers - </a:t>
            </a:r>
            <a:r>
              <a:rPr lang="en-US" sz="4400" b="1" dirty="0">
                <a:solidFill>
                  <a:srgbClr val="FF0000"/>
                </a:solidFill>
              </a:rPr>
              <a:t>Rom 16:19</a:t>
            </a:r>
            <a:r>
              <a:rPr lang="en-US" sz="4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4423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9671</TotalTime>
  <Words>886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Amasis MT Pro Medium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Tania Hunley</dc:creator>
  <cp:lastModifiedBy>Tania Hunley</cp:lastModifiedBy>
  <cp:revision>227</cp:revision>
  <dcterms:created xsi:type="dcterms:W3CDTF">2023-04-12T19:58:26Z</dcterms:created>
  <dcterms:modified xsi:type="dcterms:W3CDTF">2023-05-28T00:26:16Z</dcterms:modified>
</cp:coreProperties>
</file>