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70" r:id="rId3"/>
    <p:sldId id="394" r:id="rId4"/>
    <p:sldId id="393" r:id="rId5"/>
    <p:sldId id="395" r:id="rId6"/>
    <p:sldId id="391" r:id="rId7"/>
    <p:sldId id="259" r:id="rId8"/>
    <p:sldId id="258" r:id="rId9"/>
    <p:sldId id="260" r:id="rId10"/>
    <p:sldId id="371" r:id="rId11"/>
    <p:sldId id="261" r:id="rId12"/>
    <p:sldId id="360" r:id="rId13"/>
    <p:sldId id="369" r:id="rId14"/>
    <p:sldId id="257" r:id="rId15"/>
    <p:sldId id="372" r:id="rId16"/>
    <p:sldId id="373" r:id="rId17"/>
    <p:sldId id="374" r:id="rId18"/>
    <p:sldId id="376" r:id="rId19"/>
    <p:sldId id="381" r:id="rId20"/>
    <p:sldId id="396" r:id="rId21"/>
    <p:sldId id="375" r:id="rId22"/>
    <p:sldId id="377" r:id="rId23"/>
    <p:sldId id="378" r:id="rId24"/>
    <p:sldId id="379" r:id="rId25"/>
    <p:sldId id="380" r:id="rId26"/>
    <p:sldId id="397" r:id="rId27"/>
    <p:sldId id="399" r:id="rId28"/>
    <p:sldId id="356" r:id="rId29"/>
    <p:sldId id="382" r:id="rId30"/>
    <p:sldId id="389" r:id="rId31"/>
    <p:sldId id="384" r:id="rId32"/>
    <p:sldId id="385" r:id="rId33"/>
    <p:sldId id="388" r:id="rId34"/>
    <p:sldId id="386" r:id="rId35"/>
    <p:sldId id="3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1D97D-0D72-4770-A446-FF80E814FE7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6F895-F95B-4F34-A77F-5DD2ABC60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0C37-ED0E-3A0E-4F26-4C1537CC6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F6DE0-FE13-AF22-9BA6-0E31BBAE3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2CE1B-E36F-B17D-6025-E1D44D01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08FB1-2979-C857-551E-D87F8546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44656-B784-B880-EE95-D704F2F4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46D3-B5A4-6D1B-674B-CAB89434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477EB-6F85-C455-4476-F793DDA53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259C-6D3D-E9BF-AE01-2A487675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6C16E-7EAF-AC6D-B805-6DF5F41A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4C82-B7D9-173F-0006-0C275D38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8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9571E-D616-3FF3-17B6-6174FEF81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5705E-6F92-2BA4-3EC6-5AFBF2186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A95FF-E3E8-4344-C6B7-B5FBA39D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543C-1174-8CD0-5363-4BC74FD5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2FFF-DF4C-BD92-77F8-88066815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BFC36-8B91-14EC-D6F2-4CBF6717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D7751-42E5-6652-59B9-F915CFB7C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3776F-8E30-F213-C302-DEA5F581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18B7-5EB9-D5E8-0B09-0CE7771C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B465A-8E71-57C3-9D8A-82FF0549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5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5E8E-49C6-F874-3FC6-1F491F79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D3F46-1A89-7068-B01D-268820C84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F2318-4154-0466-A380-5687A0CB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EAD1-9DA5-EFD7-78F2-D32E549C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4025A-5B74-2C96-E359-D235C012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6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E60F-5FDC-86A9-8E8F-8DCC203B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49CBF-45A4-5A95-C45A-528673850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22AB9-9B50-7089-66DB-DDCBFEEF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6BBCC-1B77-A6DC-9299-A73542D9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442C6-011C-D370-5475-C708B826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D23A2-5340-A37D-BA2D-DC4005B4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61EF-956A-CDAA-F7DE-9B2E0A90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4543-471D-D948-26CF-964C41B20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B5245-E8D8-8D92-D91B-6B509B988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3F00E-AF57-CEBC-C8E0-EAB742DB9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856C1-85FD-A140-9C06-69A468720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F1F6A-99A2-68C5-9385-03EEA89E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1DDA9-0770-64B1-FC59-A373D71A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D784E-D890-CE7F-8903-23A2F831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0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2807-FE52-DEAF-5952-7143A1D2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DA3A8-E770-C2CF-64F0-90D4690D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6599E-E14B-2E30-178A-DE7C004C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730B0-EDA3-29FC-1F42-68F07EF8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8D93DF-680C-0F1B-1F1C-4895F2E3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F225B-25AA-0D0E-B108-B471AC6A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39E2-08F2-FD60-3C58-BC2C9501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17E2-952B-D20E-8B6E-7BFFC5A5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CC706-4006-C550-C8FE-2C7424E6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B6A8C-8301-57FD-F4F3-570352AEB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EDC02-1802-5FDF-BE57-C5CFF4AC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BB7C-4EB4-7AC5-E0E9-8246095E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D782F-8E47-873B-D6AC-42D01197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79C1-593F-F3AB-956A-76327E9B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B5053-8B0C-6243-0E47-4DF764258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57650-52B2-953B-8906-C170AD3B4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8DDC5-F474-D656-56C9-10C9943C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37F77-E474-8F0E-004E-F5AA4E69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5B9A8-5B67-1BF7-3E94-65B4196B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CF6464-6139-538B-B270-A9650AB8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258F8-F71B-A944-9E68-9C3119365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8D4-F27D-9D5D-37A2-7129C1321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2363C-1BF6-4EE9-9233-EB23AE535FC0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723F0-7369-8DD0-7A97-DCDA5A240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00B2-9497-79F9-59B1-183309BF7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89847-E7CF-4C36-B82F-7641397C1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6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426720"/>
            <a:ext cx="109728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old Rain Sounds in the Forest | Gentle Rainfall for Relaxing, Sleeping ...">
            <a:extLst>
              <a:ext uri="{FF2B5EF4-FFF2-40B4-BE49-F238E27FC236}">
                <a16:creationId xmlns:a16="http://schemas.microsoft.com/office/drawing/2014/main" id="{759D7FC3-7BC4-E79B-73C3-F2981591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B15EC-7E0A-F573-A9DE-0F15CCB5700A}"/>
              </a:ext>
            </a:extLst>
          </p:cNvPr>
          <p:cNvSpPr txBox="1"/>
          <p:nvPr/>
        </p:nvSpPr>
        <p:spPr>
          <a:xfrm>
            <a:off x="619760" y="2044323"/>
            <a:ext cx="1095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Welcome to GBC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492F5-8EF3-7974-B6E9-96830EF83FD7}"/>
              </a:ext>
            </a:extLst>
          </p:cNvPr>
          <p:cNvSpPr txBox="1"/>
          <p:nvPr/>
        </p:nvSpPr>
        <p:spPr>
          <a:xfrm>
            <a:off x="518160" y="5413831"/>
            <a:ext cx="1137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Psalm 147:8  </a:t>
            </a:r>
            <a:r>
              <a:rPr lang="en-US" sz="3600" b="1" i="1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He covers the heavens with clouds, prepares rain for the earth, makes grass to grow on the mountains</a:t>
            </a:r>
            <a:r>
              <a:rPr lang="en-US" sz="3600" b="0" i="0" strike="noStrike" baseline="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D9A1A-2B82-3AA9-D63A-2D485127B056}"/>
              </a:ext>
            </a:extLst>
          </p:cNvPr>
          <p:cNvSpPr txBox="1"/>
          <p:nvPr/>
        </p:nvSpPr>
        <p:spPr>
          <a:xfrm>
            <a:off x="8991600" y="558800"/>
            <a:ext cx="260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June 4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211FC-C51F-7E3E-02CA-A6AA3A6C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243840"/>
            <a:ext cx="2612707" cy="1531949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71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Holy Spirit, come abide within;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May Your joy be seen in all we do—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Love enough to cover </a:t>
            </a:r>
            <a:r>
              <a:rPr lang="en-US" sz="4800" b="0" i="0" dirty="0" err="1">
                <a:solidFill>
                  <a:srgbClr val="444444"/>
                </a:solidFill>
                <a:effectLst/>
              </a:rPr>
              <a:t>ev'ry</a:t>
            </a:r>
            <a:r>
              <a:rPr lang="en-US" sz="4800" b="0" i="0" dirty="0">
                <a:solidFill>
                  <a:srgbClr val="444444"/>
                </a:solidFill>
                <a:effectLst/>
              </a:rPr>
              <a:t> sin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In each thought and deed and attitude,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420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Kindness to the greatest and the least,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Gentleness that sows the path of peace.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Turn </a:t>
            </a:r>
            <a:r>
              <a:rPr lang="en-US" sz="4800" dirty="0">
                <a:solidFill>
                  <a:srgbClr val="444444"/>
                </a:solidFill>
              </a:rPr>
              <a:t>our</a:t>
            </a:r>
            <a:r>
              <a:rPr lang="en-US" sz="4800" b="0" i="0" dirty="0">
                <a:solidFill>
                  <a:srgbClr val="444444"/>
                </a:solidFill>
                <a:effectLst/>
              </a:rPr>
              <a:t> striving into works of grace.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Breath of God, show Christ in all we do.</a:t>
            </a:r>
          </a:p>
        </p:txBody>
      </p:sp>
    </p:spTree>
    <p:extLst>
      <p:ext uri="{BB962C8B-B14F-4D97-AF65-F5344CB8AC3E}">
        <p14:creationId xmlns:p14="http://schemas.microsoft.com/office/powerpoint/2010/main" val="11380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6600" b="1" dirty="0">
                <a:solidFill>
                  <a:srgbClr val="FF0000"/>
                </a:solidFill>
              </a:rPr>
              <a:t>GRACE</a:t>
            </a:r>
            <a:r>
              <a:rPr lang="en-US" sz="6600" dirty="0"/>
              <a:t> BIBLE CHAPEL</a:t>
            </a:r>
          </a:p>
          <a:p>
            <a:r>
              <a:rPr lang="en-US" sz="4800" dirty="0"/>
              <a:t>Exploring our “</a:t>
            </a:r>
            <a:r>
              <a:rPr lang="en-US" sz="4800" i="1" dirty="0"/>
              <a:t>First Name</a:t>
            </a:r>
            <a:r>
              <a:rPr lang="en-US" sz="4800" dirty="0"/>
              <a:t>”</a:t>
            </a:r>
          </a:p>
          <a:p>
            <a:endParaRPr lang="en-US" sz="4800" dirty="0"/>
          </a:p>
          <a:p>
            <a:r>
              <a:rPr lang="en-US" sz="5400" b="1" dirty="0"/>
              <a:t>Grow in the GRACE </a:t>
            </a:r>
            <a:r>
              <a:rPr lang="en-US" sz="5400" i="1" dirty="0"/>
              <a:t>and knowledge   of our Lord and Savior </a:t>
            </a:r>
            <a:r>
              <a:rPr lang="en-US" sz="5400" b="1" i="1" dirty="0"/>
              <a:t>Jesus Christ</a:t>
            </a:r>
            <a:r>
              <a:rPr lang="en-US" sz="5400" i="1" dirty="0"/>
              <a:t>. 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II Peter 3:18</a:t>
            </a:r>
          </a:p>
          <a:p>
            <a:endParaRPr lang="en-US" sz="54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Romans 1-16</a:t>
            </a:r>
          </a:p>
          <a:p>
            <a:r>
              <a:rPr lang="en-US" sz="5400" b="1" dirty="0"/>
              <a:t>A goldmine of God’s GRACE  </a:t>
            </a:r>
            <a:r>
              <a:rPr lang="en-US" sz="5400" dirty="0"/>
              <a:t>(</a:t>
            </a:r>
            <a:r>
              <a:rPr lang="en-US" sz="5400" i="1" dirty="0"/>
              <a:t>22 x</a:t>
            </a:r>
            <a:r>
              <a:rPr lang="en-US" sz="5400" dirty="0"/>
              <a:t>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5400" b="1" dirty="0">
                <a:solidFill>
                  <a:srgbClr val="FF0000"/>
                </a:solidFill>
              </a:rPr>
              <a:t>Romans 7</a:t>
            </a:r>
          </a:p>
          <a:p>
            <a:r>
              <a:rPr lang="en-US" sz="5400" b="1" spc="-150" dirty="0"/>
              <a:t>A lesson on God’s Grace and LAW </a:t>
            </a:r>
            <a:r>
              <a:rPr lang="en-US" sz="5400" spc="-150" dirty="0"/>
              <a:t>(</a:t>
            </a:r>
            <a:r>
              <a:rPr lang="en-US" sz="5400" i="1" spc="-150" dirty="0"/>
              <a:t>20 x</a:t>
            </a:r>
            <a:r>
              <a:rPr lang="en-US" sz="5400" spc="-150" dirty="0"/>
              <a:t>)</a:t>
            </a:r>
          </a:p>
          <a:p>
            <a:endParaRPr lang="en-US" sz="2000" dirty="0"/>
          </a:p>
          <a:p>
            <a:r>
              <a:rPr lang="en-US" sz="5400" i="1" dirty="0"/>
              <a:t>How do “rules” fit in a Christian’s life?</a:t>
            </a:r>
          </a:p>
          <a:p>
            <a:endParaRPr lang="en-US" sz="54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663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426720"/>
            <a:ext cx="10972800" cy="5943600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What is the LAW</a:t>
            </a:r>
            <a:r>
              <a:rPr lang="en-US" sz="4800" dirty="0"/>
              <a:t>?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 7:7</a:t>
            </a:r>
            <a:r>
              <a:rPr lang="en-US" sz="4800" dirty="0"/>
              <a:t> - 10 Commandments. Defines </a:t>
            </a:r>
            <a:r>
              <a:rPr lang="en-US" sz="4800" b="1" dirty="0"/>
              <a:t>sin</a:t>
            </a:r>
            <a:r>
              <a:rPr lang="en-US" sz="4800" dirty="0"/>
              <a:t>.</a:t>
            </a:r>
          </a:p>
          <a:p>
            <a:pPr algn="l"/>
            <a:r>
              <a:rPr lang="en-US" sz="4800" b="1" spc="-200" dirty="0">
                <a:solidFill>
                  <a:srgbClr val="FF0000"/>
                </a:solidFill>
              </a:rPr>
              <a:t>3:23</a:t>
            </a:r>
            <a:r>
              <a:rPr lang="en-US" sz="4800" spc="-200" dirty="0"/>
              <a:t> - It reveals God’s glory and exposes </a:t>
            </a:r>
            <a:r>
              <a:rPr lang="en-US" sz="4800" b="1" spc="-200" dirty="0"/>
              <a:t>sinners</a:t>
            </a:r>
            <a:r>
              <a:rPr lang="en-US" sz="4800" spc="-2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13:8,9</a:t>
            </a:r>
            <a:r>
              <a:rPr lang="en-US" sz="4800" dirty="0"/>
              <a:t> - It describes </a:t>
            </a:r>
            <a:r>
              <a:rPr lang="en-US" sz="4800" b="1" spc="-150" dirty="0"/>
              <a:t>loving</a:t>
            </a:r>
            <a:r>
              <a:rPr lang="en-US" sz="4800" dirty="0"/>
              <a:t> God &amp; neighbor.</a:t>
            </a:r>
            <a:endParaRPr lang="en-US" sz="4800" spc="-150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5:20,21</a:t>
            </a:r>
            <a:r>
              <a:rPr lang="en-US" sz="4800" dirty="0"/>
              <a:t> - It shows our need for God’s </a:t>
            </a:r>
            <a:r>
              <a:rPr lang="en-US" sz="4800" b="1" dirty="0"/>
              <a:t>grace</a:t>
            </a:r>
            <a:r>
              <a:rPr lang="en-US" sz="4800" dirty="0"/>
              <a:t> 	and for a sinless </a:t>
            </a:r>
            <a:r>
              <a:rPr lang="en-US" sz="4800" b="1" dirty="0"/>
              <a:t>Savior</a:t>
            </a:r>
            <a:r>
              <a:rPr lang="en-US" sz="4800" dirty="0"/>
              <a:t>.</a:t>
            </a:r>
          </a:p>
          <a:p>
            <a:endParaRPr lang="en-US" sz="1100" b="1" dirty="0">
              <a:solidFill>
                <a:srgbClr val="FF0000"/>
              </a:solidFill>
            </a:endParaRPr>
          </a:p>
          <a:p>
            <a:r>
              <a:rPr lang="en-US" sz="4800" b="1" dirty="0">
                <a:solidFill>
                  <a:srgbClr val="FF0000"/>
                </a:solidFill>
              </a:rPr>
              <a:t>Gal 3:24  </a:t>
            </a:r>
            <a:r>
              <a:rPr lang="en-US" sz="4800" i="1" dirty="0"/>
              <a:t>The </a:t>
            </a:r>
            <a:r>
              <a:rPr lang="en-US" sz="4800" b="1" i="1" dirty="0"/>
              <a:t>law</a:t>
            </a:r>
            <a:r>
              <a:rPr lang="en-US" sz="4800" i="1" dirty="0"/>
              <a:t> was our </a:t>
            </a:r>
            <a:r>
              <a:rPr lang="en-US" sz="4800" b="1" i="1" dirty="0"/>
              <a:t>schoolmaster</a:t>
            </a:r>
            <a:r>
              <a:rPr lang="en-US" sz="4800" i="1" dirty="0"/>
              <a:t>   to </a:t>
            </a:r>
            <a:r>
              <a:rPr lang="en-US" sz="4800" b="1" i="1" dirty="0"/>
              <a:t>bring us to Christ</a:t>
            </a:r>
            <a:r>
              <a:rPr lang="en-US" sz="4800" i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2080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Three Questions</a:t>
            </a:r>
            <a:endParaRPr lang="en-US" sz="4800" dirty="0"/>
          </a:p>
          <a:p>
            <a:pPr algn="l">
              <a:tabLst>
                <a:tab pos="4064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Rom 6:1</a:t>
            </a:r>
            <a:r>
              <a:rPr lang="en-US" sz="4800" dirty="0"/>
              <a:t> - Should Christians </a:t>
            </a:r>
            <a:r>
              <a:rPr lang="en-US" sz="4800" b="1" dirty="0"/>
              <a:t>keep sinning </a:t>
            </a:r>
            <a:r>
              <a:rPr lang="en-US" sz="4800" dirty="0"/>
              <a:t>	because God loves to forgive sinners?</a:t>
            </a:r>
          </a:p>
          <a:p>
            <a:pPr marL="914400" indent="-4572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4800" dirty="0"/>
              <a:t>Answer (</a:t>
            </a:r>
            <a:r>
              <a:rPr lang="en-US" sz="4800" b="1" dirty="0">
                <a:solidFill>
                  <a:srgbClr val="FF0000"/>
                </a:solidFill>
              </a:rPr>
              <a:t>12,13</a:t>
            </a:r>
            <a:r>
              <a:rPr lang="en-US" sz="4800" dirty="0"/>
              <a:t>) = </a:t>
            </a:r>
            <a:r>
              <a:rPr lang="en-US" sz="4800" i="1" dirty="0"/>
              <a:t>Don’t surrender to sin.</a:t>
            </a:r>
            <a:endParaRPr lang="en-US" sz="4800" dirty="0"/>
          </a:p>
          <a:p>
            <a:pPr algn="l">
              <a:tabLst>
                <a:tab pos="406400" algn="l"/>
              </a:tabLst>
            </a:pPr>
            <a:endParaRPr lang="en-US" sz="400" dirty="0"/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6:15</a:t>
            </a:r>
            <a:r>
              <a:rPr lang="en-US" sz="4800" dirty="0"/>
              <a:t> - Are Christians </a:t>
            </a:r>
            <a:r>
              <a:rPr lang="en-US" sz="4800" b="1" spc="-150" dirty="0"/>
              <a:t>free to sin </a:t>
            </a:r>
            <a:r>
              <a:rPr lang="en-US" sz="4800" dirty="0"/>
              <a:t>because the 	law has been replaced by grace?</a:t>
            </a:r>
          </a:p>
          <a:p>
            <a:pPr marL="685800" indent="-2286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/>
              <a:t>	</a:t>
            </a:r>
            <a:r>
              <a:rPr lang="en-US" sz="4800" spc="-250" dirty="0"/>
              <a:t>Answer (</a:t>
            </a:r>
            <a:r>
              <a:rPr lang="en-US" sz="4800" b="1" spc="-250" dirty="0">
                <a:solidFill>
                  <a:srgbClr val="FF0000"/>
                </a:solidFill>
              </a:rPr>
              <a:t>19</a:t>
            </a:r>
            <a:r>
              <a:rPr lang="en-US" sz="4800" spc="-250" dirty="0"/>
              <a:t>) = </a:t>
            </a:r>
            <a:r>
              <a:rPr lang="en-US" sz="4800" i="1" spc="-250" dirty="0"/>
              <a:t>We’re</a:t>
            </a:r>
            <a:r>
              <a:rPr lang="en-US" sz="4800" spc="-250" dirty="0"/>
              <a:t> </a:t>
            </a:r>
            <a:r>
              <a:rPr lang="en-US" sz="4800" i="1" spc="-250" dirty="0"/>
              <a:t>freed to serve, not to sin</a:t>
            </a:r>
            <a:r>
              <a:rPr lang="en-US" sz="4800" i="1" spc="-150" dirty="0"/>
              <a:t>.</a:t>
            </a:r>
            <a:endParaRPr lang="en-US" sz="4800" spc="-150" dirty="0"/>
          </a:p>
          <a:p>
            <a:pPr algn="l">
              <a:tabLst>
                <a:tab pos="457200" algn="l"/>
              </a:tabLst>
            </a:pPr>
            <a:endParaRPr lang="en-US" sz="400" spc="-150" dirty="0"/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7:7</a:t>
            </a:r>
            <a:r>
              <a:rPr lang="en-US" sz="4800" dirty="0"/>
              <a:t> - Is the </a:t>
            </a:r>
            <a:r>
              <a:rPr lang="en-US" sz="4800" b="1" dirty="0"/>
              <a:t>law sin</a:t>
            </a:r>
            <a:r>
              <a:rPr lang="en-US" sz="4800" dirty="0"/>
              <a:t>? 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4800" dirty="0"/>
              <a:t> Answer = </a:t>
            </a:r>
            <a:r>
              <a:rPr lang="en-US" sz="4800" i="1" dirty="0"/>
              <a:t>God forbid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79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Attitudes toward the Law</a:t>
            </a:r>
            <a:endParaRPr lang="en-US" sz="4800" dirty="0"/>
          </a:p>
          <a:p>
            <a:pPr marL="406400" indent="-4064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4800" b="1" dirty="0"/>
              <a:t>Legalist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Rom 7:1-6</a:t>
            </a:r>
            <a:r>
              <a:rPr lang="en-US" sz="4800" dirty="0"/>
              <a:t>) - </a:t>
            </a:r>
            <a:r>
              <a:rPr lang="en-US" sz="4800" b="1" i="1" dirty="0"/>
              <a:t>Misses grace</a:t>
            </a:r>
            <a:r>
              <a:rPr lang="en-US" sz="4800" dirty="0"/>
              <a:t>. </a:t>
            </a:r>
          </a:p>
          <a:p>
            <a:pPr algn="l">
              <a:tabLst>
                <a:tab pos="406400" algn="l"/>
              </a:tabLst>
            </a:pPr>
            <a:r>
              <a:rPr lang="en-US" sz="4800" dirty="0"/>
              <a:t>		Seeks salvation and security in the law.</a:t>
            </a:r>
            <a:r>
              <a:rPr lang="en-US" sz="4800" spc="-50" dirty="0"/>
              <a:t> </a:t>
            </a:r>
          </a:p>
          <a:p>
            <a:pPr algn="l">
              <a:tabLst>
                <a:tab pos="406400" algn="l"/>
              </a:tabLst>
            </a:pPr>
            <a:r>
              <a:rPr lang="en-US" sz="4800" dirty="0">
                <a:sym typeface="Wingdings" panose="05000000000000000000" pitchFamily="2" charset="2"/>
              </a:rPr>
              <a:t>	</a:t>
            </a:r>
            <a:r>
              <a:rPr lang="en-US" sz="4800" dirty="0"/>
              <a:t> </a:t>
            </a:r>
            <a:r>
              <a:rPr lang="en-US" sz="4800" i="1" dirty="0"/>
              <a:t>Worships the law &amp; is bound by it</a:t>
            </a:r>
            <a:r>
              <a:rPr lang="en-US" sz="4800" dirty="0"/>
              <a:t>.</a:t>
            </a:r>
          </a:p>
          <a:p>
            <a:pPr algn="l">
              <a:tabLst>
                <a:tab pos="406400" algn="l"/>
              </a:tabLst>
            </a:pPr>
            <a:endParaRPr lang="en-US" sz="2000" dirty="0"/>
          </a:p>
          <a:p>
            <a:pPr marL="406400" indent="-4064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4800" b="1" dirty="0"/>
              <a:t>Libertine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7-12</a:t>
            </a:r>
            <a:r>
              <a:rPr lang="en-US" sz="4800" dirty="0"/>
              <a:t>) - </a:t>
            </a:r>
            <a:r>
              <a:rPr lang="en-US" sz="4800" b="1" i="1" dirty="0"/>
              <a:t>Abuses grace</a:t>
            </a:r>
            <a:r>
              <a:rPr lang="en-US" sz="4800" dirty="0"/>
              <a:t>. </a:t>
            </a:r>
          </a:p>
          <a:p>
            <a:pPr algn="l">
              <a:tabLst>
                <a:tab pos="406400" algn="l"/>
              </a:tabLst>
            </a:pPr>
            <a:r>
              <a:rPr lang="en-US" sz="4800" dirty="0"/>
              <a:t>		</a:t>
            </a:r>
            <a:r>
              <a:rPr lang="en-US" sz="4800" spc="-150" dirty="0"/>
              <a:t>Lives for self rather than for God &amp; others.</a:t>
            </a:r>
          </a:p>
          <a:p>
            <a:pPr algn="l">
              <a:tabLst>
                <a:tab pos="406400" algn="l"/>
              </a:tabLst>
            </a:pPr>
            <a:r>
              <a:rPr lang="en-US" sz="4800" dirty="0">
                <a:sym typeface="Wingdings" panose="05000000000000000000" pitchFamily="2" charset="2"/>
              </a:rPr>
              <a:t>	</a:t>
            </a:r>
            <a:r>
              <a:rPr lang="en-US" sz="4800" dirty="0"/>
              <a:t> </a:t>
            </a:r>
            <a:r>
              <a:rPr lang="en-US" sz="4800" i="1" spc="-150" dirty="0"/>
              <a:t>Rejects the law &amp; claims to be free from it.</a:t>
            </a:r>
          </a:p>
          <a:p>
            <a:pPr algn="l">
              <a:tabLst>
                <a:tab pos="406400" algn="l"/>
              </a:tabLst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020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Attitudes toward the Law</a:t>
            </a:r>
            <a:endParaRPr lang="en-US" sz="4800" dirty="0"/>
          </a:p>
          <a:p>
            <a:pPr marL="406400" indent="-4064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3200" b="1" dirty="0"/>
              <a:t>Legalist</a:t>
            </a:r>
            <a:r>
              <a:rPr lang="en-US" sz="3200" dirty="0"/>
              <a:t> (</a:t>
            </a:r>
            <a:r>
              <a:rPr lang="en-US" sz="3200" b="1" dirty="0">
                <a:solidFill>
                  <a:srgbClr val="FF0000"/>
                </a:solidFill>
              </a:rPr>
              <a:t>7:1-6</a:t>
            </a:r>
            <a:r>
              <a:rPr lang="en-US" sz="3200" dirty="0"/>
              <a:t>) - Misses grace. </a:t>
            </a:r>
          </a:p>
          <a:p>
            <a:pPr marL="406400" indent="-4064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3200" b="1" dirty="0"/>
              <a:t>Libertine</a:t>
            </a:r>
            <a:r>
              <a:rPr lang="en-US" sz="3200" dirty="0"/>
              <a:t> (</a:t>
            </a:r>
            <a:r>
              <a:rPr lang="en-US" sz="3200" b="1" dirty="0">
                <a:solidFill>
                  <a:srgbClr val="FF0000"/>
                </a:solidFill>
              </a:rPr>
              <a:t>7-12</a:t>
            </a:r>
            <a:r>
              <a:rPr lang="en-US" sz="3200" dirty="0"/>
              <a:t>) - Abuses grace.</a:t>
            </a:r>
          </a:p>
          <a:p>
            <a:pPr marL="406400" indent="-406400" algn="l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sz="4800" b="1" dirty="0"/>
              <a:t>Lover of the Law Giver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13-25</a:t>
            </a:r>
            <a:r>
              <a:rPr lang="en-US" sz="4800" dirty="0"/>
              <a:t>)  	Increasingly </a:t>
            </a:r>
            <a:r>
              <a:rPr lang="en-US" sz="4800" b="1" i="1" dirty="0"/>
              <a:t>grows in grace</a:t>
            </a:r>
            <a:r>
              <a:rPr lang="en-US" sz="4800" dirty="0"/>
              <a:t>. </a:t>
            </a:r>
          </a:p>
          <a:p>
            <a:pPr algn="l">
              <a:tabLst>
                <a:tab pos="406400" algn="l"/>
              </a:tabLst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</a:t>
            </a:r>
            <a:r>
              <a:rPr lang="en-US" sz="4800" i="1" dirty="0"/>
              <a:t>Loves the law because of the Law Giver 		and is humbled by it.</a:t>
            </a:r>
          </a:p>
        </p:txBody>
      </p:sp>
    </p:spTree>
    <p:extLst>
      <p:ext uri="{BB962C8B-B14F-4D97-AF65-F5344CB8AC3E}">
        <p14:creationId xmlns:p14="http://schemas.microsoft.com/office/powerpoint/2010/main" val="27133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Are you a LEGALIST?</a:t>
            </a:r>
            <a:endParaRPr lang="en-US" sz="4800" dirty="0"/>
          </a:p>
          <a:p>
            <a:pPr algn="l">
              <a:tabLst>
                <a:tab pos="4064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Rom 7:1</a:t>
            </a:r>
            <a:r>
              <a:rPr lang="en-US" sz="4800" dirty="0"/>
              <a:t>) Do you </a:t>
            </a:r>
            <a:r>
              <a:rPr lang="en-US" sz="4800" b="1" dirty="0"/>
              <a:t>know the law</a:t>
            </a:r>
            <a:r>
              <a:rPr lang="en-US" sz="4800" dirty="0"/>
              <a:t>, but not 	the life &amp; death issues connected with 	it?</a:t>
            </a:r>
          </a:p>
          <a:p>
            <a:pPr algn="l">
              <a:tabLst>
                <a:tab pos="4064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2,3</a:t>
            </a:r>
            <a:r>
              <a:rPr lang="en-US" sz="4800" dirty="0"/>
              <a:t>) Marriage illustration</a:t>
            </a:r>
          </a:p>
          <a:p>
            <a:pPr algn="l">
              <a:tabLst>
                <a:tab pos="406400" algn="l"/>
              </a:tabLst>
            </a:pPr>
            <a:r>
              <a:rPr lang="en-US" sz="4800" dirty="0"/>
              <a:t>- the law (</a:t>
            </a:r>
            <a:r>
              <a:rPr lang="en-US" sz="4800" i="1" dirty="0"/>
              <a:t>like marriage vows</a:t>
            </a:r>
            <a:r>
              <a:rPr lang="en-US" sz="4800" dirty="0"/>
              <a:t>) </a:t>
            </a:r>
            <a:r>
              <a:rPr lang="en-US" sz="4800" b="1" dirty="0"/>
              <a:t>binds</a:t>
            </a:r>
            <a:r>
              <a:rPr lang="en-US" sz="4800" dirty="0"/>
              <a:t> for life.</a:t>
            </a:r>
          </a:p>
          <a:p>
            <a:pPr algn="l">
              <a:tabLst>
                <a:tab pos="406400" algn="l"/>
              </a:tabLst>
            </a:pPr>
            <a:r>
              <a:rPr lang="en-US" sz="4800" dirty="0"/>
              <a:t>- death breaks law’s bonds (</a:t>
            </a:r>
            <a:r>
              <a:rPr lang="en-US" sz="4800" i="1" dirty="0"/>
              <a:t>like the death 	of a spouse</a:t>
            </a:r>
            <a:r>
              <a:rPr lang="en-US" sz="4800" dirty="0"/>
              <a:t>) and gives </a:t>
            </a:r>
            <a:r>
              <a:rPr lang="en-US" sz="4800" b="1" dirty="0"/>
              <a:t>freedom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04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Are you a LEGALIST?</a:t>
            </a:r>
            <a:endParaRPr lang="en-US" sz="4800" dirty="0"/>
          </a:p>
          <a:p>
            <a:pPr algn="l">
              <a:tabLst>
                <a:tab pos="4064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dirty="0"/>
              <a:t>) Christian application</a:t>
            </a:r>
          </a:p>
          <a:p>
            <a:pPr algn="l">
              <a:tabLst>
                <a:tab pos="236538" algn="l"/>
              </a:tabLst>
            </a:pPr>
            <a:r>
              <a:rPr lang="en-US" sz="4800" dirty="0"/>
              <a:t>- identifying by faith with Jesus’ </a:t>
            </a:r>
            <a:r>
              <a:rPr lang="en-US" sz="4800" b="1" dirty="0"/>
              <a:t>death</a:t>
            </a:r>
            <a:r>
              <a:rPr lang="en-US" sz="4800" dirty="0"/>
              <a:t> ends 		any claims the law may have on you.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- identifying by faith with Jesus’ </a:t>
            </a:r>
            <a:r>
              <a:rPr lang="en-US" sz="4800" b="1" dirty="0"/>
              <a:t>life</a:t>
            </a:r>
            <a:r>
              <a:rPr lang="en-US" sz="4800" dirty="0"/>
              <a:t> allows 	you to “marry” the living Savior,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	</a:t>
            </a:r>
            <a:r>
              <a:rPr lang="en-US" sz="4800" spc="-70" dirty="0"/>
              <a:t>and to produce fruit from that new union.</a:t>
            </a:r>
          </a:p>
        </p:txBody>
      </p:sp>
    </p:spTree>
    <p:extLst>
      <p:ext uri="{BB962C8B-B14F-4D97-AF65-F5344CB8AC3E}">
        <p14:creationId xmlns:p14="http://schemas.microsoft.com/office/powerpoint/2010/main" val="18947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61944-7179-7FC0-0BDC-CCAB522AD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3" t="1475" r="4121" b="9778"/>
          <a:stretch/>
        </p:blipFill>
        <p:spPr>
          <a:xfrm rot="16200000">
            <a:off x="2651798" y="-2650249"/>
            <a:ext cx="68884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Galatians 2:20</a:t>
            </a:r>
            <a:r>
              <a:rPr lang="en-US" sz="4800" dirty="0">
                <a:solidFill>
                  <a:srgbClr val="FF0000"/>
                </a:solidFill>
              </a:rPr>
              <a:t>  </a:t>
            </a:r>
            <a:r>
              <a:rPr lang="en-US" sz="4800" dirty="0"/>
              <a:t>I have been crucified with Christ; it is no longer I who live, but Christ lives in me; and the </a:t>
            </a:r>
            <a:r>
              <a:rPr lang="en-US" sz="4800" i="1" dirty="0"/>
              <a:t>life</a:t>
            </a:r>
            <a:r>
              <a:rPr lang="en-US" sz="4800" dirty="0"/>
              <a:t> which I now live in the flesh I live by faith in the Son of God, who loved me and gave Himself for me. </a:t>
            </a:r>
            <a:endParaRPr lang="en-US" sz="4800" spc="-70" dirty="0"/>
          </a:p>
        </p:txBody>
      </p:sp>
    </p:spTree>
    <p:extLst>
      <p:ext uri="{BB962C8B-B14F-4D97-AF65-F5344CB8AC3E}">
        <p14:creationId xmlns:p14="http://schemas.microsoft.com/office/powerpoint/2010/main" val="225306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tabLst>
                <a:tab pos="406400" algn="l"/>
              </a:tabLst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5,6</a:t>
            </a:r>
            <a:r>
              <a:rPr lang="en-US" sz="4400" dirty="0"/>
              <a:t>) Consider the options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tabLst>
                <a:tab pos="406400" algn="l"/>
              </a:tabLst>
            </a:pPr>
            <a:r>
              <a:rPr lang="en-US" sz="4400" dirty="0"/>
              <a:t>- </a:t>
            </a:r>
            <a:r>
              <a:rPr lang="en-US" sz="4400" b="1" dirty="0"/>
              <a:t>embracing the law </a:t>
            </a:r>
            <a:r>
              <a:rPr lang="en-US" sz="4400" dirty="0"/>
              <a:t>leaves you producing the 	old fleshly things the law condemns.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tabLst>
                <a:tab pos="406400" algn="l"/>
              </a:tabLst>
            </a:pPr>
            <a:r>
              <a:rPr lang="en-US" sz="4400" dirty="0"/>
              <a:t>- </a:t>
            </a:r>
            <a:r>
              <a:rPr lang="en-US" sz="4400" b="1" dirty="0"/>
              <a:t>embracing Christ </a:t>
            </a:r>
            <a:r>
              <a:rPr lang="en-US" sz="4400" dirty="0"/>
              <a:t>releases you from the law’s 	grip and produces a new life of loving service.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Ex 21:5  </a:t>
            </a:r>
            <a:r>
              <a:rPr lang="en-US" sz="4400" dirty="0"/>
              <a:t>If (</a:t>
            </a:r>
            <a:r>
              <a:rPr lang="en-US" sz="4400" i="1" dirty="0"/>
              <a:t>after 7 years</a:t>
            </a:r>
            <a:r>
              <a:rPr lang="en-US" sz="4400" dirty="0"/>
              <a:t>) the Hebrew servant says, “</a:t>
            </a:r>
            <a:r>
              <a:rPr lang="en-US" sz="4400" b="1" dirty="0"/>
              <a:t>I love my master</a:t>
            </a:r>
            <a:r>
              <a:rPr lang="en-US" sz="4400" dirty="0"/>
              <a:t>. I will not go out free”. 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dirty="0">
                <a:solidFill>
                  <a:srgbClr val="FF0000"/>
                </a:solidFill>
              </a:rPr>
              <a:t>  </a:t>
            </a:r>
            <a:r>
              <a:rPr lang="en-US" sz="4400" dirty="0"/>
              <a:t>Then his master will bring him to the door post; and his master will bore his ear through with an aul; and he will </a:t>
            </a:r>
            <a:r>
              <a:rPr lang="en-US" sz="4400" b="1" dirty="0"/>
              <a:t>serve him for ever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0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r>
              <a:rPr lang="en-US" sz="4400" b="1" dirty="0"/>
              <a:t>Are Christians released from the Law?</a:t>
            </a: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Yes</a:t>
            </a:r>
            <a:r>
              <a:rPr lang="en-US" sz="4400" dirty="0"/>
              <a:t> - Instead of </a:t>
            </a:r>
            <a:r>
              <a:rPr lang="en-US" sz="4400" b="1" dirty="0"/>
              <a:t>having</a:t>
            </a:r>
            <a:r>
              <a:rPr lang="en-US" sz="4400" dirty="0"/>
              <a:t> to obey laws as a </a:t>
            </a:r>
            <a:r>
              <a:rPr lang="en-US" sz="4400" b="1" dirty="0"/>
              <a:t>slaves</a:t>
            </a:r>
            <a:r>
              <a:rPr lang="en-US" sz="4400" dirty="0"/>
              <a:t>,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 	we </a:t>
            </a:r>
            <a:r>
              <a:rPr lang="en-US" sz="4400" b="1" dirty="0"/>
              <a:t>want</a:t>
            </a:r>
            <a:r>
              <a:rPr lang="en-US" sz="4400" dirty="0"/>
              <a:t> to obey Jesus as His </a:t>
            </a:r>
            <a:r>
              <a:rPr lang="en-US" sz="4400" b="1" dirty="0"/>
              <a:t>bride</a:t>
            </a:r>
            <a:r>
              <a:rPr lang="en-US" sz="4400" dirty="0"/>
              <a:t> and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	</a:t>
            </a:r>
            <a:r>
              <a:rPr lang="en-US" sz="4400" spc="-150" dirty="0"/>
              <a:t>are </a:t>
            </a:r>
            <a:r>
              <a:rPr lang="en-US" sz="4400" b="1" spc="-150" dirty="0"/>
              <a:t>enabled</a:t>
            </a:r>
            <a:r>
              <a:rPr lang="en-US" sz="4400" spc="-150" dirty="0"/>
              <a:t> to obey by the indwelling Spirit.</a:t>
            </a:r>
          </a:p>
          <a:p>
            <a:pPr algn="l">
              <a:spcBef>
                <a:spcPts val="0"/>
              </a:spcBef>
            </a:pPr>
            <a:endParaRPr lang="en-US" sz="1000" b="1" dirty="0"/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Yes &amp; No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- Grace produces a grateful heart.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	What once was seen as </a:t>
            </a:r>
            <a:r>
              <a:rPr lang="en-US" sz="4400" b="1" dirty="0"/>
              <a:t>prison bars </a:t>
            </a:r>
          </a:p>
          <a:p>
            <a:pPr algn="l">
              <a:spcBef>
                <a:spcPts val="0"/>
              </a:spcBef>
            </a:pPr>
            <a:r>
              <a:rPr lang="en-US" sz="4400" b="1" dirty="0"/>
              <a:t>	</a:t>
            </a:r>
            <a:r>
              <a:rPr lang="en-US" sz="4400" dirty="0"/>
              <a:t>are now welcomed as </a:t>
            </a:r>
            <a:r>
              <a:rPr lang="en-US" sz="4400" b="1" dirty="0"/>
              <a:t>guardrails</a:t>
            </a:r>
            <a:r>
              <a:rPr lang="en-US" sz="4400" dirty="0"/>
              <a:t>.</a:t>
            </a:r>
          </a:p>
          <a:p>
            <a:pPr algn="l"/>
            <a:endParaRPr lang="en-US" sz="1000" b="1" dirty="0">
              <a:sym typeface="Wingdings" panose="05000000000000000000" pitchFamily="2" charset="2"/>
            </a:endParaRPr>
          </a:p>
          <a:p>
            <a:pPr algn="l"/>
            <a:r>
              <a:rPr lang="en-US" sz="4400" b="1" dirty="0">
                <a:sym typeface="Wingdings" panose="05000000000000000000" pitchFamily="2" charset="2"/>
              </a:rPr>
              <a:t>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Rules</a:t>
            </a:r>
            <a:r>
              <a:rPr lang="en-US" sz="4400" b="1" dirty="0"/>
              <a:t>-focus</a:t>
            </a:r>
            <a:r>
              <a:rPr lang="en-US" sz="4400" dirty="0"/>
              <a:t> replaced with </a:t>
            </a:r>
            <a:r>
              <a:rPr lang="en-US" sz="4400" b="1" dirty="0">
                <a:solidFill>
                  <a:srgbClr val="FF0000"/>
                </a:solidFill>
              </a:rPr>
              <a:t>relationship</a:t>
            </a:r>
            <a:r>
              <a:rPr lang="en-US" sz="4400" b="1" dirty="0"/>
              <a:t>-focus</a:t>
            </a:r>
          </a:p>
        </p:txBody>
      </p:sp>
    </p:spTree>
    <p:extLst>
      <p:ext uri="{BB962C8B-B14F-4D97-AF65-F5344CB8AC3E}">
        <p14:creationId xmlns:p14="http://schemas.microsoft.com/office/powerpoint/2010/main" val="2625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Are You a Libertine?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(</a:t>
            </a:r>
            <a:r>
              <a:rPr lang="en-US" sz="4400" i="1" dirty="0"/>
              <a:t>One who </a:t>
            </a:r>
            <a:r>
              <a:rPr lang="en-US" sz="4400" dirty="0"/>
              <a:t>r</a:t>
            </a:r>
            <a:r>
              <a:rPr lang="en-US" sz="4400" i="1" dirty="0"/>
              <a:t>ejects the law. Abuses grace</a:t>
            </a:r>
            <a:r>
              <a:rPr lang="en-US" sz="4400" dirty="0"/>
              <a:t>)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Since God’s grace frees me from law’s penalty, </a:t>
            </a:r>
            <a:r>
              <a:rPr lang="en-US" sz="4400" spc="-200" dirty="0"/>
              <a:t>then is the law </a:t>
            </a:r>
            <a:r>
              <a:rPr lang="en-US" sz="4400" b="1" spc="-200" dirty="0"/>
              <a:t>sinful</a:t>
            </a:r>
            <a:r>
              <a:rPr lang="en-US" sz="4400" spc="-200" dirty="0"/>
              <a:t>, destroying my </a:t>
            </a:r>
            <a:r>
              <a:rPr lang="en-US" sz="4400" b="1" spc="-200" dirty="0"/>
              <a:t>liberty</a:t>
            </a:r>
            <a:r>
              <a:rPr lang="en-US" sz="4400" spc="-200" dirty="0"/>
              <a:t> in Christ?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7</a:t>
            </a:r>
            <a:r>
              <a:rPr lang="en-US" sz="4400" dirty="0"/>
              <a:t>) Short answer = “God forbid!”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12</a:t>
            </a:r>
            <a:r>
              <a:rPr lang="en-US" sz="4400" dirty="0"/>
              <a:t>) Long = The Law is holy, just, good (</a:t>
            </a:r>
            <a:r>
              <a:rPr lang="en-US" sz="4400" i="1" dirty="0"/>
              <a:t>not evil</a:t>
            </a:r>
            <a:r>
              <a:rPr lang="en-US" sz="4400" dirty="0"/>
              <a:t>)</a:t>
            </a:r>
          </a:p>
          <a:p>
            <a:pPr marL="571500" indent="-334963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It’s like a </a:t>
            </a:r>
            <a:r>
              <a:rPr lang="en-US" sz="4400" b="1" dirty="0"/>
              <a:t>mirror </a:t>
            </a: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7</a:t>
            </a:r>
            <a:r>
              <a:rPr lang="en-US" sz="4400" dirty="0"/>
              <a:t>) - reveals my sins</a:t>
            </a:r>
          </a:p>
          <a:p>
            <a:pPr marL="571500" indent="-334963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spc="-50" dirty="0"/>
              <a:t>like a </a:t>
            </a:r>
            <a:r>
              <a:rPr lang="en-US" sz="4400" b="1" spc="-50" dirty="0"/>
              <a:t>magnet</a:t>
            </a:r>
            <a:r>
              <a:rPr lang="en-US" sz="4400" spc="-50" dirty="0"/>
              <a:t> (</a:t>
            </a:r>
            <a:r>
              <a:rPr lang="en-US" sz="4400" b="1" spc="-50" dirty="0">
                <a:solidFill>
                  <a:srgbClr val="FF0000"/>
                </a:solidFill>
              </a:rPr>
              <a:t>8</a:t>
            </a:r>
            <a:r>
              <a:rPr lang="en-US" sz="4400" spc="-50" dirty="0"/>
              <a:t>) - pulls my sins to the surface</a:t>
            </a:r>
          </a:p>
          <a:p>
            <a:pPr marL="571500" indent="-334963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like a </a:t>
            </a:r>
            <a:r>
              <a:rPr lang="en-US" sz="4400" b="1" dirty="0"/>
              <a:t>mortician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9-11</a:t>
            </a:r>
            <a:r>
              <a:rPr lang="en-US" sz="4400" dirty="0"/>
              <a:t>) - certifies the truth</a:t>
            </a:r>
          </a:p>
        </p:txBody>
      </p:sp>
    </p:spTree>
    <p:extLst>
      <p:ext uri="{BB962C8B-B14F-4D97-AF65-F5344CB8AC3E}">
        <p14:creationId xmlns:p14="http://schemas.microsoft.com/office/powerpoint/2010/main" val="2479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Autofit/>
          </a:bodyPr>
          <a:lstStyle/>
          <a:p>
            <a:r>
              <a:rPr lang="en-US" sz="4400" b="1" dirty="0"/>
              <a:t>Are You a Libertine?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12,13</a:t>
            </a:r>
            <a:r>
              <a:rPr lang="en-US" sz="4400" dirty="0"/>
              <a:t>) Need to grasp the “</a:t>
            </a:r>
            <a:r>
              <a:rPr lang="en-US" sz="4400" b="1" dirty="0"/>
              <a:t>beauty</a:t>
            </a:r>
            <a:r>
              <a:rPr lang="en-US" sz="4400" dirty="0"/>
              <a:t> of holiness”,</a:t>
            </a:r>
          </a:p>
          <a:p>
            <a:pPr algn="l"/>
            <a:r>
              <a:rPr lang="en-US" sz="4400" dirty="0"/>
              <a:t>	the “</a:t>
            </a:r>
            <a:r>
              <a:rPr lang="en-US" sz="4400" b="1" dirty="0"/>
              <a:t>exceeding sinfulness</a:t>
            </a:r>
            <a:r>
              <a:rPr lang="en-US" sz="4400" dirty="0"/>
              <a:t>” of sin, and </a:t>
            </a:r>
          </a:p>
          <a:p>
            <a:pPr algn="l"/>
            <a:r>
              <a:rPr lang="en-US" sz="4400" dirty="0"/>
              <a:t>    	the deeply </a:t>
            </a:r>
            <a:r>
              <a:rPr lang="en-US" sz="4400" b="1" dirty="0"/>
              <a:t>personal</a:t>
            </a:r>
            <a:r>
              <a:rPr lang="en-US" sz="4400" dirty="0"/>
              <a:t> nature of sin (</a:t>
            </a:r>
            <a:r>
              <a:rPr lang="en-US" sz="4400" i="1" dirty="0"/>
              <a:t>I, me</a:t>
            </a:r>
            <a:r>
              <a:rPr lang="en-US" sz="4400" dirty="0"/>
              <a:t>).</a:t>
            </a:r>
          </a:p>
          <a:p>
            <a:pPr algn="l"/>
            <a:endParaRPr lang="en-US" sz="4400" dirty="0"/>
          </a:p>
          <a:p>
            <a:r>
              <a:rPr lang="en-US" sz="4400" dirty="0"/>
              <a:t>Both </a:t>
            </a:r>
            <a:r>
              <a:rPr lang="en-US" sz="4400" b="1" dirty="0"/>
              <a:t>legalists</a:t>
            </a:r>
            <a:r>
              <a:rPr lang="en-US" sz="4400" dirty="0"/>
              <a:t> and </a:t>
            </a:r>
            <a:r>
              <a:rPr lang="en-US" sz="4400" b="1" dirty="0"/>
              <a:t>libertines</a:t>
            </a:r>
            <a:r>
              <a:rPr lang="en-US" sz="4400" dirty="0"/>
              <a:t> are proud</a:t>
            </a:r>
          </a:p>
          <a:p>
            <a:pPr algn="l">
              <a:tabLst>
                <a:tab pos="338138" algn="l"/>
              </a:tabLst>
            </a:pPr>
            <a:r>
              <a:rPr lang="en-US" sz="4400" dirty="0"/>
              <a:t>- 1</a:t>
            </a:r>
            <a:r>
              <a:rPr lang="en-US" sz="4400" baseline="30000" dirty="0"/>
              <a:t>st</a:t>
            </a:r>
            <a:r>
              <a:rPr lang="en-US" sz="4400" dirty="0"/>
              <a:t> boasts of his/her </a:t>
            </a:r>
            <a:r>
              <a:rPr lang="en-US" sz="4400" b="1" dirty="0"/>
              <a:t>efforts </a:t>
            </a:r>
            <a:r>
              <a:rPr lang="en-US" sz="4400" dirty="0"/>
              <a:t>to keep the law.</a:t>
            </a:r>
          </a:p>
          <a:p>
            <a:pPr algn="l">
              <a:tabLst>
                <a:tab pos="338138" algn="l"/>
              </a:tabLst>
            </a:pPr>
            <a:r>
              <a:rPr lang="en-US" sz="4400" dirty="0"/>
              <a:t>- 2</a:t>
            </a:r>
            <a:r>
              <a:rPr lang="en-US" sz="4400" baseline="30000" dirty="0"/>
              <a:t>nd</a:t>
            </a:r>
            <a:r>
              <a:rPr lang="en-US" sz="4400" dirty="0"/>
              <a:t> boasts of his/her </a:t>
            </a:r>
            <a:r>
              <a:rPr lang="en-US" sz="4400" b="1" dirty="0"/>
              <a:t>freedoms</a:t>
            </a:r>
            <a:r>
              <a:rPr lang="en-US" sz="4400" dirty="0"/>
              <a:t> from the law.</a:t>
            </a:r>
          </a:p>
        </p:txBody>
      </p:sp>
    </p:spTree>
    <p:extLst>
      <p:ext uri="{BB962C8B-B14F-4D97-AF65-F5344CB8AC3E}">
        <p14:creationId xmlns:p14="http://schemas.microsoft.com/office/powerpoint/2010/main" val="42218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Autofit/>
          </a:bodyPr>
          <a:lstStyle/>
          <a:p>
            <a:r>
              <a:rPr lang="en-US" sz="4400" b="1" dirty="0"/>
              <a:t>Are You a Lover of the Law-Giver?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14</a:t>
            </a:r>
            <a:r>
              <a:rPr lang="en-US" sz="4400" dirty="0"/>
              <a:t>) Have you seen that the problem is not the 	</a:t>
            </a:r>
            <a:r>
              <a:rPr lang="en-US" sz="4400" b="1" dirty="0"/>
              <a:t>law</a:t>
            </a:r>
            <a:r>
              <a:rPr lang="en-US" sz="4400" dirty="0"/>
              <a:t> (</a:t>
            </a:r>
            <a:r>
              <a:rPr lang="en-US" sz="4400" i="1" dirty="0"/>
              <a:t>mirror, magnet, mortician</a:t>
            </a:r>
            <a:r>
              <a:rPr lang="en-US" sz="4400" dirty="0"/>
              <a:t>), but </a:t>
            </a:r>
            <a:r>
              <a:rPr lang="en-US" sz="4400" b="1" dirty="0"/>
              <a:t>you</a:t>
            </a:r>
            <a:r>
              <a:rPr lang="en-US" sz="4400" dirty="0"/>
              <a:t>?</a:t>
            </a:r>
          </a:p>
          <a:p>
            <a:pPr algn="l"/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15,16</a:t>
            </a:r>
            <a:r>
              <a:rPr lang="en-US" sz="4400" spc="-150" dirty="0"/>
              <a:t>) Do you experience 2 competing </a:t>
            </a:r>
            <a:r>
              <a:rPr lang="en-US" sz="4400" b="1" spc="-150" dirty="0"/>
              <a:t>natures?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- An </a:t>
            </a:r>
            <a:r>
              <a:rPr lang="en-US" sz="4400" b="1" dirty="0"/>
              <a:t>old</a:t>
            </a:r>
            <a:r>
              <a:rPr lang="en-US" sz="4400" dirty="0"/>
              <a:t> nature that still wants to practice what 	displeases God.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- A </a:t>
            </a:r>
            <a:r>
              <a:rPr lang="en-US" sz="4400" b="1" dirty="0"/>
              <a:t>new</a:t>
            </a:r>
            <a:r>
              <a:rPr lang="en-US" sz="4400" dirty="0"/>
              <a:t> nature that hates displeasing God.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- A love/hate view of God’s law and my heart.</a:t>
            </a:r>
          </a:p>
        </p:txBody>
      </p:sp>
    </p:spTree>
    <p:extLst>
      <p:ext uri="{BB962C8B-B14F-4D97-AF65-F5344CB8AC3E}">
        <p14:creationId xmlns:p14="http://schemas.microsoft.com/office/powerpoint/2010/main" val="1065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21-23</a:t>
            </a:r>
            <a:r>
              <a:rPr lang="en-US" sz="4400" dirty="0"/>
              <a:t>) Do you experience 2 competing </a:t>
            </a:r>
            <a:r>
              <a:rPr lang="en-US" sz="4400" b="1" dirty="0"/>
              <a:t>laws?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</a:t>
            </a:r>
            <a:r>
              <a:rPr lang="en-US" sz="4400" b="1" dirty="0"/>
              <a:t>God’s law </a:t>
            </a:r>
            <a:r>
              <a:rPr lang="en-US" sz="4400" dirty="0"/>
              <a:t>that delights your new heart (</a:t>
            </a:r>
            <a:r>
              <a:rPr lang="en-US" sz="4400" b="1" dirty="0">
                <a:solidFill>
                  <a:srgbClr val="FF0000"/>
                </a:solidFill>
              </a:rPr>
              <a:t>22</a:t>
            </a:r>
            <a:r>
              <a:rPr lang="en-US" sz="44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</a:t>
            </a:r>
            <a:r>
              <a:rPr lang="en-US" sz="4400" b="1" dirty="0"/>
              <a:t>Sin’s law </a:t>
            </a:r>
            <a:r>
              <a:rPr lang="en-US" sz="4400" dirty="0"/>
              <a:t>that captivates your old flesh (</a:t>
            </a:r>
            <a:r>
              <a:rPr lang="en-US" sz="4400" b="1" dirty="0">
                <a:solidFill>
                  <a:srgbClr val="FF0000"/>
                </a:solidFill>
              </a:rPr>
              <a:t>23</a:t>
            </a:r>
            <a:r>
              <a:rPr lang="en-US" sz="4400" dirty="0"/>
              <a:t>)</a:t>
            </a:r>
          </a:p>
          <a:p>
            <a:pPr algn="l"/>
            <a:endParaRPr lang="en-US" sz="1000" dirty="0"/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24,25</a:t>
            </a:r>
            <a:r>
              <a:rPr lang="en-US" sz="4400" dirty="0"/>
              <a:t>) Do you express 2 humble heart </a:t>
            </a:r>
            <a:r>
              <a:rPr lang="en-US" sz="4400" b="1" dirty="0"/>
              <a:t>cries?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I am such a wretched man! (</a:t>
            </a:r>
            <a:r>
              <a:rPr lang="en-US" sz="4400" b="1" dirty="0">
                <a:solidFill>
                  <a:srgbClr val="FF0000"/>
                </a:solidFill>
              </a:rPr>
              <a:t>24</a:t>
            </a:r>
            <a:r>
              <a:rPr lang="en-US" sz="44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I am so grateful for the Perfect Man! (</a:t>
            </a:r>
            <a:r>
              <a:rPr lang="en-US" sz="4400" b="1" dirty="0">
                <a:solidFill>
                  <a:srgbClr val="FF0000"/>
                </a:solidFill>
              </a:rPr>
              <a:t>25</a:t>
            </a:r>
            <a:r>
              <a:rPr lang="en-US" sz="4400" dirty="0"/>
              <a:t>)</a:t>
            </a:r>
          </a:p>
          <a:p>
            <a:pPr algn="l">
              <a:tabLst>
                <a:tab pos="457200" algn="l"/>
              </a:tabLst>
            </a:pPr>
            <a:endParaRPr lang="en-US" sz="1200" dirty="0"/>
          </a:p>
          <a:p>
            <a:pPr>
              <a:tabLst>
                <a:tab pos="457200" algn="l"/>
              </a:tabLst>
            </a:pPr>
            <a:r>
              <a:rPr lang="en-US" sz="4800" b="1" dirty="0"/>
              <a:t>Are You a Lover of the Law-Giver?</a:t>
            </a:r>
            <a:endParaRPr lang="en-US" sz="4800" dirty="0"/>
          </a:p>
          <a:p>
            <a:pPr algn="l">
              <a:tabLst>
                <a:tab pos="457200" algn="l"/>
              </a:tabLst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183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Romans 7</a:t>
            </a:r>
            <a:endParaRPr lang="en-US" sz="1000" dirty="0"/>
          </a:p>
          <a:p>
            <a:r>
              <a:rPr lang="en-US" sz="4800" dirty="0"/>
              <a:t>How do “rules” fit in a Christian’s life?</a:t>
            </a:r>
          </a:p>
          <a:p>
            <a:endParaRPr lang="en-US" sz="1100" dirty="0"/>
          </a:p>
          <a:p>
            <a:pPr algn="l"/>
            <a:r>
              <a:rPr lang="en-US" sz="4800" b="1" spc="-220" dirty="0"/>
              <a:t>Legalism</a:t>
            </a:r>
            <a:r>
              <a:rPr lang="en-US" sz="4800" spc="-220" dirty="0"/>
              <a:t> - </a:t>
            </a:r>
            <a:r>
              <a:rPr lang="en-US" sz="4800" i="1" spc="-220" dirty="0"/>
              <a:t>rules </a:t>
            </a:r>
            <a:r>
              <a:rPr lang="en-US" sz="4800" b="1" i="1" spc="-220" dirty="0"/>
              <a:t>define</a:t>
            </a:r>
            <a:r>
              <a:rPr lang="en-US" sz="4800" i="1" spc="-220" dirty="0"/>
              <a:t> my relationship with God.</a:t>
            </a:r>
          </a:p>
          <a:p>
            <a:pPr algn="l"/>
            <a:r>
              <a:rPr lang="en-US" sz="4800" b="1" spc="-200" dirty="0"/>
              <a:t>Libertine</a:t>
            </a:r>
            <a:r>
              <a:rPr lang="en-US" sz="4800" spc="-200" dirty="0"/>
              <a:t> </a:t>
            </a:r>
            <a:r>
              <a:rPr lang="en-US" sz="4800" i="1" spc="-200" dirty="0"/>
              <a:t>- rules </a:t>
            </a:r>
            <a:r>
              <a:rPr lang="en-US" sz="4800" b="1" i="1" spc="-200" dirty="0"/>
              <a:t>harm</a:t>
            </a:r>
            <a:r>
              <a:rPr lang="en-US" sz="4800" i="1" spc="-200" dirty="0"/>
              <a:t> my relationship with God.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/>
              <a:t>Love for the Law-Giver</a:t>
            </a:r>
            <a:r>
              <a:rPr lang="en-US" sz="4800" dirty="0"/>
              <a:t> - </a:t>
            </a:r>
            <a:r>
              <a:rPr lang="en-US" sz="4800" i="1" dirty="0"/>
              <a:t>Because of my 	</a:t>
            </a:r>
            <a:r>
              <a:rPr lang="en-US" sz="4800" i="1" spc="-150" dirty="0"/>
              <a:t>relationship with God, I seek to please Him</a:t>
            </a:r>
            <a:r>
              <a:rPr lang="en-US" sz="4800" spc="-150" dirty="0"/>
              <a:t>.</a:t>
            </a:r>
          </a:p>
          <a:p>
            <a:pPr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1John 4:19  </a:t>
            </a:r>
            <a:r>
              <a:rPr lang="en-US" sz="4800" dirty="0"/>
              <a:t>We love Him because 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He first loved us. </a:t>
            </a:r>
          </a:p>
        </p:txBody>
      </p:sp>
    </p:spTree>
    <p:extLst>
      <p:ext uri="{BB962C8B-B14F-4D97-AF65-F5344CB8AC3E}">
        <p14:creationId xmlns:p14="http://schemas.microsoft.com/office/powerpoint/2010/main" val="41471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r>
              <a:rPr lang="en-US" sz="4800" b="1" dirty="0"/>
              <a:t>Once For All</a:t>
            </a:r>
          </a:p>
          <a:p>
            <a:r>
              <a:rPr lang="en-US" sz="4800" dirty="0"/>
              <a:t> Free from the </a:t>
            </a:r>
            <a:r>
              <a:rPr lang="en-US" sz="4800" b="1" dirty="0"/>
              <a:t>law</a:t>
            </a:r>
            <a:r>
              <a:rPr lang="en-US" sz="4800" dirty="0"/>
              <a:t>, O happy condition, Jesus has bled, and there is remission;</a:t>
            </a:r>
          </a:p>
          <a:p>
            <a:r>
              <a:rPr lang="en-US" sz="4800" dirty="0"/>
              <a:t>Cursed by the </a:t>
            </a:r>
            <a:r>
              <a:rPr lang="en-US" sz="4800" b="1" dirty="0"/>
              <a:t>law</a:t>
            </a:r>
            <a:r>
              <a:rPr lang="en-US" sz="4800" dirty="0"/>
              <a:t> and bruised by the fall,</a:t>
            </a:r>
          </a:p>
          <a:p>
            <a:r>
              <a:rPr lang="en-US" sz="4800" b="1" dirty="0"/>
              <a:t>Grace</a:t>
            </a:r>
            <a:r>
              <a:rPr lang="en-US" sz="4800" dirty="0"/>
              <a:t> has redeemed us once for all.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7DCE0-FB83-168B-7F42-60EA19D5DA94}"/>
              </a:ext>
            </a:extLst>
          </p:cNvPr>
          <p:cNvSpPr txBox="1"/>
          <p:nvPr/>
        </p:nvSpPr>
        <p:spPr>
          <a:xfrm>
            <a:off x="9855200" y="508000"/>
            <a:ext cx="172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(#371)</a:t>
            </a:r>
          </a:p>
        </p:txBody>
      </p:sp>
    </p:spTree>
    <p:extLst>
      <p:ext uri="{BB962C8B-B14F-4D97-AF65-F5344CB8AC3E}">
        <p14:creationId xmlns:p14="http://schemas.microsoft.com/office/powerpoint/2010/main" val="329179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AEDCF-9B90-2D92-A1E2-30838FE4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/>
          <a:stretch/>
        </p:blipFill>
        <p:spPr>
          <a:xfrm>
            <a:off x="-22803" y="449664"/>
            <a:ext cx="12214803" cy="595867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3C7C52C-0CA0-B19B-581D-12789CF5B803}"/>
              </a:ext>
            </a:extLst>
          </p:cNvPr>
          <p:cNvSpPr/>
          <p:nvPr/>
        </p:nvSpPr>
        <p:spPr>
          <a:xfrm rot="12560124">
            <a:off x="7090528" y="1926351"/>
            <a:ext cx="4679590" cy="18433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92B96A-59CD-6306-50A0-828A7BB60BD0}"/>
              </a:ext>
            </a:extLst>
          </p:cNvPr>
          <p:cNvSpPr/>
          <p:nvPr/>
        </p:nvSpPr>
        <p:spPr>
          <a:xfrm>
            <a:off x="5943600" y="1117600"/>
            <a:ext cx="1361440" cy="71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5B20E-742B-726A-25A2-D4BB93908245}"/>
              </a:ext>
            </a:extLst>
          </p:cNvPr>
          <p:cNvSpPr txBox="1"/>
          <p:nvPr/>
        </p:nvSpPr>
        <p:spPr>
          <a:xfrm>
            <a:off x="2149646" y="4197674"/>
            <a:ext cx="7587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GBCMINISTRY.com</a:t>
            </a:r>
          </a:p>
        </p:txBody>
      </p:sp>
    </p:spTree>
    <p:extLst>
      <p:ext uri="{BB962C8B-B14F-4D97-AF65-F5344CB8AC3E}">
        <p14:creationId xmlns:p14="http://schemas.microsoft.com/office/powerpoint/2010/main" val="1574429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endParaRPr lang="en-US" sz="4800" dirty="0"/>
          </a:p>
          <a:p>
            <a:r>
              <a:rPr lang="en-US" sz="5400" b="1" dirty="0"/>
              <a:t>Once for all, O sinner, receive it,</a:t>
            </a:r>
          </a:p>
          <a:p>
            <a:r>
              <a:rPr lang="en-US" sz="5400" b="1" dirty="0"/>
              <a:t>Once for all, O brother, believe it;</a:t>
            </a:r>
          </a:p>
          <a:p>
            <a:r>
              <a:rPr lang="en-US" sz="5400" b="1" dirty="0"/>
              <a:t>Cling to the cross, the burden will fall,</a:t>
            </a:r>
          </a:p>
          <a:p>
            <a:r>
              <a:rPr lang="en-US" sz="5400" b="1" dirty="0"/>
              <a:t>Christ has redeemed us once for all.</a:t>
            </a:r>
          </a:p>
        </p:txBody>
      </p:sp>
    </p:spTree>
    <p:extLst>
      <p:ext uri="{BB962C8B-B14F-4D97-AF65-F5344CB8AC3E}">
        <p14:creationId xmlns:p14="http://schemas.microsoft.com/office/powerpoint/2010/main" val="405066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r>
              <a:rPr lang="en-US" sz="4800" dirty="0"/>
              <a:t>Now we are free, there's no condemnation,</a:t>
            </a:r>
          </a:p>
          <a:p>
            <a:r>
              <a:rPr lang="en-US" sz="4800" dirty="0"/>
              <a:t>Jesus provides a perfect salvation;</a:t>
            </a:r>
          </a:p>
          <a:p>
            <a:r>
              <a:rPr lang="en-US" sz="4800" dirty="0"/>
              <a:t>"Come unto Me," O hear His sweet call,</a:t>
            </a:r>
          </a:p>
          <a:p>
            <a:r>
              <a:rPr lang="en-US" sz="4800" dirty="0"/>
              <a:t>Come, and He saves us once for all. </a:t>
            </a:r>
          </a:p>
        </p:txBody>
      </p:sp>
    </p:spTree>
    <p:extLst>
      <p:ext uri="{BB962C8B-B14F-4D97-AF65-F5344CB8AC3E}">
        <p14:creationId xmlns:p14="http://schemas.microsoft.com/office/powerpoint/2010/main" val="1363443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endParaRPr lang="en-US" sz="4800" dirty="0"/>
          </a:p>
          <a:p>
            <a:r>
              <a:rPr lang="en-US" sz="5400" b="1" dirty="0"/>
              <a:t>Once for all, O sinner, receive it,</a:t>
            </a:r>
          </a:p>
          <a:p>
            <a:r>
              <a:rPr lang="en-US" sz="5400" b="1" dirty="0"/>
              <a:t>Once for all, O brother, believe it;</a:t>
            </a:r>
          </a:p>
          <a:p>
            <a:r>
              <a:rPr lang="en-US" sz="5400" b="1" dirty="0"/>
              <a:t>Cling to the cross, the burden will fall,</a:t>
            </a:r>
          </a:p>
          <a:p>
            <a:r>
              <a:rPr lang="en-US" sz="5400" b="1" dirty="0"/>
              <a:t>Christ has redeemed us once for all.</a:t>
            </a:r>
          </a:p>
        </p:txBody>
      </p:sp>
    </p:spTree>
    <p:extLst>
      <p:ext uri="{BB962C8B-B14F-4D97-AF65-F5344CB8AC3E}">
        <p14:creationId xmlns:p14="http://schemas.microsoft.com/office/powerpoint/2010/main" val="1509245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7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r>
              <a:rPr lang="en-US" sz="4800" dirty="0"/>
              <a:t>"Children of God," O glorious calling,</a:t>
            </a:r>
          </a:p>
          <a:p>
            <a:r>
              <a:rPr lang="en-US" sz="4800" dirty="0"/>
              <a:t>Surely His </a:t>
            </a:r>
            <a:r>
              <a:rPr lang="en-US" sz="4800" b="1" dirty="0"/>
              <a:t>grace</a:t>
            </a:r>
            <a:r>
              <a:rPr lang="en-US" sz="4800" dirty="0"/>
              <a:t> will keep us from falling;</a:t>
            </a:r>
          </a:p>
          <a:p>
            <a:r>
              <a:rPr lang="en-US" sz="4800" dirty="0"/>
              <a:t>Passing from death to life at His call,</a:t>
            </a:r>
          </a:p>
          <a:p>
            <a:r>
              <a:rPr lang="en-US" sz="4800" dirty="0"/>
              <a:t>Blessed salvation once for all.</a:t>
            </a:r>
          </a:p>
        </p:txBody>
      </p:sp>
    </p:spTree>
    <p:extLst>
      <p:ext uri="{BB962C8B-B14F-4D97-AF65-F5344CB8AC3E}">
        <p14:creationId xmlns:p14="http://schemas.microsoft.com/office/powerpoint/2010/main" val="2294559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0FDCE-D9ED-ABE0-E467-71237CBAE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41867"/>
            <a:ext cx="10972800" cy="5808133"/>
          </a:xfrm>
        </p:spPr>
        <p:txBody>
          <a:bodyPr>
            <a:noAutofit/>
          </a:bodyPr>
          <a:lstStyle/>
          <a:p>
            <a:endParaRPr lang="en-US" sz="4800" dirty="0"/>
          </a:p>
          <a:p>
            <a:r>
              <a:rPr lang="en-US" sz="5400" b="1" dirty="0"/>
              <a:t>Once for all, O sinner, receive it,</a:t>
            </a:r>
          </a:p>
          <a:p>
            <a:r>
              <a:rPr lang="en-US" sz="5400" b="1" dirty="0"/>
              <a:t>Once for all, O brother, believe it;</a:t>
            </a:r>
          </a:p>
          <a:p>
            <a:r>
              <a:rPr lang="en-US" sz="5400" b="1" dirty="0"/>
              <a:t>Cling to the cross, the burden will fall,</a:t>
            </a:r>
          </a:p>
          <a:p>
            <a:r>
              <a:rPr lang="en-US" sz="5400" b="1" dirty="0"/>
              <a:t>Christ has redeemed us once for all.</a:t>
            </a:r>
          </a:p>
        </p:txBody>
      </p:sp>
    </p:spTree>
    <p:extLst>
      <p:ext uri="{BB962C8B-B14F-4D97-AF65-F5344CB8AC3E}">
        <p14:creationId xmlns:p14="http://schemas.microsoft.com/office/powerpoint/2010/main" val="189222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6B6E2-3ACC-EB2B-20FA-5D503628A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12192000" cy="67056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5B7910C-F4AE-1341-EE31-1D1789B52C6F}"/>
              </a:ext>
            </a:extLst>
          </p:cNvPr>
          <p:cNvSpPr/>
          <p:nvPr/>
        </p:nvSpPr>
        <p:spPr>
          <a:xfrm rot="9044228">
            <a:off x="5449332" y="2191037"/>
            <a:ext cx="5526560" cy="20982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5DEE4-8954-0288-DCE0-5D3740FD1669}"/>
              </a:ext>
            </a:extLst>
          </p:cNvPr>
          <p:cNvSpPr txBox="1"/>
          <p:nvPr/>
        </p:nvSpPr>
        <p:spPr>
          <a:xfrm>
            <a:off x="6335567" y="5312740"/>
            <a:ext cx="533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GBCMINISTRY.com</a:t>
            </a:r>
          </a:p>
        </p:txBody>
      </p:sp>
    </p:spTree>
    <p:extLst>
      <p:ext uri="{BB962C8B-B14F-4D97-AF65-F5344CB8AC3E}">
        <p14:creationId xmlns:p14="http://schemas.microsoft.com/office/powerpoint/2010/main" val="153589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E9682E-E9C4-1B4C-9C42-2943C8041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426720"/>
            <a:ext cx="109728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old Rain Sounds in the Forest | Gentle Rainfall for Relaxing, Sleeping ...">
            <a:extLst>
              <a:ext uri="{FF2B5EF4-FFF2-40B4-BE49-F238E27FC236}">
                <a16:creationId xmlns:a16="http://schemas.microsoft.com/office/drawing/2014/main" id="{759D7FC3-7BC4-E79B-73C3-F2981591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B15EC-7E0A-F573-A9DE-0F15CCB5700A}"/>
              </a:ext>
            </a:extLst>
          </p:cNvPr>
          <p:cNvSpPr txBox="1"/>
          <p:nvPr/>
        </p:nvSpPr>
        <p:spPr>
          <a:xfrm>
            <a:off x="619760" y="2044323"/>
            <a:ext cx="1095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Welcome to GBC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492F5-8EF3-7974-B6E9-96830EF83FD7}"/>
              </a:ext>
            </a:extLst>
          </p:cNvPr>
          <p:cNvSpPr txBox="1"/>
          <p:nvPr/>
        </p:nvSpPr>
        <p:spPr>
          <a:xfrm>
            <a:off x="518160" y="5413831"/>
            <a:ext cx="1137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Psalm 147:8  </a:t>
            </a:r>
            <a:r>
              <a:rPr lang="en-US" sz="3600" b="1" i="1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He covers the heavens with clouds, prepares rain for the earth, makes grass to grow on the mountains</a:t>
            </a:r>
            <a:r>
              <a:rPr lang="en-US" sz="3600" b="0" i="0" strike="noStrike" baseline="0" dirty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D9A1A-2B82-3AA9-D63A-2D485127B056}"/>
              </a:ext>
            </a:extLst>
          </p:cNvPr>
          <p:cNvSpPr txBox="1"/>
          <p:nvPr/>
        </p:nvSpPr>
        <p:spPr>
          <a:xfrm>
            <a:off x="8991600" y="558800"/>
            <a:ext cx="260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June 4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211FC-C51F-7E3E-02CA-A6AA3A6C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243840"/>
            <a:ext cx="2612707" cy="1531949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5001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Holy Spirit, living Breath of God</a:t>
            </a:r>
            <a:r>
              <a:rPr lang="en-US" sz="4800" b="0" i="0" dirty="0">
                <a:solidFill>
                  <a:srgbClr val="444444"/>
                </a:solidFill>
                <a:effectLst/>
              </a:rPr>
              <a:t>,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Breathe new life into my willing soul.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Bring the presence of the risen Lord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To renew my heart and make me whole.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endParaRPr lang="en-US" sz="4800" b="0" i="0" dirty="0">
              <a:solidFill>
                <a:srgbClr val="44444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671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Cause Your Word to come alive in me;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Give me faith for what I cannot see;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Give me passion for Your purity.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Holy Spirit, breathe new life in me.</a:t>
            </a:r>
          </a:p>
        </p:txBody>
      </p:sp>
    </p:spTree>
    <p:extLst>
      <p:ext uri="{BB962C8B-B14F-4D97-AF65-F5344CB8AC3E}">
        <p14:creationId xmlns:p14="http://schemas.microsoft.com/office/powerpoint/2010/main" val="157406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Holy Spirit, from creation's birth,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Giving life to all that God has made,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Show Your power once again on earth;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Cause Your church to hunger for Your ways.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4878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E5486C-366E-0ED1-0373-B6B85D946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01" y="482321"/>
            <a:ext cx="10952703" cy="5958672"/>
          </a:xfrm>
        </p:spPr>
        <p:txBody>
          <a:bodyPr>
            <a:normAutofit/>
          </a:bodyPr>
          <a:lstStyle/>
          <a:p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Let the fragrance of our prayers arise.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Lead us on the road of sacrifice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That in unity the face of Christ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Will be clear for all the world to see.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45793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1555</Words>
  <Application>Microsoft Office PowerPoint</Application>
  <PresentationFormat>Widescreen</PresentationFormat>
  <Paragraphs>150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65</cp:revision>
  <dcterms:created xsi:type="dcterms:W3CDTF">2023-05-30T19:13:40Z</dcterms:created>
  <dcterms:modified xsi:type="dcterms:W3CDTF">2023-06-04T12:50:45Z</dcterms:modified>
</cp:coreProperties>
</file>