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5" r:id="rId5"/>
    <p:sldId id="258" r:id="rId6"/>
    <p:sldId id="264" r:id="rId7"/>
    <p:sldId id="266" r:id="rId8"/>
    <p:sldId id="265" r:id="rId9"/>
    <p:sldId id="259" r:id="rId10"/>
    <p:sldId id="268" r:id="rId11"/>
    <p:sldId id="267" r:id="rId12"/>
    <p:sldId id="260" r:id="rId13"/>
    <p:sldId id="270" r:id="rId14"/>
    <p:sldId id="269" r:id="rId15"/>
    <p:sldId id="262" r:id="rId16"/>
    <p:sldId id="272" r:id="rId17"/>
    <p:sldId id="273" r:id="rId18"/>
    <p:sldId id="274" r:id="rId19"/>
    <p:sldId id="27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3559-BEE9-4484-B8E7-449B63CF7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B0BF1-820C-4EF1-9D9A-005665422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F642-B0ED-45F7-9BD6-48DA3289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0D259-3ECC-4EF0-9B2A-D5037652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D5F48-D630-49F8-AC74-03E8BBF3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72C07-BA01-4F0A-B563-999625F6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EEFE4-9C92-4810-B747-711495C5A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DCA4E-2DAA-4434-B790-CBDFBF11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51E9C-4DA5-42FF-AB9D-C2B5BCD1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C4260-120D-409A-9744-F9D56931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2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E235DE-236B-491E-B508-1C1853280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4ED29-BB1D-4D41-BEA7-EA6F42041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9C53-FB18-471E-BDDD-2B48AA388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4CB42-0E25-40B1-B1F2-8BC6E2A1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FA552-9788-4275-A1C3-054A2EF9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3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68110-EE14-4F3E-BB4A-CB36F03B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47B9-8D35-4B31-B074-CCB68FF59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FA595-E8FB-4383-B920-5FE3939B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011F-3003-40C0-BD52-821C8237D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D4DA0-4203-4FD9-96B8-2B259F5C3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1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8881-8E81-463C-AEA0-A5C209138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87EE7-F5A0-47C9-BA4C-A20E8DF41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48457-9841-4EB1-9352-B5845CE8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E9BB-AE02-4B7A-9457-9015186A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9B539-A79E-49B3-8958-2890D78D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6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BACA6-5576-4EA2-AA92-19CCD7ABD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2DDB0-FE73-4796-BA12-4C614FB26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8B4A2-5D0E-4FFD-849D-B7D2921DD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22EB6-2A63-4B75-85C4-471FE275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A6F81-B0D4-4906-868B-8C4DB574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9B5AD-D35E-487A-9F3C-ED0E8FD6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1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18DE-FB7E-44D6-AE28-359CF8760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B220F-81CA-439B-9E97-D887358D7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E36A7-6FE2-4264-8B5D-65D1FC72D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3938B-19AC-4930-879A-80F3BDA24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C9C43-2ADF-4E95-ABBF-78BF9B26A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9F017F-05DA-4055-B8DE-C2A1996F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C3A559-8F25-4108-8112-0DEE444FD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D9ECC-BF1E-4A3A-9293-810719C8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5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CCB1F-F9A2-409E-87CC-943D6B8A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E0587-64B5-44E9-B99F-56EBCF86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1F04E-E79B-4840-8D23-EB2EBBDF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98F594-3E4C-4A86-A4F2-B0039525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A163BB-0C51-415C-B07E-21F80E27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41BF15-C122-4B92-A80D-D117B4C3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DF651-DF4F-41CD-9969-C489FF7F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6AF8-3392-4012-8220-2A522946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2D007-B467-47FB-B507-C5B1415CA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6C9CF-8535-4CF2-8B6C-422C71EBC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C6394-773B-4E09-9BD1-8CAE5542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8542A-D28F-45F9-969D-B54907E39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9C000-80C5-479A-8614-472CCB442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0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1A73-A6FA-4EF1-8449-F34FEE4C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89885-5206-453C-AD3F-63F8A03FB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D282A-BD25-4702-A59F-88981ACE0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35281-4515-42B1-B1B3-1D27D4DD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E308E-FCB3-4D55-889A-8E8ADF36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84850-4545-4B66-BFEF-D44B26B7F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4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29C577-C7D0-4856-AE9C-AE49CE2B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B1059-7FD3-44F2-8ABA-6EC8A7D6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625B7-2B29-4A5A-A031-B04551972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7F852-38FB-4492-9871-5A03CCAD4AC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65D65-086D-4D88-948F-B3741180E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B4107-10C6-4E78-BF04-A0F71CFD4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F61E-8DF0-43D6-8425-476B25479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8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endParaRPr lang="en-US" sz="4800" b="1" dirty="0"/>
          </a:p>
          <a:p>
            <a:r>
              <a:rPr lang="en-US" sz="6000" b="1" dirty="0"/>
              <a:t>Living Beyond “</a:t>
            </a:r>
            <a:r>
              <a:rPr lang="en-US" sz="6000" b="1" i="1" dirty="0"/>
              <a:t>If Only</a:t>
            </a:r>
            <a:r>
              <a:rPr lang="en-US" sz="6000" b="1" dirty="0"/>
              <a:t> …”</a:t>
            </a:r>
            <a:endParaRPr lang="en-US" sz="6000" dirty="0"/>
          </a:p>
          <a:p>
            <a:r>
              <a:rPr lang="en-US" sz="6000" b="1" dirty="0">
                <a:solidFill>
                  <a:srgbClr val="FF0000"/>
                </a:solidFill>
              </a:rPr>
              <a:t>Ecclesiastes 1 &amp; 2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4662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Some Conclusions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13</a:t>
            </a:r>
            <a:r>
              <a:rPr lang="en-US" sz="4800" dirty="0"/>
              <a:t>) God gives us the desire to know, but it 	is </a:t>
            </a:r>
            <a:r>
              <a:rPr lang="en-US" sz="4800" b="1" dirty="0"/>
              <a:t>hard work</a:t>
            </a:r>
            <a:r>
              <a:rPr lang="en-US" sz="4800" dirty="0"/>
              <a:t>!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14</a:t>
            </a:r>
            <a:r>
              <a:rPr lang="en-US" sz="4800" dirty="0"/>
              <a:t>) There is a spiritual </a:t>
            </a:r>
            <a:r>
              <a:rPr lang="en-US" sz="4800" b="1" dirty="0"/>
              <a:t>vexation</a:t>
            </a:r>
            <a:r>
              <a:rPr lang="en-US" sz="4800" dirty="0"/>
              <a:t> that 	comes from seeing many things.</a:t>
            </a:r>
          </a:p>
          <a:p>
            <a:pPr algn="l">
              <a:tabLst>
                <a:tab pos="457200" algn="l"/>
              </a:tabLst>
            </a:pPr>
            <a:r>
              <a:rPr lang="en-US" sz="4800" i="1" spc="-400" dirty="0"/>
              <a:t>	</a:t>
            </a:r>
            <a:r>
              <a:rPr lang="en-US" sz="4800" i="1" spc="-300" dirty="0"/>
              <a:t>The more I know, the more I know I don’t know!</a:t>
            </a:r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15</a:t>
            </a:r>
            <a:r>
              <a:rPr lang="en-US" sz="4800" spc="-150" dirty="0"/>
              <a:t>) Even wise men </a:t>
            </a:r>
            <a:r>
              <a:rPr lang="en-US" sz="4800" b="1" spc="-150" dirty="0"/>
              <a:t>can’t change </a:t>
            </a:r>
            <a:r>
              <a:rPr lang="en-US" sz="4800" spc="-150" dirty="0"/>
              <a:t>some things.</a:t>
            </a:r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17,18</a:t>
            </a:r>
            <a:r>
              <a:rPr lang="en-US" sz="4800" spc="-150" dirty="0"/>
              <a:t>) Deep down, </a:t>
            </a:r>
            <a:r>
              <a:rPr lang="en-US" sz="4800" b="1" spc="-150" dirty="0"/>
              <a:t>explanations</a:t>
            </a:r>
            <a:r>
              <a:rPr lang="en-US" sz="4800" spc="-150" dirty="0"/>
              <a:t> don’t satisfy. </a:t>
            </a:r>
            <a:endParaRPr lang="en-US" sz="4800" spc="-400" dirty="0"/>
          </a:p>
        </p:txBody>
      </p:sp>
    </p:spTree>
    <p:extLst>
      <p:ext uri="{BB962C8B-B14F-4D97-AF65-F5344CB8AC3E}">
        <p14:creationId xmlns:p14="http://schemas.microsoft.com/office/powerpoint/2010/main" val="223009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Solomon’s Conclusion</a:t>
            </a:r>
          </a:p>
          <a:p>
            <a:pPr algn="l"/>
            <a:r>
              <a:rPr lang="en-US" sz="4800" b="1" dirty="0"/>
              <a:t>Life </a:t>
            </a:r>
            <a:r>
              <a:rPr lang="en-US" sz="4800" b="1" dirty="0">
                <a:solidFill>
                  <a:srgbClr val="FF0000"/>
                </a:solidFill>
              </a:rPr>
              <a:t>≠</a:t>
            </a:r>
            <a:r>
              <a:rPr lang="en-US" sz="4800" b="1" dirty="0"/>
              <a:t> My </a:t>
            </a:r>
            <a:r>
              <a:rPr lang="en-US" sz="4800" b="1" u="sng" dirty="0">
                <a:solidFill>
                  <a:srgbClr val="FF0000"/>
                </a:solidFill>
              </a:rPr>
              <a:t>WISDOM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Eternal Value</a:t>
            </a:r>
            <a:r>
              <a:rPr lang="en-US" sz="4800" dirty="0"/>
              <a:t> – Find security in </a:t>
            </a:r>
            <a:r>
              <a:rPr lang="en-US" sz="4800" b="1" u="sng" dirty="0">
                <a:solidFill>
                  <a:srgbClr val="FF0000"/>
                </a:solidFill>
              </a:rPr>
              <a:t>WHO</a:t>
            </a:r>
            <a:r>
              <a:rPr lang="en-US" sz="4800" b="1" dirty="0"/>
              <a:t> </a:t>
            </a:r>
            <a:r>
              <a:rPr lang="en-US" sz="4800" dirty="0"/>
              <a:t>I 	know, not </a:t>
            </a:r>
            <a:r>
              <a:rPr lang="en-US" sz="4800" b="1" dirty="0"/>
              <a:t>what</a:t>
            </a:r>
            <a:r>
              <a:rPr lang="en-US" sz="4800" dirty="0"/>
              <a:t> I know.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Rom 11:33</a:t>
            </a:r>
            <a:r>
              <a:rPr lang="en-US" sz="4800" dirty="0"/>
              <a:t>  Oh, the depth of the riches both of the wisdom and knowledge of </a:t>
            </a:r>
            <a:r>
              <a:rPr lang="en-US" sz="4800" b="1" dirty="0"/>
              <a:t>God</a:t>
            </a:r>
            <a:r>
              <a:rPr lang="en-US" sz="4800" dirty="0"/>
              <a:t>! How unsearchable are </a:t>
            </a:r>
            <a:r>
              <a:rPr lang="en-US" sz="4800" b="1" dirty="0"/>
              <a:t>His</a:t>
            </a:r>
            <a:r>
              <a:rPr lang="en-US" sz="4800" dirty="0"/>
              <a:t> judgments and </a:t>
            </a:r>
            <a:r>
              <a:rPr lang="en-US" sz="4800" b="1" dirty="0"/>
              <a:t>His</a:t>
            </a:r>
            <a:r>
              <a:rPr lang="en-US" sz="4800" dirty="0"/>
              <a:t> ways past finding out!</a:t>
            </a:r>
          </a:p>
        </p:txBody>
      </p:sp>
    </p:spTree>
    <p:extLst>
      <p:ext uri="{BB962C8B-B14F-4D97-AF65-F5344CB8AC3E}">
        <p14:creationId xmlns:p14="http://schemas.microsoft.com/office/powerpoint/2010/main" val="325241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Are you tempted to think that …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2:1-11</a:t>
            </a:r>
            <a:r>
              <a:rPr lang="en-US" sz="4800" dirty="0"/>
              <a:t>)  </a:t>
            </a:r>
            <a:r>
              <a:rPr lang="en-US" sz="4800" b="1" dirty="0"/>
              <a:t>Life = My </a:t>
            </a:r>
            <a:r>
              <a:rPr lang="en-US" sz="4800" b="1" u="sng" dirty="0">
                <a:solidFill>
                  <a:srgbClr val="FF0000"/>
                </a:solidFill>
              </a:rPr>
              <a:t>WEALTH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spc="-150" dirty="0"/>
              <a:t>Vanity</a:t>
            </a:r>
            <a:r>
              <a:rPr lang="en-US" sz="4800" spc="-150" dirty="0"/>
              <a:t> </a:t>
            </a:r>
            <a:r>
              <a:rPr lang="en-US" sz="4800" spc="-200" dirty="0"/>
              <a:t>- “</a:t>
            </a:r>
            <a:r>
              <a:rPr lang="en-US" sz="4800" i="1" spc="-200" dirty="0"/>
              <a:t>If only I </a:t>
            </a:r>
            <a:r>
              <a:rPr lang="en-US" sz="4800" b="1" i="1" u="sng" spc="-200" dirty="0">
                <a:solidFill>
                  <a:srgbClr val="FF0000"/>
                </a:solidFill>
              </a:rPr>
              <a:t>HAVE</a:t>
            </a:r>
            <a:r>
              <a:rPr lang="en-US" sz="4800" i="1" spc="-200" dirty="0"/>
              <a:t> more, I’ll be satisfied</a:t>
            </a:r>
            <a:r>
              <a:rPr lang="en-US" sz="4800" spc="-200" dirty="0"/>
              <a:t>”.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1-3</a:t>
            </a:r>
            <a:r>
              <a:rPr lang="en-US" sz="4800" dirty="0"/>
              <a:t>) </a:t>
            </a:r>
            <a:r>
              <a:rPr lang="en-US" sz="4800" b="1" dirty="0"/>
              <a:t>Pleasure</a:t>
            </a:r>
            <a:r>
              <a:rPr lang="en-US" sz="4800" dirty="0"/>
              <a:t> is good, but not life’s key</a:t>
            </a:r>
          </a:p>
          <a:p>
            <a:pPr marL="576263" indent="-355600" algn="l">
              <a:buFont typeface="Arial" panose="020B0604020202020204" pitchFamily="34" charset="0"/>
              <a:buChar char="•"/>
            </a:pPr>
            <a:r>
              <a:rPr lang="en-US" sz="4800" spc="-150" dirty="0"/>
              <a:t>Note “I, my” pronouns – tends toward self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4800" dirty="0"/>
              <a:t>) Point of diminishing returns</a:t>
            </a:r>
          </a:p>
          <a:p>
            <a:pPr marL="693738" indent="-457200" algn="l">
              <a:buFont typeface="Arial" panose="020B0604020202020204" pitchFamily="34" charset="0"/>
              <a:buChar char="•"/>
            </a:pPr>
            <a:r>
              <a:rPr lang="en-US" sz="4800" dirty="0"/>
              <a:t>Flesh (</a:t>
            </a:r>
            <a:r>
              <a:rPr lang="en-US" sz="4800" i="1" dirty="0"/>
              <a:t>body</a:t>
            </a:r>
            <a:r>
              <a:rPr lang="en-US" sz="4800" dirty="0"/>
              <a:t>) &amp; heart (</a:t>
            </a:r>
            <a:r>
              <a:rPr lang="en-US" sz="4800" i="1" dirty="0"/>
              <a:t>soul</a:t>
            </a:r>
            <a:r>
              <a:rPr lang="en-US" sz="4800" dirty="0"/>
              <a:t>) tension</a:t>
            </a:r>
          </a:p>
        </p:txBody>
      </p:sp>
    </p:spTree>
    <p:extLst>
      <p:ext uri="{BB962C8B-B14F-4D97-AF65-F5344CB8AC3E}">
        <p14:creationId xmlns:p14="http://schemas.microsoft.com/office/powerpoint/2010/main" val="146306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4-11</a:t>
            </a:r>
            <a:r>
              <a:rPr lang="en-US" sz="4800" dirty="0"/>
              <a:t>) </a:t>
            </a:r>
            <a:r>
              <a:rPr lang="en-US" sz="4800" b="1" dirty="0"/>
              <a:t>Assets</a:t>
            </a:r>
            <a:r>
              <a:rPr lang="en-US" sz="4800" dirty="0"/>
              <a:t> are great, but not life’s key.</a:t>
            </a:r>
          </a:p>
          <a:p>
            <a:pPr marL="685800" indent="-398463" algn="l">
              <a:buFont typeface="Arial" panose="020B0604020202020204" pitchFamily="34" charset="0"/>
              <a:buChar char="•"/>
            </a:pPr>
            <a:r>
              <a:rPr lang="en-US" sz="4800" dirty="0"/>
              <a:t>Great works (</a:t>
            </a:r>
            <a:r>
              <a:rPr lang="en-US" sz="4800" b="1" dirty="0">
                <a:solidFill>
                  <a:srgbClr val="FF0000"/>
                </a:solidFill>
              </a:rPr>
              <a:t>4-6</a:t>
            </a:r>
            <a:r>
              <a:rPr lang="en-US" sz="4800" dirty="0"/>
              <a:t>) – houses &amp; lands</a:t>
            </a:r>
          </a:p>
          <a:p>
            <a:pPr marL="685800" indent="-398463" algn="l">
              <a:buFont typeface="Arial" panose="020B0604020202020204" pitchFamily="34" charset="0"/>
              <a:buChar char="•"/>
            </a:pPr>
            <a:r>
              <a:rPr lang="en-US" sz="4800" dirty="0"/>
              <a:t>Great workers (</a:t>
            </a:r>
            <a:r>
              <a:rPr lang="en-US" sz="4800" b="1" dirty="0">
                <a:solidFill>
                  <a:srgbClr val="FF0000"/>
                </a:solidFill>
              </a:rPr>
              <a:t>7a</a:t>
            </a:r>
            <a:r>
              <a:rPr lang="en-US" sz="4800" dirty="0"/>
              <a:t>) – source of conflicts</a:t>
            </a:r>
          </a:p>
          <a:p>
            <a:pPr marL="685800" indent="-398463" algn="l">
              <a:buFont typeface="Arial" panose="020B0604020202020204" pitchFamily="34" charset="0"/>
              <a:buChar char="•"/>
            </a:pPr>
            <a:r>
              <a:rPr lang="en-US" sz="4800" spc="-150" dirty="0"/>
              <a:t>Great wealth (</a:t>
            </a:r>
            <a:r>
              <a:rPr lang="en-US" sz="4800" b="1" spc="-150" dirty="0">
                <a:solidFill>
                  <a:srgbClr val="FF0000"/>
                </a:solidFill>
              </a:rPr>
              <a:t>7-10</a:t>
            </a:r>
            <a:r>
              <a:rPr lang="en-US" sz="4800" spc="-150" dirty="0"/>
              <a:t>) – not a condemnation </a:t>
            </a:r>
            <a:r>
              <a:rPr lang="en-US" sz="4800" dirty="0"/>
              <a:t>of work or wealth (</a:t>
            </a:r>
            <a:r>
              <a:rPr lang="en-US" sz="4800" i="1" dirty="0"/>
              <a:t>sloth is wrong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11</a:t>
            </a:r>
            <a:r>
              <a:rPr lang="en-US" sz="4800" dirty="0"/>
              <a:t>) Spiritual vexation – grasping wind</a:t>
            </a:r>
          </a:p>
          <a:p>
            <a:r>
              <a:rPr lang="en-US" sz="4800" b="1" i="1" dirty="0"/>
              <a:t>Am I pursuing the gift or the Giver?</a:t>
            </a:r>
          </a:p>
        </p:txBody>
      </p:sp>
    </p:spTree>
    <p:extLst>
      <p:ext uri="{BB962C8B-B14F-4D97-AF65-F5344CB8AC3E}">
        <p14:creationId xmlns:p14="http://schemas.microsoft.com/office/powerpoint/2010/main" val="371537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Life </a:t>
            </a:r>
            <a:r>
              <a:rPr lang="en-US" sz="4800" b="1" dirty="0">
                <a:solidFill>
                  <a:srgbClr val="FF0000"/>
                </a:solidFill>
              </a:rPr>
              <a:t>≠</a:t>
            </a:r>
            <a:r>
              <a:rPr lang="en-US" sz="4800" b="1" dirty="0"/>
              <a:t> My </a:t>
            </a:r>
            <a:r>
              <a:rPr lang="en-US" sz="4800" b="1" u="sng" dirty="0">
                <a:solidFill>
                  <a:srgbClr val="FF0000"/>
                </a:solidFill>
              </a:rPr>
              <a:t>WEALTH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Eternal Value</a:t>
            </a:r>
            <a:r>
              <a:rPr lang="en-US" sz="4800" dirty="0"/>
              <a:t> – Find satisfaction in the 	</a:t>
            </a:r>
            <a:r>
              <a:rPr lang="en-US" sz="4800" b="1" dirty="0"/>
              <a:t>Giver</a:t>
            </a:r>
            <a:r>
              <a:rPr lang="en-US" sz="4800" dirty="0"/>
              <a:t> and in </a:t>
            </a:r>
            <a:r>
              <a:rPr lang="en-US" sz="4800" b="1" u="sng" dirty="0">
                <a:solidFill>
                  <a:srgbClr val="FF0000"/>
                </a:solidFill>
              </a:rPr>
              <a:t>GIVING</a:t>
            </a:r>
            <a:r>
              <a:rPr lang="en-US" sz="4800" dirty="0"/>
              <a:t>, not in getting.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Heb 13:5</a:t>
            </a:r>
            <a:r>
              <a:rPr lang="en-US" sz="4800" dirty="0"/>
              <a:t>  Keep your life free from love of money, and be content with what you have, for he has said, “I will never leave you nor forsake you.” </a:t>
            </a:r>
          </a:p>
        </p:txBody>
      </p:sp>
    </p:spTree>
    <p:extLst>
      <p:ext uri="{BB962C8B-B14F-4D97-AF65-F5344CB8AC3E}">
        <p14:creationId xmlns:p14="http://schemas.microsoft.com/office/powerpoint/2010/main" val="324578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Are you tempted to think that …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2:12-23</a:t>
            </a:r>
            <a:r>
              <a:rPr lang="en-US" sz="4800" dirty="0"/>
              <a:t>)  </a:t>
            </a:r>
            <a:r>
              <a:rPr lang="en-US" sz="4800" b="1" dirty="0"/>
              <a:t>Life = My </a:t>
            </a:r>
            <a:r>
              <a:rPr lang="en-US" sz="4800" b="1" u="sng" dirty="0">
                <a:solidFill>
                  <a:srgbClr val="FF0000"/>
                </a:solidFill>
              </a:rPr>
              <a:t>WILL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4800" dirty="0"/>
              <a:t>Still experimenting with </a:t>
            </a:r>
            <a:r>
              <a:rPr lang="en-US" sz="4800" b="1" dirty="0"/>
              <a:t>wealth</a:t>
            </a:r>
            <a:r>
              <a:rPr lang="en-US" sz="4800" dirty="0"/>
              <a:t>, but with the added prospect of death (</a:t>
            </a:r>
            <a:r>
              <a:rPr lang="en-US" sz="4800" b="1" dirty="0">
                <a:solidFill>
                  <a:srgbClr val="FF0000"/>
                </a:solidFill>
              </a:rPr>
              <a:t>16</a:t>
            </a:r>
            <a:r>
              <a:rPr lang="en-US" sz="4800" dirty="0"/>
              <a:t>).  </a:t>
            </a:r>
          </a:p>
          <a:p>
            <a:r>
              <a:rPr lang="en-US" sz="4800" dirty="0"/>
              <a:t>The topic of a </a:t>
            </a:r>
            <a:r>
              <a:rPr lang="en-US" sz="4800" b="1" dirty="0"/>
              <a:t>financial will </a:t>
            </a:r>
            <a:r>
              <a:rPr lang="en-US" sz="4800" dirty="0"/>
              <a:t>is raised.</a:t>
            </a: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Vanity</a:t>
            </a:r>
            <a:r>
              <a:rPr lang="en-US" sz="4800" dirty="0"/>
              <a:t> - “</a:t>
            </a:r>
            <a:r>
              <a:rPr lang="en-US" sz="4800" i="1" dirty="0"/>
              <a:t>If only I </a:t>
            </a:r>
            <a:r>
              <a:rPr lang="en-US" sz="4800" b="1" i="1" u="sng" dirty="0">
                <a:solidFill>
                  <a:srgbClr val="FF0000"/>
                </a:solidFill>
              </a:rPr>
              <a:t>LEAVE</a:t>
            </a:r>
            <a:r>
              <a:rPr lang="en-US" sz="4800" i="1" dirty="0"/>
              <a:t> more, I’ll be 	remembered</a:t>
            </a:r>
            <a:r>
              <a:rPr lang="en-US" sz="4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78292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18</a:t>
            </a:r>
            <a:r>
              <a:rPr lang="en-US" sz="4800" dirty="0"/>
              <a:t>) Can’t </a:t>
            </a:r>
            <a:r>
              <a:rPr lang="en-US" sz="4800" b="1" dirty="0"/>
              <a:t>keep</a:t>
            </a:r>
            <a:r>
              <a:rPr lang="en-US" sz="4800" dirty="0"/>
              <a:t> it (</a:t>
            </a:r>
            <a:r>
              <a:rPr lang="en-US" sz="4800" i="1" dirty="0"/>
              <a:t>wealth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19,20</a:t>
            </a:r>
            <a:r>
              <a:rPr lang="en-US" sz="4800" dirty="0"/>
              <a:t>) Can’t completely </a:t>
            </a:r>
            <a:r>
              <a:rPr lang="en-US" sz="4800" b="1" dirty="0"/>
              <a:t>protect</a:t>
            </a:r>
            <a:r>
              <a:rPr lang="en-US" sz="4800" dirty="0"/>
              <a:t> it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21-23</a:t>
            </a:r>
            <a:r>
              <a:rPr lang="en-US" sz="4800" dirty="0"/>
              <a:t>) Can’t </a:t>
            </a:r>
            <a:r>
              <a:rPr lang="en-US" sz="4800" b="1" dirty="0"/>
              <a:t>enjoy</a:t>
            </a:r>
            <a:r>
              <a:rPr lang="en-US" sz="4800" dirty="0"/>
              <a:t> it as we would like to</a:t>
            </a:r>
          </a:p>
          <a:p>
            <a:pPr algn="l"/>
            <a:endParaRPr lang="en-US" sz="4800" b="1" i="1" dirty="0"/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Eternal Value</a:t>
            </a:r>
            <a:r>
              <a:rPr lang="en-US" sz="4800" dirty="0"/>
              <a:t> – Best be giving while I’m 	</a:t>
            </a:r>
            <a:r>
              <a:rPr lang="en-US" sz="4800" b="1" u="sng" dirty="0">
                <a:solidFill>
                  <a:srgbClr val="FF0000"/>
                </a:solidFill>
              </a:rPr>
              <a:t>LIVING</a:t>
            </a:r>
            <a:r>
              <a:rPr lang="en-US" sz="4800" dirty="0"/>
              <a:t>, so I’m </a:t>
            </a:r>
            <a:r>
              <a:rPr lang="en-US" sz="4800" b="1" u="sng" dirty="0">
                <a:solidFill>
                  <a:srgbClr val="FF0000"/>
                </a:solidFill>
              </a:rPr>
              <a:t>KNOWING</a:t>
            </a:r>
            <a:r>
              <a:rPr lang="en-US" sz="4800" dirty="0"/>
              <a:t> where it’s 	going! </a:t>
            </a:r>
          </a:p>
        </p:txBody>
      </p:sp>
    </p:spTree>
    <p:extLst>
      <p:ext uri="{BB962C8B-B14F-4D97-AF65-F5344CB8AC3E}">
        <p14:creationId xmlns:p14="http://schemas.microsoft.com/office/powerpoint/2010/main" val="78447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Solomon’s Conclusion </a:t>
            </a:r>
            <a:r>
              <a:rPr lang="en-US" sz="4800" dirty="0"/>
              <a:t>(</a:t>
            </a:r>
            <a:r>
              <a:rPr lang="en-US" sz="4800" i="1" dirty="0"/>
              <a:t>God included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24</a:t>
            </a:r>
            <a:r>
              <a:rPr lang="en-US" sz="4800" dirty="0"/>
              <a:t>) Value </a:t>
            </a:r>
            <a:r>
              <a:rPr lang="en-US" sz="4800" b="1" dirty="0"/>
              <a:t>God’s</a:t>
            </a:r>
            <a:r>
              <a:rPr lang="en-US" sz="4800" dirty="0"/>
              <a:t> </a:t>
            </a:r>
            <a:r>
              <a:rPr lang="en-US" sz="4800" b="1" u="sng" dirty="0">
                <a:solidFill>
                  <a:srgbClr val="FF0000"/>
                </a:solidFill>
              </a:rPr>
              <a:t>HAND</a:t>
            </a:r>
            <a:r>
              <a:rPr lang="en-US" sz="4800" dirty="0"/>
              <a:t> (providence) and 	enjoy what </a:t>
            </a:r>
            <a:r>
              <a:rPr lang="en-US" sz="4800" b="1" dirty="0"/>
              <a:t>He</a:t>
            </a:r>
            <a:r>
              <a:rPr lang="en-US" sz="4800" dirty="0"/>
              <a:t> helps you do.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25</a:t>
            </a:r>
            <a:r>
              <a:rPr lang="en-US" sz="4800" dirty="0"/>
              <a:t>) Solomon senses his unique position.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26</a:t>
            </a:r>
            <a:r>
              <a:rPr lang="en-US" sz="4800" dirty="0"/>
              <a:t>) Value </a:t>
            </a:r>
            <a:r>
              <a:rPr lang="en-US" sz="4800" b="1" dirty="0"/>
              <a:t>God’s</a:t>
            </a:r>
            <a:r>
              <a:rPr lang="en-US" sz="4800" dirty="0"/>
              <a:t> </a:t>
            </a:r>
            <a:r>
              <a:rPr lang="en-US" sz="4800" b="1" u="sng" dirty="0">
                <a:solidFill>
                  <a:srgbClr val="FF0000"/>
                </a:solidFill>
              </a:rPr>
              <a:t>EYES</a:t>
            </a:r>
            <a:r>
              <a:rPr lang="en-US" sz="4800" dirty="0"/>
              <a:t> (</a:t>
            </a:r>
            <a:r>
              <a:rPr lang="en-US" sz="4800" i="1" dirty="0"/>
              <a:t>viewpoint</a:t>
            </a:r>
            <a:r>
              <a:rPr lang="en-US" sz="4800" dirty="0"/>
              <a:t>) and be 	good in </a:t>
            </a:r>
            <a:r>
              <a:rPr lang="en-US" sz="4800" b="1" dirty="0"/>
              <a:t>His</a:t>
            </a:r>
            <a:r>
              <a:rPr lang="en-US" sz="4800" dirty="0"/>
              <a:t> sight.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454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2Cor 5:9</a:t>
            </a:r>
            <a:r>
              <a:rPr lang="en-US" sz="4800" dirty="0"/>
              <a:t>  Therefore we make it our aim, whether present or absent, to be </a:t>
            </a:r>
            <a:r>
              <a:rPr lang="en-US" sz="4800" b="1" dirty="0"/>
              <a:t>well</a:t>
            </a:r>
            <a:r>
              <a:rPr lang="en-US" sz="4800" dirty="0"/>
              <a:t> </a:t>
            </a:r>
            <a:r>
              <a:rPr lang="en-US" sz="4800" b="1" dirty="0"/>
              <a:t>pleasing to Him</a:t>
            </a:r>
            <a:r>
              <a:rPr lang="en-US" sz="4800" dirty="0"/>
              <a:t>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2Cor 5:10</a:t>
            </a:r>
            <a:r>
              <a:rPr lang="en-US" sz="4800" dirty="0"/>
              <a:t>  For we must all appear before the judgment seat of Christ, that each one may receive the things </a:t>
            </a:r>
            <a:r>
              <a:rPr lang="en-US" sz="4800" i="1" dirty="0"/>
              <a:t>done</a:t>
            </a:r>
            <a:r>
              <a:rPr lang="en-US" sz="4800" dirty="0"/>
              <a:t> in the body, according to what he has done, whether good or bad.  (See </a:t>
            </a:r>
            <a:r>
              <a:rPr lang="en-US" sz="4800" b="1" dirty="0">
                <a:solidFill>
                  <a:srgbClr val="FF0000"/>
                </a:solidFill>
              </a:rPr>
              <a:t>Eccl 12:13,14</a:t>
            </a:r>
            <a:r>
              <a:rPr lang="en-US" sz="4800" dirty="0"/>
              <a:t>)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617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Accumulate Values, not Vanity</a:t>
            </a:r>
          </a:p>
          <a:p>
            <a:pPr algn="l"/>
            <a:r>
              <a:rPr lang="en-US" sz="4800" dirty="0"/>
              <a:t>Life ≠ My </a:t>
            </a:r>
            <a:r>
              <a:rPr lang="en-US" sz="4800" b="1" u="sng" dirty="0">
                <a:solidFill>
                  <a:srgbClr val="FF0000"/>
                </a:solidFill>
              </a:rPr>
              <a:t>Work</a:t>
            </a:r>
            <a:r>
              <a:rPr lang="en-US" sz="4800" b="1" dirty="0"/>
              <a:t> - </a:t>
            </a:r>
            <a:r>
              <a:rPr lang="en-US" sz="4800" i="1" dirty="0"/>
              <a:t>Find significance in what </a:t>
            </a:r>
            <a:r>
              <a:rPr lang="en-US" sz="4800" dirty="0"/>
              <a:t>	I </a:t>
            </a:r>
            <a:r>
              <a:rPr lang="en-US" sz="4800" b="1" u="sng" dirty="0">
                <a:solidFill>
                  <a:srgbClr val="FF0000"/>
                </a:solidFill>
              </a:rPr>
              <a:t>am</a:t>
            </a:r>
            <a:r>
              <a:rPr lang="en-US" sz="4800" dirty="0"/>
              <a:t> (</a:t>
            </a:r>
            <a:r>
              <a:rPr lang="en-US" sz="4800" b="1" i="1" dirty="0"/>
              <a:t>character</a:t>
            </a:r>
            <a:r>
              <a:rPr lang="en-US" sz="4800" dirty="0"/>
              <a:t>), </a:t>
            </a:r>
            <a:r>
              <a:rPr lang="en-US" sz="4800" i="1" dirty="0"/>
              <a:t>not what I </a:t>
            </a:r>
            <a:r>
              <a:rPr lang="en-US" sz="4800" b="1" dirty="0"/>
              <a:t>do</a:t>
            </a:r>
            <a:r>
              <a:rPr lang="en-US" sz="4800" b="1" i="1" dirty="0"/>
              <a:t> </a:t>
            </a:r>
            <a:r>
              <a:rPr lang="en-US" sz="4800" dirty="0"/>
              <a:t>(</a:t>
            </a:r>
            <a:r>
              <a:rPr lang="en-US" sz="4800" b="1" i="1" dirty="0"/>
              <a:t>work</a:t>
            </a:r>
            <a:r>
              <a:rPr lang="en-US" sz="4800" dirty="0"/>
              <a:t>).</a:t>
            </a:r>
          </a:p>
          <a:p>
            <a:pPr algn="l"/>
            <a:r>
              <a:rPr lang="en-US" sz="4800" dirty="0"/>
              <a:t>Life ≠ My </a:t>
            </a:r>
            <a:r>
              <a:rPr lang="en-US" sz="4800" b="1" u="sng" dirty="0">
                <a:solidFill>
                  <a:srgbClr val="FF0000"/>
                </a:solidFill>
              </a:rPr>
              <a:t>Wisdom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– </a:t>
            </a:r>
            <a:r>
              <a:rPr lang="en-US" sz="4800" i="1" dirty="0"/>
              <a:t>Find security in </a:t>
            </a:r>
            <a:r>
              <a:rPr lang="en-US" sz="4800" b="1" u="sng" dirty="0">
                <a:solidFill>
                  <a:srgbClr val="FF0000"/>
                </a:solidFill>
              </a:rPr>
              <a:t>who</a:t>
            </a:r>
            <a:r>
              <a:rPr lang="en-US" sz="4800" b="1" dirty="0"/>
              <a:t> 	</a:t>
            </a:r>
            <a:r>
              <a:rPr lang="en-US" sz="4800" i="1" dirty="0"/>
              <a:t>I know,  not </a:t>
            </a:r>
            <a:r>
              <a:rPr lang="en-US" sz="4800" b="1" dirty="0"/>
              <a:t>what</a:t>
            </a:r>
            <a:r>
              <a:rPr lang="en-US" sz="4800" dirty="0"/>
              <a:t> </a:t>
            </a:r>
            <a:r>
              <a:rPr lang="en-US" sz="4800" i="1" dirty="0"/>
              <a:t>I know.</a:t>
            </a:r>
          </a:p>
          <a:p>
            <a:pPr algn="l"/>
            <a:r>
              <a:rPr lang="en-US" sz="4800" dirty="0"/>
              <a:t>Life ≠ My </a:t>
            </a:r>
            <a:r>
              <a:rPr lang="en-US" sz="4800" b="1" u="sng" dirty="0">
                <a:solidFill>
                  <a:srgbClr val="FF0000"/>
                </a:solidFill>
              </a:rPr>
              <a:t>Wealth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– </a:t>
            </a:r>
            <a:r>
              <a:rPr lang="en-US" sz="4800" i="1" dirty="0"/>
              <a:t>Find satisfaction in the </a:t>
            </a:r>
            <a:r>
              <a:rPr lang="en-US" sz="4800" dirty="0"/>
              <a:t>	</a:t>
            </a:r>
            <a:r>
              <a:rPr lang="en-US" sz="4800" b="1" dirty="0"/>
              <a:t>Giver</a:t>
            </a:r>
            <a:r>
              <a:rPr lang="en-US" sz="4800" dirty="0"/>
              <a:t> </a:t>
            </a:r>
            <a:r>
              <a:rPr lang="en-US" sz="4800" i="1" dirty="0"/>
              <a:t>and in </a:t>
            </a:r>
            <a:r>
              <a:rPr lang="en-US" sz="4800" b="1" u="sng" dirty="0">
                <a:solidFill>
                  <a:srgbClr val="FF0000"/>
                </a:solidFill>
              </a:rPr>
              <a:t>giving</a:t>
            </a:r>
            <a:r>
              <a:rPr lang="en-US" sz="4800" dirty="0"/>
              <a:t>, </a:t>
            </a:r>
            <a:r>
              <a:rPr lang="en-US" sz="4800" i="1" dirty="0"/>
              <a:t>not in just getting.</a:t>
            </a:r>
          </a:p>
          <a:p>
            <a:pPr algn="l"/>
            <a:r>
              <a:rPr lang="en-US" sz="4800" dirty="0"/>
              <a:t>Life ≠ My </a:t>
            </a:r>
            <a:r>
              <a:rPr lang="en-US" sz="4800" b="1" u="sng" dirty="0">
                <a:solidFill>
                  <a:srgbClr val="FF0000"/>
                </a:solidFill>
              </a:rPr>
              <a:t>Will</a:t>
            </a:r>
            <a:r>
              <a:rPr lang="en-US" sz="4800" b="1" dirty="0"/>
              <a:t> - </a:t>
            </a:r>
            <a:r>
              <a:rPr lang="en-US" sz="4800" i="1" dirty="0"/>
              <a:t>Best be giving while I’m </a:t>
            </a:r>
            <a:r>
              <a:rPr lang="en-US" sz="4800" dirty="0"/>
              <a:t>	</a:t>
            </a:r>
            <a:r>
              <a:rPr lang="en-US" sz="4800" b="1" u="sng" dirty="0">
                <a:solidFill>
                  <a:srgbClr val="FF0000"/>
                </a:solidFill>
              </a:rPr>
              <a:t>living</a:t>
            </a:r>
            <a:r>
              <a:rPr lang="en-US" sz="4800" dirty="0"/>
              <a:t>, </a:t>
            </a:r>
            <a:r>
              <a:rPr lang="en-US" sz="4800" i="1" dirty="0"/>
              <a:t>so I’m </a:t>
            </a:r>
            <a:r>
              <a:rPr lang="en-US" sz="4800" b="1" u="sng" dirty="0">
                <a:solidFill>
                  <a:srgbClr val="FF0000"/>
                </a:solidFill>
              </a:rPr>
              <a:t>knowing</a:t>
            </a:r>
            <a:r>
              <a:rPr lang="en-US" sz="4800" dirty="0"/>
              <a:t> </a:t>
            </a:r>
            <a:r>
              <a:rPr lang="en-US" sz="4800" i="1" dirty="0"/>
              <a:t>where it’s going</a:t>
            </a:r>
            <a:r>
              <a:rPr lang="en-US" sz="4800" dirty="0"/>
              <a:t>! </a:t>
            </a:r>
          </a:p>
          <a:p>
            <a:pPr algn="l"/>
            <a:endParaRPr lang="en-US" sz="4800" dirty="0"/>
          </a:p>
          <a:p>
            <a:pPr algn="l"/>
            <a:endParaRPr lang="en-US" sz="4800" dirty="0"/>
          </a:p>
          <a:p>
            <a:pPr algn="l"/>
            <a:endParaRPr lang="en-US" sz="4800" dirty="0"/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3465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44129"/>
            <a:ext cx="10953135" cy="6164825"/>
          </a:xfrm>
        </p:spPr>
        <p:txBody>
          <a:bodyPr>
            <a:noAutofit/>
          </a:bodyPr>
          <a:lstStyle/>
          <a:p>
            <a:r>
              <a:rPr lang="en-US" sz="4800" b="1" dirty="0"/>
              <a:t>Overview of Ecclesiastes</a:t>
            </a:r>
            <a:endParaRPr lang="en-US" sz="4800" dirty="0"/>
          </a:p>
          <a:p>
            <a:pPr lvl="0" algn="l"/>
            <a:r>
              <a:rPr lang="en-US" sz="4800" dirty="0"/>
              <a:t>A wisdom book with skills for </a:t>
            </a:r>
            <a:r>
              <a:rPr lang="en-US" sz="4800" b="1" u="sng" dirty="0">
                <a:solidFill>
                  <a:srgbClr val="FF0000"/>
                </a:solidFill>
              </a:rPr>
              <a:t>LIVING</a:t>
            </a:r>
            <a:endParaRPr lang="en-US" sz="4800" dirty="0">
              <a:solidFill>
                <a:srgbClr val="FF0000"/>
              </a:solidFill>
            </a:endParaRPr>
          </a:p>
          <a:p>
            <a:pPr lvl="0"/>
            <a:endParaRPr lang="en-US" sz="4800" b="1" dirty="0"/>
          </a:p>
          <a:p>
            <a:pPr lvl="0"/>
            <a:r>
              <a:rPr lang="en-US" sz="4800" b="1" dirty="0"/>
              <a:t>BIG Ideas</a:t>
            </a:r>
          </a:p>
          <a:p>
            <a:pPr marL="0" lvl="1" algn="l"/>
            <a:r>
              <a:rPr lang="en-US" sz="4800" b="1" i="1" dirty="0"/>
              <a:t>Vanity</a:t>
            </a:r>
            <a:r>
              <a:rPr lang="en-US" sz="4800" dirty="0"/>
              <a:t> – </a:t>
            </a:r>
            <a:r>
              <a:rPr lang="en-US" sz="4800" b="1" u="sng" dirty="0">
                <a:solidFill>
                  <a:srgbClr val="FF0000"/>
                </a:solidFill>
              </a:rPr>
              <a:t>LIFE</a:t>
            </a:r>
            <a:r>
              <a:rPr lang="en-US" sz="4800" dirty="0"/>
              <a:t> doesn’t make complete 	sense, 	or provide its own key</a:t>
            </a:r>
          </a:p>
          <a:p>
            <a:pPr marL="0" lvl="1" algn="l"/>
            <a:r>
              <a:rPr lang="en-US" sz="4800" b="1" i="1" dirty="0"/>
              <a:t>Eat &amp; Drink</a:t>
            </a:r>
            <a:r>
              <a:rPr lang="en-US" sz="4800" b="1" dirty="0"/>
              <a:t> </a:t>
            </a:r>
            <a:r>
              <a:rPr lang="en-US" sz="4800" dirty="0"/>
              <a:t>– Simple pleasures are God’s 	good </a:t>
            </a:r>
            <a:r>
              <a:rPr lang="en-US" sz="4800" b="1" u="sng" dirty="0">
                <a:solidFill>
                  <a:srgbClr val="FF0000"/>
                </a:solidFill>
              </a:rPr>
              <a:t>GIFT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4D453-1692-4BA8-B4D7-22A130DF2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386861"/>
            <a:ext cx="10955215" cy="6101861"/>
          </a:xfrm>
        </p:spPr>
        <p:txBody>
          <a:bodyPr>
            <a:normAutofit/>
          </a:bodyPr>
          <a:lstStyle/>
          <a:p>
            <a:r>
              <a:rPr lang="en-US" sz="7200" dirty="0"/>
              <a:t>Next Week </a:t>
            </a:r>
          </a:p>
          <a:p>
            <a:endParaRPr lang="en-US" sz="7200" dirty="0"/>
          </a:p>
          <a:p>
            <a:r>
              <a:rPr lang="en-US" sz="7200" dirty="0"/>
              <a:t>“</a:t>
            </a:r>
            <a:r>
              <a:rPr lang="en-US" sz="7200" i="1" dirty="0"/>
              <a:t>In God’s Time</a:t>
            </a:r>
            <a:r>
              <a:rPr lang="en-US" sz="7200" dirty="0"/>
              <a:t>”</a:t>
            </a:r>
          </a:p>
          <a:p>
            <a:r>
              <a:rPr lang="en-US" sz="7200" b="1" dirty="0">
                <a:solidFill>
                  <a:srgbClr val="FF0000"/>
                </a:solidFill>
              </a:rPr>
              <a:t>Ecclesiastes 3</a:t>
            </a:r>
          </a:p>
        </p:txBody>
      </p:sp>
    </p:spTree>
    <p:extLst>
      <p:ext uri="{BB962C8B-B14F-4D97-AF65-F5344CB8AC3E}">
        <p14:creationId xmlns:p14="http://schemas.microsoft.com/office/powerpoint/2010/main" val="207411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44129"/>
            <a:ext cx="10953135" cy="6164825"/>
          </a:xfrm>
        </p:spPr>
        <p:txBody>
          <a:bodyPr>
            <a:noAutofit/>
          </a:bodyPr>
          <a:lstStyle/>
          <a:p>
            <a:r>
              <a:rPr lang="en-US" sz="4800" b="1" spc="-150" dirty="0"/>
              <a:t>Tentative</a:t>
            </a:r>
            <a:r>
              <a:rPr lang="en-US" sz="4800" spc="-150" dirty="0"/>
              <a:t> conclusions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2:24-26 </a:t>
            </a:r>
            <a:r>
              <a:rPr lang="en-US" sz="4800" dirty="0"/>
              <a:t>- nothing better, hand of God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3:10-14 </a:t>
            </a:r>
            <a:r>
              <a:rPr lang="en-US" sz="4800" dirty="0"/>
              <a:t>- timely beauty, gift of God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5:18-20 </a:t>
            </a:r>
            <a:r>
              <a:rPr lang="en-US" sz="4800" spc="-150" dirty="0"/>
              <a:t>- good and fitting, heritage from God</a:t>
            </a:r>
          </a:p>
          <a:p>
            <a:pPr algn="l"/>
            <a:r>
              <a:rPr lang="en-US" sz="4800" b="1" spc="-200" dirty="0">
                <a:solidFill>
                  <a:srgbClr val="FF0000"/>
                </a:solidFill>
              </a:rPr>
              <a:t>8:15</a:t>
            </a:r>
            <a:r>
              <a:rPr lang="en-US" sz="4800" spc="-200" dirty="0"/>
              <a:t> - enjoy God-given eating, drinking, working</a:t>
            </a:r>
          </a:p>
          <a:p>
            <a:pPr algn="l"/>
            <a:endParaRPr lang="en-US" sz="1400" dirty="0"/>
          </a:p>
          <a:p>
            <a:r>
              <a:rPr lang="en-US" sz="4800" b="1" u="sng" dirty="0">
                <a:solidFill>
                  <a:srgbClr val="FF0000"/>
                </a:solidFill>
              </a:rPr>
              <a:t>THE</a:t>
            </a:r>
            <a:r>
              <a:rPr lang="en-US" sz="4800" dirty="0"/>
              <a:t> conclusion 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12:13,14</a:t>
            </a:r>
            <a:r>
              <a:rPr lang="en-US" sz="4800" dirty="0"/>
              <a:t> - </a:t>
            </a:r>
            <a:r>
              <a:rPr lang="en-US" sz="4800" i="1" dirty="0"/>
              <a:t>Fear God, Keep His Commands</a:t>
            </a:r>
            <a:endParaRPr lang="en-US" sz="1000" spc="-150" dirty="0"/>
          </a:p>
        </p:txBody>
      </p:sp>
    </p:spTree>
    <p:extLst>
      <p:ext uri="{BB962C8B-B14F-4D97-AF65-F5344CB8AC3E}">
        <p14:creationId xmlns:p14="http://schemas.microsoft.com/office/powerpoint/2010/main" val="10696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44129"/>
            <a:ext cx="10953135" cy="6164825"/>
          </a:xfrm>
        </p:spPr>
        <p:txBody>
          <a:bodyPr>
            <a:noAutofit/>
          </a:bodyPr>
          <a:lstStyle/>
          <a:p>
            <a:endParaRPr lang="en-US" sz="1000" spc="-150" dirty="0"/>
          </a:p>
          <a:p>
            <a:r>
              <a:rPr lang="en-US" sz="4800" dirty="0"/>
              <a:t>Solomon sifts thru earthly </a:t>
            </a:r>
            <a:r>
              <a:rPr lang="en-US" sz="4800" b="1" dirty="0"/>
              <a:t>Vanities</a:t>
            </a:r>
            <a:r>
              <a:rPr lang="en-US" sz="4800" dirty="0"/>
              <a:t> to find eternal </a:t>
            </a:r>
            <a:r>
              <a:rPr lang="en-US" sz="4800" b="1" u="sng" dirty="0">
                <a:solidFill>
                  <a:srgbClr val="FF0000"/>
                </a:solidFill>
              </a:rPr>
              <a:t>VALUES</a:t>
            </a:r>
          </a:p>
          <a:p>
            <a:r>
              <a:rPr lang="en-US" sz="4800" b="1" dirty="0"/>
              <a:t>Our task </a:t>
            </a:r>
            <a:r>
              <a:rPr lang="en-US" sz="4800" dirty="0"/>
              <a:t>= Look over the evidence and see how and why he came to his conclusion.</a:t>
            </a:r>
          </a:p>
        </p:txBody>
      </p:sp>
    </p:spTree>
    <p:extLst>
      <p:ext uri="{BB962C8B-B14F-4D97-AF65-F5344CB8AC3E}">
        <p14:creationId xmlns:p14="http://schemas.microsoft.com/office/powerpoint/2010/main" val="297349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Are you tempted to think that …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1:3-11</a:t>
            </a:r>
            <a:r>
              <a:rPr lang="en-US" sz="4800" dirty="0"/>
              <a:t>)  </a:t>
            </a:r>
            <a:r>
              <a:rPr lang="en-US" sz="4800" b="1" dirty="0"/>
              <a:t>Life = My </a:t>
            </a:r>
            <a:r>
              <a:rPr lang="en-US" sz="4800" b="1" u="sng" dirty="0">
                <a:solidFill>
                  <a:srgbClr val="FF0000"/>
                </a:solidFill>
              </a:rPr>
              <a:t>WORK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Vanity</a:t>
            </a:r>
            <a:r>
              <a:rPr lang="en-US" sz="4800" dirty="0"/>
              <a:t> </a:t>
            </a:r>
            <a:r>
              <a:rPr lang="en-US" sz="4800" spc="-150" dirty="0"/>
              <a:t>- </a:t>
            </a:r>
            <a:r>
              <a:rPr lang="en-US" sz="4800" i="1" spc="-150" dirty="0"/>
              <a:t>If only I </a:t>
            </a:r>
            <a:r>
              <a:rPr lang="en-US" sz="4800" b="1" i="1" u="sng" spc="-150" dirty="0">
                <a:solidFill>
                  <a:srgbClr val="FF0000"/>
                </a:solidFill>
              </a:rPr>
              <a:t>DO</a:t>
            </a:r>
            <a:r>
              <a:rPr lang="en-US" sz="4800" i="1" spc="-150" dirty="0"/>
              <a:t> more, I’ll be significant</a:t>
            </a:r>
          </a:p>
          <a:p>
            <a:pPr algn="l"/>
            <a:endParaRPr lang="en-US" sz="4800" i="1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4800" dirty="0"/>
              <a:t>) Q: Is work the top priority in life?</a:t>
            </a:r>
          </a:p>
          <a:p>
            <a:pPr algn="l"/>
            <a:r>
              <a:rPr lang="en-US" sz="4800" dirty="0"/>
              <a:t>What profit has a man from all his labor In which he toils under the sun? 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22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4-7</a:t>
            </a:r>
            <a:r>
              <a:rPr lang="en-US" sz="4800" dirty="0"/>
              <a:t>) The amazing activity in creation!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</a:t>
            </a:r>
            <a:r>
              <a:rPr lang="en-US" sz="4800" dirty="0"/>
              <a:t>) </a:t>
            </a:r>
            <a:r>
              <a:rPr lang="en-US" sz="4800" spc="-150" dirty="0"/>
              <a:t>Compared to nature, men seem transient 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5</a:t>
            </a:r>
            <a:r>
              <a:rPr lang="en-US" sz="4800" dirty="0"/>
              <a:t>) Sun marches on (</a:t>
            </a:r>
            <a:r>
              <a:rPr lang="en-US" sz="4800" i="1" dirty="0"/>
              <a:t>poetic not technical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) Wind constant</a:t>
            </a:r>
            <a:r>
              <a:rPr lang="en-US" sz="4800" spc="-150" dirty="0"/>
              <a:t> (</a:t>
            </a:r>
            <a:r>
              <a:rPr lang="en-US" sz="4800" i="1" spc="-150" dirty="0"/>
              <a:t>ancient view of currents</a:t>
            </a:r>
            <a:r>
              <a:rPr lang="en-US" sz="4800" spc="-15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) Water cycle (</a:t>
            </a:r>
            <a:r>
              <a:rPr lang="en-US" sz="4800" i="1" dirty="0"/>
              <a:t>results of sun and winds</a:t>
            </a:r>
            <a:r>
              <a:rPr lang="en-US" sz="4800" dirty="0"/>
              <a:t>)</a:t>
            </a:r>
          </a:p>
          <a:p>
            <a:endParaRPr lang="en-US" sz="1400" b="1" dirty="0"/>
          </a:p>
          <a:p>
            <a:r>
              <a:rPr lang="en-US" sz="4800" b="1" dirty="0"/>
              <a:t>All creation is full of labor and movement.</a:t>
            </a:r>
          </a:p>
          <a:p>
            <a:r>
              <a:rPr lang="en-US" sz="4800" b="1" dirty="0"/>
              <a:t>Is that, too, my ultimate purpose?</a:t>
            </a:r>
          </a:p>
        </p:txBody>
      </p:sp>
    </p:spTree>
    <p:extLst>
      <p:ext uri="{BB962C8B-B14F-4D97-AF65-F5344CB8AC3E}">
        <p14:creationId xmlns:p14="http://schemas.microsoft.com/office/powerpoint/2010/main" val="390470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8-11</a:t>
            </a:r>
            <a:r>
              <a:rPr lang="en-US" sz="4800" spc="-150" dirty="0"/>
              <a:t>) No ultimate satisfaction from work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9</a:t>
            </a:r>
            <a:r>
              <a:rPr lang="en-US" sz="4800" dirty="0"/>
              <a:t>) Men’s inventions are not really new.</a:t>
            </a:r>
          </a:p>
          <a:p>
            <a:pPr algn="l"/>
            <a:r>
              <a:rPr lang="en-US" sz="4800" dirty="0"/>
              <a:t>	</a:t>
            </a:r>
            <a:r>
              <a:rPr lang="en-US" sz="4800" i="1" dirty="0"/>
              <a:t>Inventions are creative applications of 	God’s remarkable systems</a:t>
            </a:r>
            <a:r>
              <a:rPr lang="en-US" sz="4800" dirty="0"/>
              <a:t>.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11</a:t>
            </a:r>
            <a:r>
              <a:rPr lang="en-US" sz="4800" dirty="0"/>
              <a:t>) We think what we do is new because 	we forget what came before us.</a:t>
            </a:r>
          </a:p>
          <a:p>
            <a:pPr algn="l"/>
            <a:r>
              <a:rPr lang="en-US" sz="4800" dirty="0"/>
              <a:t>	Catch – our descendants will also 	forget!</a:t>
            </a:r>
          </a:p>
        </p:txBody>
      </p:sp>
    </p:spTree>
    <p:extLst>
      <p:ext uri="{BB962C8B-B14F-4D97-AF65-F5344CB8AC3E}">
        <p14:creationId xmlns:p14="http://schemas.microsoft.com/office/powerpoint/2010/main" val="80149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63793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Solomon’s Conclusion</a:t>
            </a:r>
            <a:endParaRPr lang="en-US" sz="4800" dirty="0"/>
          </a:p>
          <a:p>
            <a:pPr algn="l"/>
            <a:r>
              <a:rPr lang="en-US" sz="4800" b="1" dirty="0"/>
              <a:t>Life </a:t>
            </a:r>
            <a:r>
              <a:rPr lang="en-US" sz="4800" b="1" dirty="0">
                <a:solidFill>
                  <a:srgbClr val="FF0000"/>
                </a:solidFill>
              </a:rPr>
              <a:t>≠</a:t>
            </a:r>
            <a:r>
              <a:rPr lang="en-US" sz="4800" b="1" dirty="0"/>
              <a:t> My </a:t>
            </a:r>
            <a:r>
              <a:rPr lang="en-US" sz="4800" b="1" u="sng" dirty="0">
                <a:solidFill>
                  <a:srgbClr val="FF0000"/>
                </a:solidFill>
              </a:rPr>
              <a:t>WORK</a:t>
            </a:r>
            <a:r>
              <a:rPr lang="en-US" sz="4800" dirty="0"/>
              <a:t> (</a:t>
            </a:r>
            <a:r>
              <a:rPr lang="en-US" sz="4800" i="1" dirty="0"/>
              <a:t>that alone is vanity</a:t>
            </a:r>
            <a:r>
              <a:rPr lang="en-US" sz="4800" dirty="0"/>
              <a:t>)</a:t>
            </a: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Eternal Value</a:t>
            </a:r>
            <a:r>
              <a:rPr lang="en-US" sz="4800" dirty="0"/>
              <a:t> – Find greater significance 	in what I </a:t>
            </a:r>
            <a:r>
              <a:rPr lang="en-US" sz="4800" b="1" u="sng" dirty="0">
                <a:solidFill>
                  <a:srgbClr val="FF0000"/>
                </a:solidFill>
              </a:rPr>
              <a:t>AM</a:t>
            </a:r>
            <a:r>
              <a:rPr lang="en-US" sz="4800" dirty="0"/>
              <a:t> (</a:t>
            </a:r>
            <a:r>
              <a:rPr lang="en-US" sz="4800" b="1" i="1" dirty="0"/>
              <a:t>character</a:t>
            </a:r>
            <a:r>
              <a:rPr lang="en-US" sz="4800" dirty="0"/>
              <a:t>), not what I </a:t>
            </a:r>
            <a:r>
              <a:rPr lang="en-US" sz="4800" b="1" dirty="0"/>
              <a:t>do 	</a:t>
            </a:r>
            <a:r>
              <a:rPr lang="en-US" sz="4800" dirty="0"/>
              <a:t>(</a:t>
            </a:r>
            <a:r>
              <a:rPr lang="en-US" sz="4800" b="1" i="1" dirty="0"/>
              <a:t>work</a:t>
            </a:r>
            <a:r>
              <a:rPr lang="en-US" sz="4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380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F5BB86-EE18-4B17-9F16-084E33D4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32" y="346587"/>
            <a:ext cx="10953135" cy="6164825"/>
          </a:xfrm>
        </p:spPr>
        <p:txBody>
          <a:bodyPr>
            <a:normAutofit/>
          </a:bodyPr>
          <a:lstStyle/>
          <a:p>
            <a:r>
              <a:rPr lang="en-US" sz="4800" b="1" dirty="0"/>
              <a:t>Are you tempted to think that …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1:12-18</a:t>
            </a:r>
            <a:r>
              <a:rPr lang="en-US" sz="4800" dirty="0"/>
              <a:t>)  </a:t>
            </a:r>
            <a:r>
              <a:rPr lang="en-US" sz="4800" b="1" dirty="0"/>
              <a:t>Life = My </a:t>
            </a:r>
            <a:r>
              <a:rPr lang="en-US" sz="4800" b="1" u="sng" dirty="0">
                <a:solidFill>
                  <a:srgbClr val="FF0000"/>
                </a:solidFill>
              </a:rPr>
              <a:t>WISDOM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sz="4800" b="1" spc="-150" dirty="0">
                <a:sym typeface="Wingdings" panose="05000000000000000000" pitchFamily="2" charset="2"/>
              </a:rPr>
              <a:t></a:t>
            </a:r>
            <a:r>
              <a:rPr lang="en-US" sz="4800" b="1" spc="-150" dirty="0"/>
              <a:t> </a:t>
            </a:r>
            <a:r>
              <a:rPr lang="en-US" sz="4800" b="1" i="1" dirty="0"/>
              <a:t>Vanity</a:t>
            </a:r>
            <a:r>
              <a:rPr lang="en-US" sz="4800" dirty="0"/>
              <a:t> - “</a:t>
            </a:r>
            <a:r>
              <a:rPr lang="en-US" sz="4800" i="1" dirty="0"/>
              <a:t>If only I </a:t>
            </a:r>
            <a:r>
              <a:rPr lang="en-US" sz="4800" b="1" i="1" u="sng" dirty="0">
                <a:solidFill>
                  <a:srgbClr val="FF0000"/>
                </a:solidFill>
              </a:rPr>
              <a:t>UNDERSTAND</a:t>
            </a:r>
            <a:r>
              <a:rPr lang="en-US" sz="4800" i="1" dirty="0"/>
              <a:t> more, I’ll 	be secure</a:t>
            </a:r>
            <a:r>
              <a:rPr lang="en-US" sz="4800" dirty="0"/>
              <a:t>”.</a:t>
            </a:r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13</a:t>
            </a:r>
            <a:r>
              <a:rPr lang="en-US" sz="4800" spc="-150" dirty="0"/>
              <a:t>) Solomon seeks (</a:t>
            </a:r>
            <a:r>
              <a:rPr lang="en-US" sz="4800" i="1" spc="-150" dirty="0"/>
              <a:t>root</a:t>
            </a:r>
            <a:r>
              <a:rPr lang="en-US" sz="4800" spc="-150" dirty="0"/>
              <a:t>) &amp; searches (</a:t>
            </a:r>
            <a:r>
              <a:rPr lang="en-US" sz="4800" i="1" spc="-150" dirty="0"/>
              <a:t>angles</a:t>
            </a:r>
            <a:r>
              <a:rPr lang="en-US" sz="4800" spc="-150" dirty="0"/>
              <a:t>)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16</a:t>
            </a:r>
            <a:r>
              <a:rPr lang="en-US" sz="4800" dirty="0"/>
              <a:t>) Apparent successes </a:t>
            </a:r>
          </a:p>
          <a:p>
            <a:pPr marL="685800" indent="-3333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dirty="0"/>
              <a:t> </a:t>
            </a:r>
            <a:r>
              <a:rPr lang="en-US" sz="4800" spc="-300" dirty="0"/>
              <a:t>great estate - </a:t>
            </a:r>
            <a:r>
              <a:rPr lang="en-US" sz="4800" spc="-150" dirty="0"/>
              <a:t>wisdom is valued (</a:t>
            </a:r>
            <a:r>
              <a:rPr lang="en-US" sz="4800" b="1" spc="-150" dirty="0">
                <a:solidFill>
                  <a:srgbClr val="FF0000"/>
                </a:solidFill>
              </a:rPr>
              <a:t>I Kgs 10:1,2</a:t>
            </a:r>
            <a:r>
              <a:rPr lang="en-US" sz="4800" spc="-150" dirty="0"/>
              <a:t>)</a:t>
            </a:r>
          </a:p>
          <a:p>
            <a:pPr marL="685800" indent="-33337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dirty="0"/>
              <a:t> great wisdom (</a:t>
            </a:r>
            <a:r>
              <a:rPr lang="en-US" sz="4800" b="1" dirty="0">
                <a:solidFill>
                  <a:srgbClr val="FF0000"/>
                </a:solidFill>
              </a:rPr>
              <a:t>I Kgs 10:3-7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205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1029</Words>
  <Application>Microsoft Office PowerPoint</Application>
  <PresentationFormat>Widescreen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Depue</dc:creator>
  <cp:lastModifiedBy>Tania Hunley</cp:lastModifiedBy>
  <cp:revision>63</cp:revision>
  <dcterms:created xsi:type="dcterms:W3CDTF">2019-01-12T00:34:50Z</dcterms:created>
  <dcterms:modified xsi:type="dcterms:W3CDTF">2023-06-02T18:47:43Z</dcterms:modified>
</cp:coreProperties>
</file>