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77" r:id="rId3"/>
    <p:sldId id="282" r:id="rId4"/>
    <p:sldId id="284" r:id="rId5"/>
    <p:sldId id="287" r:id="rId6"/>
    <p:sldId id="288" r:id="rId7"/>
    <p:sldId id="286" r:id="rId8"/>
    <p:sldId id="292" r:id="rId9"/>
    <p:sldId id="293" r:id="rId10"/>
    <p:sldId id="296" r:id="rId11"/>
    <p:sldId id="312" r:id="rId12"/>
    <p:sldId id="303" r:id="rId13"/>
    <p:sldId id="304" r:id="rId14"/>
    <p:sldId id="305" r:id="rId15"/>
    <p:sldId id="306" r:id="rId16"/>
    <p:sldId id="307" r:id="rId17"/>
    <p:sldId id="283" r:id="rId18"/>
    <p:sldId id="298" r:id="rId19"/>
    <p:sldId id="299" r:id="rId20"/>
    <p:sldId id="311" r:id="rId21"/>
    <p:sldId id="309" r:id="rId22"/>
    <p:sldId id="314" r:id="rId23"/>
    <p:sldId id="310" r:id="rId24"/>
    <p:sldId id="321" r:id="rId25"/>
    <p:sldId id="32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7D136-A77E-CABF-2F3A-0CF4D28EE0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FBF253-20B9-917C-9889-C79471ADE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809C2A-7131-7A79-AC2B-DBFF709672BB}"/>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5" name="Footer Placeholder 4">
            <a:extLst>
              <a:ext uri="{FF2B5EF4-FFF2-40B4-BE49-F238E27FC236}">
                <a16:creationId xmlns:a16="http://schemas.microsoft.com/office/drawing/2014/main" id="{274C44F9-5342-E97F-33B1-16A4F2B0E6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00FB7-A586-389B-D036-F17F748D377E}"/>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276250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EF9D1-83C1-28B1-75AD-06C4AA2100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D99080-558F-A1F2-F291-CE0675EAC6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13160-3D27-68BF-BD2D-349299A85295}"/>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5" name="Footer Placeholder 4">
            <a:extLst>
              <a:ext uri="{FF2B5EF4-FFF2-40B4-BE49-F238E27FC236}">
                <a16:creationId xmlns:a16="http://schemas.microsoft.com/office/drawing/2014/main" id="{B4788CF9-211A-2674-B768-42B5DE05CA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8F8736-564F-CBC0-2695-D4A9461224D1}"/>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1423710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C6FC32-EC6F-E09B-87A0-A4A18E466E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42B02C-9442-F50D-0E9E-33BA36C7A6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07D9B2-9307-5A9C-16A7-D163C844F8F5}"/>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5" name="Footer Placeholder 4">
            <a:extLst>
              <a:ext uri="{FF2B5EF4-FFF2-40B4-BE49-F238E27FC236}">
                <a16:creationId xmlns:a16="http://schemas.microsoft.com/office/drawing/2014/main" id="{C2EB8B7B-0F20-BAE8-62DC-8A42E7C90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B5E8E-C342-9FE0-1CBA-B22C0F617285}"/>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364822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4DB0-5680-6B54-D9EC-05B123F4FB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D5205C-2567-8ED2-9B80-F114917017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8D8F37-3F6F-DF1F-79DE-4481308CF596}"/>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5" name="Footer Placeholder 4">
            <a:extLst>
              <a:ext uri="{FF2B5EF4-FFF2-40B4-BE49-F238E27FC236}">
                <a16:creationId xmlns:a16="http://schemas.microsoft.com/office/drawing/2014/main" id="{ADB70004-A2FC-DABF-EC95-8F7CDE3F57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5FE87-9358-C6DB-7E21-0206C6DF1B3D}"/>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413238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603CB-180D-0849-54DA-AEDE78F1B4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59CCB0-BB75-6B7D-1BBE-842952537D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6E47FB-DB73-D12C-9FA2-70580307A823}"/>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5" name="Footer Placeholder 4">
            <a:extLst>
              <a:ext uri="{FF2B5EF4-FFF2-40B4-BE49-F238E27FC236}">
                <a16:creationId xmlns:a16="http://schemas.microsoft.com/office/drawing/2014/main" id="{646752C8-02B4-8638-685E-6CC75D63BF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99DDD-35D2-E316-2E96-54DFA7232AA7}"/>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233923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24D55-83BE-851F-E2FB-4855251ACC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327E91-D6F7-2D3C-1B1D-1B4B0C18EA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98D5E9-DCE7-224C-2CBC-C4F881B0EA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5F2C10-1A91-EF74-60F2-D6C85C18B9D9}"/>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6" name="Footer Placeholder 5">
            <a:extLst>
              <a:ext uri="{FF2B5EF4-FFF2-40B4-BE49-F238E27FC236}">
                <a16:creationId xmlns:a16="http://schemas.microsoft.com/office/drawing/2014/main" id="{8F025963-08E3-5213-6E31-2A325CC688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142FBB-BCEB-5CED-5345-EC17F970B0F1}"/>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173150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2E96-BF19-E7C4-2B5F-D75BB7D44F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BB1916-8A42-39FE-EF99-7DC57D37C3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D019B5-05D4-C090-DF9B-9FA90B90C1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A40CBD-86E7-859E-C440-BAD57734E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8E9A43-1CC3-4E02-1949-E72C581CE4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1E635E-C8C4-2D6B-8297-4E57CCD159AD}"/>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8" name="Footer Placeholder 7">
            <a:extLst>
              <a:ext uri="{FF2B5EF4-FFF2-40B4-BE49-F238E27FC236}">
                <a16:creationId xmlns:a16="http://schemas.microsoft.com/office/drawing/2014/main" id="{F4D2964E-E7D8-30BA-0A04-41C24D7CD5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B587C5-CDC3-E8B3-E29F-156F297E9D44}"/>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35730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EA06-826C-113C-4C00-EA1CBCFC27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23EA94-A81C-8F8D-8344-233BB0B19AD6}"/>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4" name="Footer Placeholder 3">
            <a:extLst>
              <a:ext uri="{FF2B5EF4-FFF2-40B4-BE49-F238E27FC236}">
                <a16:creationId xmlns:a16="http://schemas.microsoft.com/office/drawing/2014/main" id="{4F02B2D0-E987-DB4B-8F64-44DBA07CF4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AC0D85-FADC-0934-F8F4-BF2BF4CE53CD}"/>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56304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F5A93E-5795-661C-A853-E798F6BFFA4A}"/>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3" name="Footer Placeholder 2">
            <a:extLst>
              <a:ext uri="{FF2B5EF4-FFF2-40B4-BE49-F238E27FC236}">
                <a16:creationId xmlns:a16="http://schemas.microsoft.com/office/drawing/2014/main" id="{639A5A86-1D79-9216-14BE-86A43D12A2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6102D0-9BE3-FB8F-F834-54E2CA0C93D0}"/>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415400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36424-F7ED-AF5F-DEDA-77A0576B75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E38491-49AE-336B-5136-F6F0A42CA2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DBF4D7-BD45-5323-F98C-0F98E6993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6D5986-F431-C8C6-A7E2-C40219A1FC3F}"/>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6" name="Footer Placeholder 5">
            <a:extLst>
              <a:ext uri="{FF2B5EF4-FFF2-40B4-BE49-F238E27FC236}">
                <a16:creationId xmlns:a16="http://schemas.microsoft.com/office/drawing/2014/main" id="{A359E4D0-83CA-46CF-A4A3-1FB5BD3179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84920D-0A26-42E2-1AAD-3F2920C996A0}"/>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85299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D913-A89E-756F-0E24-9A3136706F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BD80F7-FA84-4FFC-68D7-2FC0F3F056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2062F5-BA24-E57E-6BC4-115B4B935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E5BA0A-62DC-67E6-8738-CA72D79606BC}"/>
              </a:ext>
            </a:extLst>
          </p:cNvPr>
          <p:cNvSpPr>
            <a:spLocks noGrp="1"/>
          </p:cNvSpPr>
          <p:nvPr>
            <p:ph type="dt" sz="half" idx="10"/>
          </p:nvPr>
        </p:nvSpPr>
        <p:spPr/>
        <p:txBody>
          <a:bodyPr/>
          <a:lstStyle/>
          <a:p>
            <a:fld id="{1A7F7ACD-2863-4CE9-9187-03F48EA9225A}" type="datetimeFigureOut">
              <a:rPr lang="en-US" smtClean="0"/>
              <a:t>5/7/2023</a:t>
            </a:fld>
            <a:endParaRPr lang="en-US"/>
          </a:p>
        </p:txBody>
      </p:sp>
      <p:sp>
        <p:nvSpPr>
          <p:cNvPr id="6" name="Footer Placeholder 5">
            <a:extLst>
              <a:ext uri="{FF2B5EF4-FFF2-40B4-BE49-F238E27FC236}">
                <a16:creationId xmlns:a16="http://schemas.microsoft.com/office/drawing/2014/main" id="{DCA86788-5083-2E18-001D-DC7F1A7451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C256C2-7024-0F2C-2BA9-CF6E11AE2E75}"/>
              </a:ext>
            </a:extLst>
          </p:cNvPr>
          <p:cNvSpPr>
            <a:spLocks noGrp="1"/>
          </p:cNvSpPr>
          <p:nvPr>
            <p:ph type="sldNum" sz="quarter" idx="12"/>
          </p:nvPr>
        </p:nvSpPr>
        <p:spPr/>
        <p:txBody>
          <a:bodyPr/>
          <a:lstStyle/>
          <a:p>
            <a:fld id="{0C52A0D4-C0A5-421C-9F66-7A991ADE7856}" type="slidenum">
              <a:rPr lang="en-US" smtClean="0"/>
              <a:t>‹#›</a:t>
            </a:fld>
            <a:endParaRPr lang="en-US"/>
          </a:p>
        </p:txBody>
      </p:sp>
    </p:spTree>
    <p:extLst>
      <p:ext uri="{BB962C8B-B14F-4D97-AF65-F5344CB8AC3E}">
        <p14:creationId xmlns:p14="http://schemas.microsoft.com/office/powerpoint/2010/main" val="921752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F9E16D-E50F-E076-05A0-1F9CEABC54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D4C2A9-32DD-7E54-1D89-F4D5ABA67D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09B3F-140D-FD49-C49C-3956C26E67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F7ACD-2863-4CE9-9187-03F48EA9225A}" type="datetimeFigureOut">
              <a:rPr lang="en-US" smtClean="0"/>
              <a:t>5/7/2023</a:t>
            </a:fld>
            <a:endParaRPr lang="en-US"/>
          </a:p>
        </p:txBody>
      </p:sp>
      <p:sp>
        <p:nvSpPr>
          <p:cNvPr id="5" name="Footer Placeholder 4">
            <a:extLst>
              <a:ext uri="{FF2B5EF4-FFF2-40B4-BE49-F238E27FC236}">
                <a16:creationId xmlns:a16="http://schemas.microsoft.com/office/drawing/2014/main" id="{CE513ED1-81BA-B5F1-C424-9DD93F8AEA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625749-236D-20D1-7DE0-1B5B109C56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2A0D4-C0A5-421C-9F66-7A991ADE7856}" type="slidenum">
              <a:rPr lang="en-US" smtClean="0"/>
              <a:t>‹#›</a:t>
            </a:fld>
            <a:endParaRPr lang="en-US"/>
          </a:p>
        </p:txBody>
      </p:sp>
    </p:spTree>
    <p:extLst>
      <p:ext uri="{BB962C8B-B14F-4D97-AF65-F5344CB8AC3E}">
        <p14:creationId xmlns:p14="http://schemas.microsoft.com/office/powerpoint/2010/main" val="274718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7D46155-07D4-C41B-7220-4B7E6C3E3ADA}"/>
              </a:ext>
            </a:extLst>
          </p:cNvPr>
          <p:cNvSpPr>
            <a:spLocks noGrp="1"/>
          </p:cNvSpPr>
          <p:nvPr>
            <p:ph type="subTitle" idx="1"/>
          </p:nvPr>
        </p:nvSpPr>
        <p:spPr>
          <a:xfrm>
            <a:off x="619760" y="406400"/>
            <a:ext cx="10962640" cy="6055360"/>
          </a:xfrm>
          <a:ln w="152400">
            <a:solidFill>
              <a:schemeClr val="accent2">
                <a:lumMod val="75000"/>
              </a:schemeClr>
            </a:solidFill>
          </a:ln>
        </p:spPr>
        <p:txBody>
          <a:bodyPr/>
          <a:lstStyle/>
          <a:p>
            <a:pPr algn="l"/>
            <a:r>
              <a:rPr lang="en-US" sz="1200" dirty="0">
                <a:latin typeface="Amasis MT Pro Medium" panose="02040604050005020304" pitchFamily="18" charset="0"/>
              </a:rPr>
              <a:t>	</a:t>
            </a:r>
          </a:p>
          <a:p>
            <a:pPr algn="l"/>
            <a:r>
              <a:rPr lang="en-US" sz="66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		   </a:t>
            </a:r>
            <a:r>
              <a:rPr lang="en-US" sz="88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The</a:t>
            </a:r>
          </a:p>
          <a:p>
            <a:pPr algn="l"/>
            <a:r>
              <a:rPr lang="en-US" sz="88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		 </a:t>
            </a:r>
            <a:r>
              <a:rPr lang="en-US" sz="8800" b="1" dirty="0">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a:effectLst>
                  <a:outerShdw blurRad="50800" dist="38100" algn="l" rotWithShape="0">
                    <a:prstClr val="black">
                      <a:alpha val="40000"/>
                    </a:prstClr>
                  </a:outerShdw>
                </a:effectLst>
                <a:latin typeface="Amasis MT Pro Medium" panose="02040604050005020304" pitchFamily="18" charset="0"/>
              </a:rPr>
              <a:t>Spirit</a:t>
            </a:r>
          </a:p>
          <a:p>
            <a:pPr algn="l"/>
            <a:r>
              <a:rPr lang="en-US" sz="88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		 World</a:t>
            </a:r>
          </a:p>
          <a:p>
            <a:pPr algn="l"/>
            <a:r>
              <a:rPr lang="en-US" sz="5400" b="1" dirty="0">
                <a:solidFill>
                  <a:schemeClr val="accent2">
                    <a:lumMod val="75000"/>
                  </a:schemeClr>
                </a:solidFill>
                <a:effectLst>
                  <a:outerShdw blurRad="50800" dist="38100" algn="l" rotWithShape="0">
                    <a:prstClr val="black">
                      <a:alpha val="40000"/>
                    </a:prstClr>
                  </a:outerShdw>
                </a:effectLst>
              </a:rPr>
              <a:t>  	   </a:t>
            </a:r>
            <a:r>
              <a:rPr lang="en-US" sz="5400" dirty="0"/>
              <a:t>(</a:t>
            </a:r>
            <a:r>
              <a:rPr lang="en-US" sz="5400" b="1" dirty="0"/>
              <a:t>Created Beings</a:t>
            </a:r>
            <a:r>
              <a:rPr lang="en-US" sz="5400" dirty="0"/>
              <a:t>) </a:t>
            </a:r>
          </a:p>
        </p:txBody>
      </p:sp>
      <p:pic>
        <p:nvPicPr>
          <p:cNvPr id="3074" name="Picture 2" descr="Pin on Sculpture">
            <a:extLst>
              <a:ext uri="{FF2B5EF4-FFF2-40B4-BE49-F238E27FC236}">
                <a16:creationId xmlns:a16="http://schemas.microsoft.com/office/drawing/2014/main" id="{6F1B7752-ECEF-E8CF-9D97-982A9A1940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842" y="858520"/>
            <a:ext cx="3436827" cy="514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306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7D46155-07D4-C41B-7220-4B7E6C3E3ADA}"/>
              </a:ext>
            </a:extLst>
          </p:cNvPr>
          <p:cNvSpPr>
            <a:spLocks noGrp="1"/>
          </p:cNvSpPr>
          <p:nvPr>
            <p:ph type="subTitle" idx="1"/>
          </p:nvPr>
        </p:nvSpPr>
        <p:spPr>
          <a:xfrm>
            <a:off x="619760" y="406400"/>
            <a:ext cx="10962640" cy="6055360"/>
          </a:xfrm>
          <a:ln w="152400">
            <a:solidFill>
              <a:schemeClr val="accent2">
                <a:lumMod val="75000"/>
              </a:schemeClr>
            </a:solidFill>
          </a:ln>
        </p:spPr>
        <p:txBody>
          <a:bodyPr/>
          <a:lstStyle/>
          <a:p>
            <a:pPr algn="l"/>
            <a:r>
              <a:rPr lang="en-US" sz="1200" dirty="0">
                <a:latin typeface="Amasis MT Pro Medium" panose="02040604050005020304" pitchFamily="18" charset="0"/>
              </a:rPr>
              <a:t>	</a:t>
            </a:r>
          </a:p>
          <a:p>
            <a:pPr algn="l"/>
            <a:r>
              <a:rPr lang="en-US" sz="66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		   </a:t>
            </a:r>
            <a:r>
              <a:rPr lang="en-US" sz="88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The</a:t>
            </a:r>
          </a:p>
          <a:p>
            <a:pPr algn="l"/>
            <a:r>
              <a:rPr lang="en-US" sz="88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		 </a:t>
            </a:r>
            <a:r>
              <a:rPr lang="en-US" sz="8800" b="1" dirty="0">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a:effectLst>
                  <a:outerShdw blurRad="50800" dist="38100" algn="l" rotWithShape="0">
                    <a:prstClr val="black">
                      <a:alpha val="40000"/>
                    </a:prstClr>
                  </a:outerShdw>
                </a:effectLst>
                <a:latin typeface="Amasis MT Pro Medium" panose="02040604050005020304" pitchFamily="18" charset="0"/>
              </a:rPr>
              <a:t>Spirit</a:t>
            </a:r>
          </a:p>
          <a:p>
            <a:pPr algn="l"/>
            <a:r>
              <a:rPr lang="en-US" sz="88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		 World</a:t>
            </a:r>
          </a:p>
          <a:p>
            <a:pPr algn="l"/>
            <a:r>
              <a:rPr lang="en-US" sz="5400" b="1" dirty="0">
                <a:solidFill>
                  <a:schemeClr val="accent2">
                    <a:lumMod val="75000"/>
                  </a:schemeClr>
                </a:solidFill>
                <a:effectLst>
                  <a:outerShdw blurRad="50800" dist="38100" algn="l" rotWithShape="0">
                    <a:prstClr val="black">
                      <a:alpha val="40000"/>
                    </a:prstClr>
                  </a:outerShdw>
                </a:effectLst>
              </a:rPr>
              <a:t>    </a:t>
            </a:r>
            <a:r>
              <a:rPr lang="en-US" sz="5400" dirty="0"/>
              <a:t>(</a:t>
            </a:r>
            <a:r>
              <a:rPr lang="en-US" sz="5400" b="1" dirty="0"/>
              <a:t>Spirit World Activity</a:t>
            </a:r>
            <a:r>
              <a:rPr lang="en-US" sz="5400" dirty="0"/>
              <a:t>) </a:t>
            </a:r>
          </a:p>
        </p:txBody>
      </p:sp>
      <p:pic>
        <p:nvPicPr>
          <p:cNvPr id="3074" name="Picture 2" descr="Pin on Sculpture">
            <a:extLst>
              <a:ext uri="{FF2B5EF4-FFF2-40B4-BE49-F238E27FC236}">
                <a16:creationId xmlns:a16="http://schemas.microsoft.com/office/drawing/2014/main" id="{6F1B7752-ECEF-E8CF-9D97-982A9A1940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842" y="858520"/>
            <a:ext cx="3436827" cy="514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539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r>
              <a:rPr lang="en-US" sz="4800" b="1" dirty="0"/>
              <a:t>SPIRIT WORLD REALITIES</a:t>
            </a:r>
            <a:endParaRPr lang="en-US" sz="4800" dirty="0"/>
          </a:p>
          <a:p>
            <a:pPr>
              <a:spcBef>
                <a:spcPts val="600"/>
              </a:spcBef>
            </a:pPr>
            <a:r>
              <a:rPr lang="en-US" sz="4800" b="1" dirty="0">
                <a:solidFill>
                  <a:srgbClr val="FF0000"/>
                </a:solidFill>
              </a:rPr>
              <a:t>Genesis 3:1-15</a:t>
            </a:r>
          </a:p>
          <a:p>
            <a:pPr algn="l">
              <a:spcBef>
                <a:spcPts val="0"/>
              </a:spcBef>
            </a:pPr>
            <a:r>
              <a:rPr lang="en-US" sz="4800" dirty="0"/>
              <a:t>(</a:t>
            </a:r>
            <a:r>
              <a:rPr lang="en-US" sz="4800" b="1" dirty="0">
                <a:solidFill>
                  <a:srgbClr val="FF0000"/>
                </a:solidFill>
              </a:rPr>
              <a:t>1</a:t>
            </a:r>
            <a:r>
              <a:rPr lang="en-US" sz="4800" dirty="0"/>
              <a:t>) </a:t>
            </a:r>
            <a:r>
              <a:rPr lang="en-US" sz="4800" spc="-150" dirty="0"/>
              <a:t>Able to “</a:t>
            </a:r>
            <a:r>
              <a:rPr lang="en-US" sz="4800" b="1" spc="-150" dirty="0"/>
              <a:t>use</a:t>
            </a:r>
            <a:r>
              <a:rPr lang="en-US" sz="4800" spc="-150" dirty="0"/>
              <a:t>” creatures &amp; human language</a:t>
            </a:r>
          </a:p>
          <a:p>
            <a:pPr algn="l">
              <a:spcBef>
                <a:spcPts val="0"/>
              </a:spcBef>
            </a:pPr>
            <a:r>
              <a:rPr lang="en-US" sz="4800" dirty="0"/>
              <a:t>(</a:t>
            </a:r>
            <a:r>
              <a:rPr lang="en-US" sz="4800" b="1" dirty="0">
                <a:solidFill>
                  <a:srgbClr val="FF0000"/>
                </a:solidFill>
              </a:rPr>
              <a:t>1</a:t>
            </a:r>
            <a:r>
              <a:rPr lang="en-US" sz="4800" dirty="0"/>
              <a:t>) </a:t>
            </a:r>
            <a:r>
              <a:rPr lang="en-US" sz="4800" b="1" dirty="0"/>
              <a:t>Aware</a:t>
            </a:r>
            <a:r>
              <a:rPr lang="en-US" sz="4800" dirty="0"/>
              <a:t> of history and moral issues</a:t>
            </a:r>
          </a:p>
          <a:p>
            <a:pPr algn="l">
              <a:spcBef>
                <a:spcPts val="0"/>
              </a:spcBef>
            </a:pPr>
            <a:r>
              <a:rPr lang="en-US" sz="4800" dirty="0"/>
              <a:t>(</a:t>
            </a:r>
            <a:r>
              <a:rPr lang="en-US" sz="4800" b="1" dirty="0">
                <a:solidFill>
                  <a:srgbClr val="FF0000"/>
                </a:solidFill>
              </a:rPr>
              <a:t>4,5,13</a:t>
            </a:r>
            <a:r>
              <a:rPr lang="en-US" sz="4800" dirty="0"/>
              <a:t>) Willing to </a:t>
            </a:r>
            <a:r>
              <a:rPr lang="en-US" sz="4800" b="1" dirty="0"/>
              <a:t>oppose</a:t>
            </a:r>
            <a:r>
              <a:rPr lang="en-US" sz="4800" dirty="0"/>
              <a:t> God &amp; 	</a:t>
            </a:r>
            <a:r>
              <a:rPr lang="en-US" sz="4800" b="1" spc="-150" dirty="0"/>
              <a:t>manipulate</a:t>
            </a:r>
            <a:r>
              <a:rPr lang="en-US" sz="4800" dirty="0"/>
              <a:t> human desires (</a:t>
            </a:r>
            <a:r>
              <a:rPr lang="en-US" sz="4800" b="1" dirty="0">
                <a:solidFill>
                  <a:srgbClr val="FF0000"/>
                </a:solidFill>
              </a:rPr>
              <a:t>James 1:14</a:t>
            </a:r>
            <a:r>
              <a:rPr lang="en-US" sz="4800" dirty="0"/>
              <a:t>)</a:t>
            </a:r>
          </a:p>
          <a:p>
            <a:pPr algn="l">
              <a:spcBef>
                <a:spcPts val="0"/>
              </a:spcBef>
            </a:pPr>
            <a:r>
              <a:rPr lang="en-US" sz="4800" spc="-150" dirty="0"/>
              <a:t>(</a:t>
            </a:r>
            <a:r>
              <a:rPr lang="en-US" sz="4800" b="1" spc="-150" dirty="0">
                <a:solidFill>
                  <a:srgbClr val="FF0000"/>
                </a:solidFill>
              </a:rPr>
              <a:t>5</a:t>
            </a:r>
            <a:r>
              <a:rPr lang="en-US" sz="4800" spc="-150" dirty="0"/>
              <a:t>) Knowing </a:t>
            </a:r>
            <a:r>
              <a:rPr lang="en-US" sz="4800" b="1" spc="-150" dirty="0"/>
              <a:t>evil</a:t>
            </a:r>
            <a:r>
              <a:rPr lang="en-US" sz="4800" spc="-150" dirty="0"/>
              <a:t> is not always good (</a:t>
            </a:r>
            <a:r>
              <a:rPr lang="en-US" sz="4800" b="1" spc="-150" dirty="0">
                <a:solidFill>
                  <a:srgbClr val="00B050"/>
                </a:solidFill>
              </a:rPr>
              <a:t>Rm 16:19</a:t>
            </a:r>
            <a:r>
              <a:rPr lang="en-US" sz="4800" spc="-150" dirty="0"/>
              <a:t>)</a:t>
            </a:r>
          </a:p>
          <a:p>
            <a:pPr algn="l">
              <a:spcBef>
                <a:spcPts val="0"/>
              </a:spcBef>
            </a:pPr>
            <a:r>
              <a:rPr lang="en-US" sz="4800" dirty="0"/>
              <a:t>(</a:t>
            </a:r>
            <a:r>
              <a:rPr lang="en-US" sz="4800" b="1" dirty="0">
                <a:solidFill>
                  <a:srgbClr val="FF0000"/>
                </a:solidFill>
              </a:rPr>
              <a:t>15</a:t>
            </a:r>
            <a:r>
              <a:rPr lang="en-US" sz="4800" dirty="0"/>
              <a:t>) Start of heavenly &amp; earthly </a:t>
            </a:r>
            <a:r>
              <a:rPr lang="en-US" sz="4800" b="1" dirty="0"/>
              <a:t>enmity</a:t>
            </a:r>
          </a:p>
          <a:p>
            <a:pPr algn="l">
              <a:spcBef>
                <a:spcPts val="0"/>
              </a:spcBef>
            </a:pPr>
            <a:r>
              <a:rPr lang="en-US" sz="4800" dirty="0"/>
              <a:t>(</a:t>
            </a:r>
            <a:r>
              <a:rPr lang="en-US" sz="4800" b="1" dirty="0">
                <a:solidFill>
                  <a:srgbClr val="FF0000"/>
                </a:solidFill>
              </a:rPr>
              <a:t>15</a:t>
            </a:r>
            <a:r>
              <a:rPr lang="en-US" sz="4800" dirty="0"/>
              <a:t>) Hint at “</a:t>
            </a:r>
            <a:r>
              <a:rPr lang="en-US" sz="4800" b="1" dirty="0"/>
              <a:t>seed of the serpent</a:t>
            </a:r>
            <a:r>
              <a:rPr lang="en-US" sz="4800" dirty="0"/>
              <a:t>”</a:t>
            </a:r>
            <a:r>
              <a:rPr lang="en-US" sz="4800" b="1" dirty="0"/>
              <a:t> </a:t>
            </a:r>
            <a:r>
              <a:rPr lang="en-US" sz="4800" dirty="0"/>
              <a:t>(</a:t>
            </a:r>
            <a:r>
              <a:rPr lang="en-US" sz="4800" b="1" dirty="0">
                <a:solidFill>
                  <a:srgbClr val="FF0000"/>
                </a:solidFill>
              </a:rPr>
              <a:t>Gen 6</a:t>
            </a:r>
            <a:r>
              <a:rPr lang="en-US" sz="4800" dirty="0"/>
              <a:t>?)</a:t>
            </a:r>
          </a:p>
          <a:p>
            <a:pPr algn="l">
              <a:spcBef>
                <a:spcPts val="600"/>
              </a:spcBef>
            </a:pPr>
            <a:endParaRPr lang="en-US" sz="4800" dirty="0"/>
          </a:p>
        </p:txBody>
      </p:sp>
    </p:spTree>
    <p:extLst>
      <p:ext uri="{BB962C8B-B14F-4D97-AF65-F5344CB8AC3E}">
        <p14:creationId xmlns:p14="http://schemas.microsoft.com/office/powerpoint/2010/main" val="82592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pPr>
              <a:spcBef>
                <a:spcPts val="600"/>
              </a:spcBef>
            </a:pPr>
            <a:r>
              <a:rPr lang="en-US" sz="4800" b="1" dirty="0"/>
              <a:t>SPIRIT WORLD REALITIES</a:t>
            </a:r>
            <a:endParaRPr lang="en-US" sz="4800" b="1" dirty="0">
              <a:solidFill>
                <a:srgbClr val="FF0000"/>
              </a:solidFill>
            </a:endParaRPr>
          </a:p>
          <a:p>
            <a:pPr>
              <a:spcBef>
                <a:spcPts val="600"/>
              </a:spcBef>
            </a:pPr>
            <a:r>
              <a:rPr lang="en-US" sz="4800" b="1" dirty="0">
                <a:solidFill>
                  <a:srgbClr val="FF0000"/>
                </a:solidFill>
              </a:rPr>
              <a:t>1 Samuel 16:13-23 </a:t>
            </a:r>
            <a:r>
              <a:rPr lang="en-US" sz="4800" dirty="0"/>
              <a:t>(Saul &amp; David)</a:t>
            </a:r>
          </a:p>
          <a:p>
            <a:pPr algn="l">
              <a:spcBef>
                <a:spcPts val="600"/>
              </a:spcBef>
            </a:pPr>
            <a:r>
              <a:rPr lang="en-US" sz="4800" dirty="0"/>
              <a:t>(</a:t>
            </a:r>
            <a:r>
              <a:rPr lang="en-US" sz="4800" b="1" dirty="0">
                <a:solidFill>
                  <a:srgbClr val="FF0000"/>
                </a:solidFill>
              </a:rPr>
              <a:t>14</a:t>
            </a:r>
            <a:r>
              <a:rPr lang="en-US" sz="4800" dirty="0"/>
              <a:t>) God </a:t>
            </a:r>
            <a:r>
              <a:rPr lang="en-US" sz="4800" b="1" dirty="0"/>
              <a:t>permits</a:t>
            </a:r>
            <a:r>
              <a:rPr lang="en-US" sz="4800" dirty="0"/>
              <a:t> &amp; sometimes 	</a:t>
            </a:r>
            <a:r>
              <a:rPr lang="en-US" sz="4800" b="1" dirty="0"/>
              <a:t>orchestrates</a:t>
            </a:r>
            <a:r>
              <a:rPr lang="en-US" sz="4800" dirty="0"/>
              <a:t> activities of evil beings </a:t>
            </a:r>
          </a:p>
          <a:p>
            <a:pPr algn="l">
              <a:spcBef>
                <a:spcPts val="600"/>
              </a:spcBef>
              <a:tabLst>
                <a:tab pos="457200" algn="l"/>
              </a:tabLst>
            </a:pPr>
            <a:r>
              <a:rPr lang="en-US" sz="4800" dirty="0"/>
              <a:t>*</a:t>
            </a:r>
            <a:r>
              <a:rPr lang="en-US" sz="4400" b="1" i="1" dirty="0"/>
              <a:t>control</a:t>
            </a:r>
            <a:r>
              <a:rPr lang="en-US" sz="4400" i="1" dirty="0"/>
              <a:t> vs </a:t>
            </a:r>
            <a:r>
              <a:rPr lang="en-US" sz="4400" b="1" i="1" dirty="0"/>
              <a:t>create evil</a:t>
            </a:r>
            <a:r>
              <a:rPr lang="en-US" sz="4400" i="1" dirty="0"/>
              <a:t> - </a:t>
            </a:r>
            <a:r>
              <a:rPr lang="en-US" sz="4400" b="1" dirty="0">
                <a:solidFill>
                  <a:srgbClr val="FF0000"/>
                </a:solidFill>
              </a:rPr>
              <a:t>Isa 10:5  </a:t>
            </a:r>
            <a:r>
              <a:rPr lang="en-US" sz="4400" dirty="0"/>
              <a:t>Woe to 	Assyria, the rod of </a:t>
            </a:r>
            <a:r>
              <a:rPr lang="en-US" sz="4400" b="1" dirty="0"/>
              <a:t>My</a:t>
            </a:r>
            <a:r>
              <a:rPr lang="en-US" sz="4400" dirty="0"/>
              <a:t> anger and the staff in 	whose hand is </a:t>
            </a:r>
            <a:r>
              <a:rPr lang="en-US" sz="4400" b="1" dirty="0"/>
              <a:t>My </a:t>
            </a:r>
            <a:r>
              <a:rPr lang="en-US" sz="4400" dirty="0"/>
              <a:t>indignation. </a:t>
            </a:r>
          </a:p>
          <a:p>
            <a:pPr algn="l">
              <a:spcBef>
                <a:spcPts val="600"/>
              </a:spcBef>
              <a:tabLst>
                <a:tab pos="457200" algn="l"/>
              </a:tabLst>
            </a:pPr>
            <a:r>
              <a:rPr lang="en-US" sz="4800" dirty="0"/>
              <a:t>(</a:t>
            </a:r>
            <a:r>
              <a:rPr lang="en-US" sz="4800" b="1" dirty="0">
                <a:solidFill>
                  <a:srgbClr val="FF0000"/>
                </a:solidFill>
              </a:rPr>
              <a:t>23</a:t>
            </a:r>
            <a:r>
              <a:rPr lang="en-US" sz="4800" dirty="0"/>
              <a:t>) </a:t>
            </a:r>
            <a:r>
              <a:rPr lang="en-US" sz="4800" b="1" dirty="0"/>
              <a:t>music</a:t>
            </a:r>
            <a:r>
              <a:rPr lang="en-US" sz="4800" dirty="0"/>
              <a:t> can impact evil spirits</a:t>
            </a:r>
          </a:p>
        </p:txBody>
      </p:sp>
    </p:spTree>
    <p:extLst>
      <p:ext uri="{BB962C8B-B14F-4D97-AF65-F5344CB8AC3E}">
        <p14:creationId xmlns:p14="http://schemas.microsoft.com/office/powerpoint/2010/main" val="287689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pPr>
              <a:spcBef>
                <a:spcPts val="600"/>
              </a:spcBef>
            </a:pPr>
            <a:r>
              <a:rPr lang="en-US" sz="4800" b="1" dirty="0"/>
              <a:t>SPIRIT WORLD REALITIES</a:t>
            </a:r>
            <a:endParaRPr lang="en-US" sz="4800" b="1" dirty="0">
              <a:solidFill>
                <a:srgbClr val="FF0000"/>
              </a:solidFill>
            </a:endParaRPr>
          </a:p>
          <a:p>
            <a:pPr>
              <a:spcBef>
                <a:spcPts val="600"/>
              </a:spcBef>
            </a:pPr>
            <a:r>
              <a:rPr lang="en-US" sz="4800" b="1" dirty="0">
                <a:solidFill>
                  <a:srgbClr val="FF0000"/>
                </a:solidFill>
              </a:rPr>
              <a:t>1 Samuel 28:3-25 </a:t>
            </a:r>
            <a:r>
              <a:rPr lang="en-US" sz="4800" dirty="0"/>
              <a:t>(Saul and the Witch)</a:t>
            </a:r>
          </a:p>
          <a:p>
            <a:pPr algn="l">
              <a:spcBef>
                <a:spcPts val="600"/>
              </a:spcBef>
            </a:pPr>
            <a:r>
              <a:rPr lang="en-US" sz="4800" dirty="0"/>
              <a:t>(</a:t>
            </a:r>
            <a:r>
              <a:rPr lang="en-US" sz="4800" b="1" dirty="0">
                <a:solidFill>
                  <a:srgbClr val="FF0000"/>
                </a:solidFill>
              </a:rPr>
              <a:t>3,7</a:t>
            </a:r>
            <a:r>
              <a:rPr lang="en-US" sz="4800" dirty="0"/>
              <a:t>) there are “</a:t>
            </a:r>
            <a:r>
              <a:rPr lang="en-US" sz="4800" b="1" dirty="0"/>
              <a:t>familiar</a:t>
            </a:r>
            <a:r>
              <a:rPr lang="en-US" sz="4800" dirty="0"/>
              <a:t> (</a:t>
            </a:r>
            <a:r>
              <a:rPr lang="en-US" sz="4800" i="1" dirty="0"/>
              <a:t>guiding</a:t>
            </a:r>
            <a:r>
              <a:rPr lang="en-US" sz="4800" dirty="0"/>
              <a:t>) </a:t>
            </a:r>
            <a:r>
              <a:rPr lang="en-US" sz="4800" b="1" dirty="0"/>
              <a:t>spirits</a:t>
            </a:r>
            <a:r>
              <a:rPr lang="en-US" sz="4800" dirty="0"/>
              <a:t>”</a:t>
            </a:r>
          </a:p>
          <a:p>
            <a:pPr algn="l">
              <a:spcBef>
                <a:spcPts val="600"/>
              </a:spcBef>
            </a:pPr>
            <a:r>
              <a:rPr lang="en-US" sz="4800" dirty="0"/>
              <a:t>(</a:t>
            </a:r>
            <a:r>
              <a:rPr lang="en-US" sz="4800" b="1" dirty="0">
                <a:solidFill>
                  <a:srgbClr val="FF0000"/>
                </a:solidFill>
              </a:rPr>
              <a:t>8</a:t>
            </a:r>
            <a:r>
              <a:rPr lang="en-US" sz="4800" dirty="0"/>
              <a:t>) </a:t>
            </a:r>
            <a:r>
              <a:rPr lang="en-US" sz="4800" b="1" dirty="0"/>
              <a:t>disguises</a:t>
            </a:r>
            <a:r>
              <a:rPr lang="en-US" sz="4800" dirty="0"/>
              <a:t> and </a:t>
            </a:r>
            <a:r>
              <a:rPr lang="en-US" sz="4800" b="1" dirty="0"/>
              <a:t>darkness</a:t>
            </a:r>
            <a:r>
              <a:rPr lang="en-US" sz="4800" dirty="0"/>
              <a:t> tied to séances</a:t>
            </a:r>
          </a:p>
          <a:p>
            <a:pPr algn="l">
              <a:spcBef>
                <a:spcPts val="600"/>
              </a:spcBef>
            </a:pPr>
            <a:r>
              <a:rPr lang="en-US" sz="4800" dirty="0"/>
              <a:t>(</a:t>
            </a:r>
            <a:r>
              <a:rPr lang="en-US" sz="4800" b="1" dirty="0">
                <a:solidFill>
                  <a:srgbClr val="FF0000"/>
                </a:solidFill>
              </a:rPr>
              <a:t>13</a:t>
            </a:r>
            <a:r>
              <a:rPr lang="en-US" sz="4800" dirty="0"/>
              <a:t>) some spirits </a:t>
            </a:r>
            <a:r>
              <a:rPr lang="en-US" sz="4800" b="1" dirty="0"/>
              <a:t>arise from the earth</a:t>
            </a:r>
          </a:p>
          <a:p>
            <a:pPr algn="l">
              <a:spcBef>
                <a:spcPts val="600"/>
              </a:spcBef>
            </a:pPr>
            <a:r>
              <a:rPr lang="en-US" sz="4800" dirty="0"/>
              <a:t>(</a:t>
            </a:r>
            <a:r>
              <a:rPr lang="en-US" sz="4800" b="1" dirty="0">
                <a:solidFill>
                  <a:srgbClr val="FF0000"/>
                </a:solidFill>
              </a:rPr>
              <a:t>14</a:t>
            </a:r>
            <a:r>
              <a:rPr lang="en-US" sz="4800" dirty="0"/>
              <a:t>) </a:t>
            </a:r>
            <a:r>
              <a:rPr lang="en-US" sz="4800" spc="-150" dirty="0"/>
              <a:t>spirits </a:t>
            </a:r>
            <a:r>
              <a:rPr lang="en-US" sz="4800" b="1" spc="-150" dirty="0"/>
              <a:t>take on </a:t>
            </a:r>
            <a:r>
              <a:rPr lang="en-US" sz="4800" spc="-150" dirty="0"/>
              <a:t>recognizable human forms </a:t>
            </a:r>
          </a:p>
          <a:p>
            <a:pPr algn="l">
              <a:spcBef>
                <a:spcPts val="600"/>
              </a:spcBef>
            </a:pPr>
            <a:r>
              <a:rPr lang="en-US" sz="4800" dirty="0"/>
              <a:t>(</a:t>
            </a:r>
            <a:r>
              <a:rPr lang="en-US" sz="4800" b="1" dirty="0">
                <a:solidFill>
                  <a:srgbClr val="FF0000"/>
                </a:solidFill>
              </a:rPr>
              <a:t>15</a:t>
            </a:r>
            <a:r>
              <a:rPr lang="en-US" sz="4800" dirty="0"/>
              <a:t>) </a:t>
            </a:r>
            <a:r>
              <a:rPr lang="en-US" sz="4800" b="1" dirty="0"/>
              <a:t>communication</a:t>
            </a:r>
            <a:r>
              <a:rPr lang="en-US" sz="4800" dirty="0"/>
              <a:t> with spirits is possible</a:t>
            </a:r>
          </a:p>
          <a:p>
            <a:pPr algn="l">
              <a:spcBef>
                <a:spcPts val="600"/>
              </a:spcBef>
            </a:pPr>
            <a:r>
              <a:rPr lang="en-US" sz="4800" dirty="0"/>
              <a:t>(</a:t>
            </a:r>
            <a:r>
              <a:rPr lang="en-US" sz="4800" b="1" dirty="0">
                <a:solidFill>
                  <a:srgbClr val="FF0000"/>
                </a:solidFill>
              </a:rPr>
              <a:t>16-19</a:t>
            </a:r>
            <a:r>
              <a:rPr lang="en-US" sz="4800" dirty="0"/>
              <a:t>) spirits grasp </a:t>
            </a:r>
            <a:r>
              <a:rPr lang="en-US" sz="4800" b="1" dirty="0"/>
              <a:t>past &amp; future </a:t>
            </a:r>
            <a:r>
              <a:rPr lang="en-US" sz="4800" dirty="0"/>
              <a:t>events</a:t>
            </a:r>
          </a:p>
        </p:txBody>
      </p:sp>
    </p:spTree>
    <p:extLst>
      <p:ext uri="{BB962C8B-B14F-4D97-AF65-F5344CB8AC3E}">
        <p14:creationId xmlns:p14="http://schemas.microsoft.com/office/powerpoint/2010/main" val="422937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pPr>
              <a:spcBef>
                <a:spcPts val="600"/>
              </a:spcBef>
            </a:pPr>
            <a:r>
              <a:rPr lang="en-US" sz="4800" b="1" dirty="0"/>
              <a:t>SPIRIT WORLD REALITIES</a:t>
            </a:r>
            <a:endParaRPr lang="en-US" sz="4800" b="1" dirty="0">
              <a:solidFill>
                <a:srgbClr val="FF0000"/>
              </a:solidFill>
            </a:endParaRPr>
          </a:p>
          <a:p>
            <a:pPr>
              <a:spcBef>
                <a:spcPts val="600"/>
              </a:spcBef>
            </a:pPr>
            <a:r>
              <a:rPr lang="en-US" sz="4800" b="1" dirty="0">
                <a:solidFill>
                  <a:srgbClr val="FF0000"/>
                </a:solidFill>
              </a:rPr>
              <a:t>1 Kings 22:6-28 </a:t>
            </a:r>
            <a:r>
              <a:rPr lang="en-US" sz="4800" dirty="0"/>
              <a:t>(Micaiah and Ahab)</a:t>
            </a:r>
          </a:p>
          <a:p>
            <a:pPr algn="l">
              <a:spcBef>
                <a:spcPts val="600"/>
              </a:spcBef>
            </a:pPr>
            <a:r>
              <a:rPr lang="en-US" sz="4800" dirty="0"/>
              <a:t>(</a:t>
            </a:r>
            <a:r>
              <a:rPr lang="en-US" sz="4800" b="1" dirty="0">
                <a:solidFill>
                  <a:srgbClr val="FF0000"/>
                </a:solidFill>
              </a:rPr>
              <a:t>19</a:t>
            </a:r>
            <a:r>
              <a:rPr lang="en-US" sz="4800" dirty="0"/>
              <a:t>) spirit beings have </a:t>
            </a:r>
            <a:r>
              <a:rPr lang="en-US" sz="4800" b="1" dirty="0"/>
              <a:t>access</a:t>
            </a:r>
            <a:r>
              <a:rPr lang="en-US" sz="4800" dirty="0"/>
              <a:t> to God</a:t>
            </a:r>
          </a:p>
          <a:p>
            <a:pPr algn="l">
              <a:spcBef>
                <a:spcPts val="600"/>
              </a:spcBef>
            </a:pPr>
            <a:r>
              <a:rPr lang="en-US" sz="4800" dirty="0"/>
              <a:t>(</a:t>
            </a:r>
            <a:r>
              <a:rPr lang="en-US" sz="4800" b="1" dirty="0">
                <a:solidFill>
                  <a:srgbClr val="FF0000"/>
                </a:solidFill>
              </a:rPr>
              <a:t>20</a:t>
            </a:r>
            <a:r>
              <a:rPr lang="en-US" sz="4800" dirty="0"/>
              <a:t>) God hears </a:t>
            </a:r>
            <a:r>
              <a:rPr lang="en-US" sz="4800" b="1" dirty="0"/>
              <a:t>input</a:t>
            </a:r>
            <a:r>
              <a:rPr lang="en-US" sz="4800" dirty="0"/>
              <a:t> from spirit beings</a:t>
            </a:r>
          </a:p>
          <a:p>
            <a:pPr algn="l">
              <a:spcBef>
                <a:spcPts val="600"/>
              </a:spcBef>
            </a:pPr>
            <a:r>
              <a:rPr lang="en-US" sz="4800" dirty="0"/>
              <a:t>(</a:t>
            </a:r>
            <a:r>
              <a:rPr lang="en-US" sz="4800" b="1" dirty="0">
                <a:solidFill>
                  <a:srgbClr val="FF0000"/>
                </a:solidFill>
              </a:rPr>
              <a:t>22,23</a:t>
            </a:r>
            <a:r>
              <a:rPr lang="en-US" sz="4800" dirty="0"/>
              <a:t>) there are </a:t>
            </a:r>
            <a:r>
              <a:rPr lang="en-US" sz="4800" b="1" dirty="0"/>
              <a:t>lying spirits </a:t>
            </a:r>
            <a:r>
              <a:rPr lang="en-US" sz="4800" dirty="0"/>
              <a:t>(</a:t>
            </a:r>
            <a:r>
              <a:rPr lang="en-US" sz="4800" i="1" dirty="0"/>
              <a:t>and lying 	humans</a:t>
            </a:r>
            <a:r>
              <a:rPr lang="en-US" sz="4800" dirty="0"/>
              <a:t>) </a:t>
            </a:r>
            <a:r>
              <a:rPr lang="en-US" sz="4800" b="1" dirty="0"/>
              <a:t>used by God </a:t>
            </a:r>
            <a:r>
              <a:rPr lang="en-US" sz="4800" dirty="0"/>
              <a:t>to fulfill His plans </a:t>
            </a:r>
          </a:p>
          <a:p>
            <a:pPr algn="l">
              <a:spcBef>
                <a:spcPts val="600"/>
              </a:spcBef>
            </a:pPr>
            <a:r>
              <a:rPr lang="en-US" sz="4000" dirty="0"/>
              <a:t>*</a:t>
            </a:r>
            <a:r>
              <a:rPr lang="en-US" sz="4000" b="1" i="1" dirty="0"/>
              <a:t>control</a:t>
            </a:r>
            <a:r>
              <a:rPr lang="en-US" sz="4000" i="1" dirty="0"/>
              <a:t> vs </a:t>
            </a:r>
            <a:r>
              <a:rPr lang="en-US" sz="4000" b="1" i="1" dirty="0"/>
              <a:t>create</a:t>
            </a:r>
            <a:r>
              <a:rPr lang="en-US" sz="4000" i="1" dirty="0"/>
              <a:t> evil - </a:t>
            </a:r>
            <a:r>
              <a:rPr lang="en-US" sz="4000" dirty="0"/>
              <a:t>Judas Iscariot, Satan, &amp; God</a:t>
            </a:r>
          </a:p>
        </p:txBody>
      </p:sp>
    </p:spTree>
    <p:extLst>
      <p:ext uri="{BB962C8B-B14F-4D97-AF65-F5344CB8AC3E}">
        <p14:creationId xmlns:p14="http://schemas.microsoft.com/office/powerpoint/2010/main" val="402752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pPr>
              <a:spcBef>
                <a:spcPts val="600"/>
              </a:spcBef>
            </a:pPr>
            <a:r>
              <a:rPr lang="en-US" sz="4800" b="1" dirty="0"/>
              <a:t>SPIRIT WORLD REALITIES</a:t>
            </a:r>
            <a:endParaRPr lang="en-US" sz="4800" b="1" dirty="0">
              <a:solidFill>
                <a:srgbClr val="FF0000"/>
              </a:solidFill>
            </a:endParaRPr>
          </a:p>
          <a:p>
            <a:pPr>
              <a:spcBef>
                <a:spcPts val="600"/>
              </a:spcBef>
            </a:pPr>
            <a:r>
              <a:rPr lang="en-US" sz="4800" b="1" dirty="0">
                <a:solidFill>
                  <a:srgbClr val="FF0000"/>
                </a:solidFill>
              </a:rPr>
              <a:t>Job 1:6-12</a:t>
            </a:r>
          </a:p>
          <a:p>
            <a:pPr algn="l">
              <a:spcBef>
                <a:spcPts val="600"/>
              </a:spcBef>
            </a:pPr>
            <a:r>
              <a:rPr lang="en-US" sz="4800" dirty="0"/>
              <a:t>(</a:t>
            </a:r>
            <a:r>
              <a:rPr lang="en-US" sz="4800" b="1" dirty="0">
                <a:solidFill>
                  <a:srgbClr val="FF0000"/>
                </a:solidFill>
              </a:rPr>
              <a:t>6</a:t>
            </a:r>
            <a:r>
              <a:rPr lang="en-US" sz="4800" dirty="0"/>
              <a:t>) </a:t>
            </a:r>
            <a:r>
              <a:rPr lang="en-US" sz="4800" spc="-250" dirty="0"/>
              <a:t>spirit beings called “</a:t>
            </a:r>
            <a:r>
              <a:rPr lang="en-US" sz="4800" b="1" spc="-250" dirty="0"/>
              <a:t>sons of God</a:t>
            </a:r>
            <a:r>
              <a:rPr lang="en-US" sz="4800" spc="-250" dirty="0"/>
              <a:t>” (</a:t>
            </a:r>
            <a:r>
              <a:rPr lang="en-US" sz="4800" i="1" spc="-250" dirty="0"/>
              <a:t>ben Elohim</a:t>
            </a:r>
            <a:r>
              <a:rPr lang="en-US" sz="4800" spc="-250" dirty="0"/>
              <a:t>)</a:t>
            </a:r>
          </a:p>
          <a:p>
            <a:pPr algn="l"/>
            <a:r>
              <a:rPr lang="en-US" sz="4800" dirty="0"/>
              <a:t>(</a:t>
            </a:r>
            <a:r>
              <a:rPr lang="en-US" sz="4800" b="1" dirty="0">
                <a:solidFill>
                  <a:srgbClr val="FF0000"/>
                </a:solidFill>
              </a:rPr>
              <a:t>6</a:t>
            </a:r>
            <a:r>
              <a:rPr lang="en-US" sz="4800" dirty="0"/>
              <a:t>)</a:t>
            </a:r>
            <a:r>
              <a:rPr lang="en-US" sz="4800" b="1" dirty="0">
                <a:solidFill>
                  <a:srgbClr val="FF0000"/>
                </a:solidFill>
              </a:rPr>
              <a:t> </a:t>
            </a:r>
            <a:r>
              <a:rPr lang="en-US" sz="4800" dirty="0"/>
              <a:t>Satan allowed </a:t>
            </a:r>
            <a:r>
              <a:rPr lang="en-US" sz="4800" b="1" dirty="0"/>
              <a:t>in God’s centralized 	presence</a:t>
            </a:r>
            <a:r>
              <a:rPr lang="en-US" sz="4800" dirty="0"/>
              <a:t> (</a:t>
            </a:r>
            <a:r>
              <a:rPr lang="en-US" sz="4800" i="1" dirty="0"/>
              <a:t>face</a:t>
            </a:r>
            <a:r>
              <a:rPr lang="en-US" sz="4800" dirty="0"/>
              <a:t>) at times</a:t>
            </a:r>
          </a:p>
          <a:p>
            <a:pPr algn="l"/>
            <a:r>
              <a:rPr lang="en-US" sz="4800" dirty="0"/>
              <a:t>(</a:t>
            </a:r>
            <a:r>
              <a:rPr lang="en-US" sz="4800" b="1" dirty="0">
                <a:solidFill>
                  <a:srgbClr val="FF0000"/>
                </a:solidFill>
              </a:rPr>
              <a:t>7</a:t>
            </a:r>
            <a:r>
              <a:rPr lang="en-US" sz="4800" dirty="0"/>
              <a:t>) Satan goes </a:t>
            </a:r>
            <a:r>
              <a:rPr lang="en-US" sz="4800" b="1" dirty="0"/>
              <a:t>to and </a:t>
            </a:r>
            <a:r>
              <a:rPr lang="en-US" sz="4800" b="1" dirty="0" err="1"/>
              <a:t>fro</a:t>
            </a:r>
            <a:r>
              <a:rPr lang="en-US" sz="4800" b="1" dirty="0"/>
              <a:t> </a:t>
            </a:r>
            <a:r>
              <a:rPr lang="en-US" sz="4800" dirty="0"/>
              <a:t>on the earth but 	must </a:t>
            </a:r>
            <a:r>
              <a:rPr lang="en-US" sz="4800" b="1" dirty="0"/>
              <a:t>answer to God</a:t>
            </a:r>
          </a:p>
          <a:p>
            <a:pPr algn="l"/>
            <a:r>
              <a:rPr lang="en-US" sz="4800" dirty="0"/>
              <a:t>(</a:t>
            </a:r>
            <a:r>
              <a:rPr lang="en-US" sz="4800" b="1" dirty="0">
                <a:solidFill>
                  <a:srgbClr val="FF0000"/>
                </a:solidFill>
              </a:rPr>
              <a:t>12</a:t>
            </a:r>
            <a:r>
              <a:rPr lang="en-US" sz="4800" dirty="0"/>
              <a:t>) Satan and all spirit beings have </a:t>
            </a:r>
            <a:r>
              <a:rPr lang="en-US" sz="4800" b="1" dirty="0"/>
              <a:t>limits</a:t>
            </a:r>
          </a:p>
        </p:txBody>
      </p:sp>
    </p:spTree>
    <p:extLst>
      <p:ext uri="{BB962C8B-B14F-4D97-AF65-F5344CB8AC3E}">
        <p14:creationId xmlns:p14="http://schemas.microsoft.com/office/powerpoint/2010/main" val="14844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7D46155-07D4-C41B-7220-4B7E6C3E3ADA}"/>
              </a:ext>
            </a:extLst>
          </p:cNvPr>
          <p:cNvSpPr>
            <a:spLocks noGrp="1"/>
          </p:cNvSpPr>
          <p:nvPr>
            <p:ph type="subTitle" idx="1"/>
          </p:nvPr>
        </p:nvSpPr>
        <p:spPr>
          <a:xfrm>
            <a:off x="619760" y="406400"/>
            <a:ext cx="10962640" cy="6055360"/>
          </a:xfrm>
          <a:ln w="152400">
            <a:solidFill>
              <a:schemeClr val="accent2">
                <a:lumMod val="75000"/>
              </a:schemeClr>
            </a:solidFill>
          </a:ln>
        </p:spPr>
        <p:txBody>
          <a:bodyPr/>
          <a:lstStyle/>
          <a:p>
            <a:pPr algn="l"/>
            <a:r>
              <a:rPr lang="en-US" sz="1200" dirty="0">
                <a:latin typeface="Amasis MT Pro Medium" panose="02040604050005020304" pitchFamily="18" charset="0"/>
              </a:rPr>
              <a:t>	</a:t>
            </a:r>
          </a:p>
          <a:p>
            <a:pPr algn="l"/>
            <a:r>
              <a:rPr lang="en-US" sz="66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		   </a:t>
            </a:r>
            <a:r>
              <a:rPr lang="en-US" sz="88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The</a:t>
            </a:r>
          </a:p>
          <a:p>
            <a:pPr algn="l"/>
            <a:r>
              <a:rPr lang="en-US" sz="88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		 </a:t>
            </a:r>
            <a:r>
              <a:rPr lang="en-US" sz="8800" b="1" dirty="0">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a:effectLst>
                  <a:outerShdw blurRad="50800" dist="38100" algn="l" rotWithShape="0">
                    <a:prstClr val="black">
                      <a:alpha val="40000"/>
                    </a:prstClr>
                  </a:outerShdw>
                </a:effectLst>
                <a:latin typeface="Amasis MT Pro Medium" panose="02040604050005020304" pitchFamily="18" charset="0"/>
              </a:rPr>
              <a:t>Spirit</a:t>
            </a:r>
          </a:p>
          <a:p>
            <a:pPr algn="l"/>
            <a:r>
              <a:rPr lang="en-US" sz="8800" b="1" dirty="0">
                <a:solidFill>
                  <a:schemeClr val="accent2">
                    <a:lumMod val="75000"/>
                  </a:schemeClr>
                </a:solidFill>
                <a:effectLst>
                  <a:outerShdw blurRad="50800" dist="38100" algn="l" rotWithShape="0">
                    <a:prstClr val="black">
                      <a:alpha val="40000"/>
                    </a:prstClr>
                  </a:outerShdw>
                </a:effectLst>
                <a:latin typeface="Amasis MT Pro Medium" panose="02040604050005020304" pitchFamily="18" charset="0"/>
              </a:rPr>
              <a:t>		 World</a:t>
            </a:r>
          </a:p>
          <a:p>
            <a:pPr algn="l"/>
            <a:r>
              <a:rPr lang="en-US" sz="5400" b="1" dirty="0">
                <a:solidFill>
                  <a:schemeClr val="accent2">
                    <a:lumMod val="75000"/>
                  </a:schemeClr>
                </a:solidFill>
                <a:effectLst>
                  <a:outerShdw blurRad="50800" dist="38100" algn="l" rotWithShape="0">
                    <a:prstClr val="black">
                      <a:alpha val="40000"/>
                    </a:prstClr>
                  </a:outerShdw>
                </a:effectLst>
              </a:rPr>
              <a:t>        </a:t>
            </a:r>
            <a:r>
              <a:rPr lang="en-US" sz="5400" dirty="0"/>
              <a:t>(</a:t>
            </a:r>
            <a:r>
              <a:rPr lang="en-US" sz="5400" b="1" dirty="0"/>
              <a:t>Satan’s Methods</a:t>
            </a:r>
            <a:r>
              <a:rPr lang="en-US" sz="5400" dirty="0"/>
              <a:t>) </a:t>
            </a:r>
          </a:p>
        </p:txBody>
      </p:sp>
      <p:pic>
        <p:nvPicPr>
          <p:cNvPr id="3074" name="Picture 2" descr="Pin on Sculpture">
            <a:extLst>
              <a:ext uri="{FF2B5EF4-FFF2-40B4-BE49-F238E27FC236}">
                <a16:creationId xmlns:a16="http://schemas.microsoft.com/office/drawing/2014/main" id="{6F1B7752-ECEF-E8CF-9D97-982A9A1940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842" y="858520"/>
            <a:ext cx="3436827" cy="514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022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r>
              <a:rPr lang="en-US" sz="4800" b="1" dirty="0"/>
              <a:t>A-B-C’s of Satan’s Methods/Devices</a:t>
            </a:r>
          </a:p>
          <a:p>
            <a:pPr algn="l"/>
            <a:r>
              <a:rPr lang="en-US" sz="4800" b="1" dirty="0">
                <a:solidFill>
                  <a:srgbClr val="FF0000"/>
                </a:solidFill>
              </a:rPr>
              <a:t>Rom 16:19  </a:t>
            </a:r>
            <a:r>
              <a:rPr lang="en-US" sz="4800" dirty="0"/>
              <a:t>I want you to be wise in what is good, and </a:t>
            </a:r>
            <a:r>
              <a:rPr lang="en-US" sz="4800" b="1" dirty="0"/>
              <a:t>simple concerning evil</a:t>
            </a:r>
            <a:r>
              <a:rPr lang="en-US" sz="4800" dirty="0"/>
              <a:t>. </a:t>
            </a:r>
          </a:p>
          <a:p>
            <a:pPr algn="l"/>
            <a:endParaRPr lang="en-US" sz="400" b="1" spc="-150" dirty="0">
              <a:solidFill>
                <a:srgbClr val="FF0000"/>
              </a:solidFill>
            </a:endParaRPr>
          </a:p>
          <a:p>
            <a:pPr algn="l"/>
            <a:r>
              <a:rPr lang="en-US" sz="4800" b="1" spc="-150" dirty="0">
                <a:solidFill>
                  <a:srgbClr val="FF0000"/>
                </a:solidFill>
              </a:rPr>
              <a:t>2Cor 2:11  </a:t>
            </a:r>
            <a:r>
              <a:rPr lang="en-US" sz="4800" i="1" spc="-150" dirty="0"/>
              <a:t>Lest Satan should take advantage of </a:t>
            </a:r>
            <a:r>
              <a:rPr lang="en-US" sz="4800" i="1" dirty="0"/>
              <a:t>us; for </a:t>
            </a:r>
            <a:r>
              <a:rPr lang="en-US" sz="4800" b="1" dirty="0"/>
              <a:t>we are not ignorant of his </a:t>
            </a:r>
            <a:r>
              <a:rPr lang="en-US" sz="4800" b="1" dirty="0">
                <a:solidFill>
                  <a:srgbClr val="FF0000"/>
                </a:solidFill>
              </a:rPr>
              <a:t>devices</a:t>
            </a:r>
            <a:r>
              <a:rPr lang="en-US" sz="4800" dirty="0"/>
              <a:t>. </a:t>
            </a:r>
          </a:p>
          <a:p>
            <a:pPr algn="l"/>
            <a:endParaRPr lang="en-US" sz="400" dirty="0"/>
          </a:p>
          <a:p>
            <a:pPr marL="398463" indent="-398463" algn="l">
              <a:spcBef>
                <a:spcPts val="0"/>
              </a:spcBef>
              <a:buFont typeface="Arial" panose="020B0604020202020204" pitchFamily="34" charset="0"/>
              <a:buChar char="•"/>
            </a:pPr>
            <a:r>
              <a:rPr lang="en-US" sz="4800" dirty="0"/>
              <a:t>Bind with infirmities - </a:t>
            </a:r>
            <a:r>
              <a:rPr lang="en-US" sz="4800" b="1" dirty="0">
                <a:solidFill>
                  <a:srgbClr val="00B050"/>
                </a:solidFill>
              </a:rPr>
              <a:t>Luke 13:11,16</a:t>
            </a:r>
            <a:endParaRPr lang="en-US" sz="4800" b="1" dirty="0"/>
          </a:p>
          <a:p>
            <a:pPr marL="398463" indent="-398463" algn="l">
              <a:spcBef>
                <a:spcPts val="0"/>
              </a:spcBef>
              <a:buFont typeface="Arial" panose="020B0604020202020204" pitchFamily="34" charset="0"/>
              <a:buChar char="•"/>
            </a:pPr>
            <a:r>
              <a:rPr lang="en-US" sz="4800" dirty="0"/>
              <a:t>Blind - </a:t>
            </a:r>
            <a:r>
              <a:rPr lang="en-US" sz="4800" b="1" dirty="0">
                <a:solidFill>
                  <a:srgbClr val="FF0000"/>
                </a:solidFill>
              </a:rPr>
              <a:t>II Cor 4:3,4 </a:t>
            </a:r>
            <a:r>
              <a:rPr lang="en-US" sz="4800" dirty="0"/>
              <a:t>(</a:t>
            </a:r>
            <a:r>
              <a:rPr lang="en-US" sz="4800" i="1" dirty="0"/>
              <a:t>unbelievers</a:t>
            </a:r>
            <a:r>
              <a:rPr lang="en-US" sz="4800" dirty="0"/>
              <a:t>)</a:t>
            </a:r>
          </a:p>
          <a:p>
            <a:pPr marL="398463" indent="-398463" algn="l">
              <a:spcBef>
                <a:spcPts val="0"/>
              </a:spcBef>
              <a:buFont typeface="Arial" panose="020B0604020202020204" pitchFamily="34" charset="0"/>
              <a:buChar char="•"/>
            </a:pPr>
            <a:r>
              <a:rPr lang="en-US" sz="4800" dirty="0"/>
              <a:t>Buffet - </a:t>
            </a:r>
            <a:r>
              <a:rPr lang="en-US" sz="4800" b="1" dirty="0">
                <a:solidFill>
                  <a:srgbClr val="FF0000"/>
                </a:solidFill>
              </a:rPr>
              <a:t>II Cor 12:7 </a:t>
            </a:r>
            <a:r>
              <a:rPr lang="en-US" sz="4800" dirty="0"/>
              <a:t>(</a:t>
            </a:r>
            <a:r>
              <a:rPr lang="en-US" sz="4800" i="1" dirty="0"/>
              <a:t>Paul’s thorn</a:t>
            </a:r>
            <a:r>
              <a:rPr lang="en-US" sz="4800" dirty="0"/>
              <a:t>)</a:t>
            </a:r>
          </a:p>
        </p:txBody>
      </p:sp>
    </p:spTree>
    <p:extLst>
      <p:ext uri="{BB962C8B-B14F-4D97-AF65-F5344CB8AC3E}">
        <p14:creationId xmlns:p14="http://schemas.microsoft.com/office/powerpoint/2010/main" val="195695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Autofit/>
          </a:bodyPr>
          <a:lstStyle/>
          <a:p>
            <a:pPr marL="461963" indent="-461963" algn="l">
              <a:buFont typeface="Arial" panose="020B0604020202020204" pitchFamily="34" charset="0"/>
              <a:buChar char="•"/>
            </a:pPr>
            <a:r>
              <a:rPr lang="en-US" sz="4800" dirty="0"/>
              <a:t>Counterfeit - </a:t>
            </a:r>
            <a:r>
              <a:rPr lang="en-US" sz="4800" b="1" dirty="0">
                <a:solidFill>
                  <a:srgbClr val="00B050"/>
                </a:solidFill>
              </a:rPr>
              <a:t>II Cor 11:13-15</a:t>
            </a:r>
            <a:r>
              <a:rPr lang="en-US" sz="4800" dirty="0"/>
              <a:t>;</a:t>
            </a:r>
            <a:r>
              <a:rPr lang="en-US" sz="4800" b="1" dirty="0">
                <a:solidFill>
                  <a:srgbClr val="FF0000"/>
                </a:solidFill>
              </a:rPr>
              <a:t> II Th 2:9,10</a:t>
            </a:r>
            <a:endParaRPr lang="en-US" sz="4800" dirty="0"/>
          </a:p>
          <a:p>
            <a:pPr marL="461963" indent="-461963" algn="l">
              <a:buFont typeface="Arial" panose="020B0604020202020204" pitchFamily="34" charset="0"/>
              <a:buChar char="•"/>
            </a:pPr>
            <a:r>
              <a:rPr lang="en-US" sz="4800" dirty="0"/>
              <a:t>Deceive</a:t>
            </a:r>
            <a:r>
              <a:rPr lang="en-US" sz="4800" b="1" dirty="0"/>
              <a:t> </a:t>
            </a:r>
            <a:r>
              <a:rPr lang="en-US" sz="4800" dirty="0"/>
              <a:t>-</a:t>
            </a:r>
            <a:r>
              <a:rPr lang="en-US" sz="4800" b="1" dirty="0"/>
              <a:t> </a:t>
            </a:r>
            <a:r>
              <a:rPr lang="en-US" sz="4800" b="1" dirty="0">
                <a:solidFill>
                  <a:srgbClr val="FF0000"/>
                </a:solidFill>
              </a:rPr>
              <a:t>Gen 3:1-5; Rev 12:9; 20:10</a:t>
            </a:r>
            <a:endParaRPr lang="en-US" sz="4800" dirty="0"/>
          </a:p>
          <a:p>
            <a:pPr marL="461963" indent="-461963" algn="l">
              <a:buFont typeface="Arial" panose="020B0604020202020204" pitchFamily="34" charset="0"/>
              <a:buChar char="•"/>
            </a:pPr>
            <a:r>
              <a:rPr lang="en-US" sz="4800" dirty="0"/>
              <a:t>Devour - </a:t>
            </a:r>
            <a:r>
              <a:rPr lang="en-US" sz="4800" b="1" dirty="0">
                <a:solidFill>
                  <a:srgbClr val="FF0000"/>
                </a:solidFill>
              </a:rPr>
              <a:t>I Peter 5:8 </a:t>
            </a:r>
            <a:r>
              <a:rPr lang="en-US" sz="4800" dirty="0"/>
              <a:t>(</a:t>
            </a:r>
            <a:r>
              <a:rPr lang="en-US" sz="4800" i="1" dirty="0"/>
              <a:t>like a lion</a:t>
            </a:r>
            <a:r>
              <a:rPr lang="en-US" sz="4800" dirty="0"/>
              <a:t>)</a:t>
            </a:r>
          </a:p>
          <a:p>
            <a:pPr marL="461963" indent="-461963" algn="l">
              <a:buFont typeface="Arial" panose="020B0604020202020204" pitchFamily="34" charset="0"/>
              <a:buChar char="•"/>
            </a:pPr>
            <a:r>
              <a:rPr lang="en-US" sz="4800" spc="-50" dirty="0"/>
              <a:t>False Teaching - </a:t>
            </a:r>
            <a:r>
              <a:rPr lang="en-US" sz="4800" b="1" spc="-50" dirty="0">
                <a:solidFill>
                  <a:srgbClr val="00B050"/>
                </a:solidFill>
              </a:rPr>
              <a:t>I Tim 4:1</a:t>
            </a:r>
            <a:r>
              <a:rPr lang="en-US" sz="4800" b="1" spc="-50" dirty="0">
                <a:solidFill>
                  <a:srgbClr val="FF0000"/>
                </a:solidFill>
              </a:rPr>
              <a:t> </a:t>
            </a:r>
            <a:r>
              <a:rPr lang="en-US" sz="3200" spc="-50" dirty="0"/>
              <a:t>(</a:t>
            </a:r>
            <a:r>
              <a:rPr lang="en-US" sz="3200" b="1" spc="-50" dirty="0">
                <a:solidFill>
                  <a:srgbClr val="FF0000"/>
                </a:solidFill>
              </a:rPr>
              <a:t>II Th 2:8-12; II Cor 10:3-5</a:t>
            </a:r>
            <a:r>
              <a:rPr lang="en-US" sz="3200" spc="-50" dirty="0"/>
              <a:t>)</a:t>
            </a:r>
          </a:p>
          <a:p>
            <a:pPr marL="461963" indent="-461963" algn="l">
              <a:buFont typeface="Arial" panose="020B0604020202020204" pitchFamily="34" charset="0"/>
              <a:buChar char="•"/>
            </a:pPr>
            <a:r>
              <a:rPr lang="en-US" sz="4800" dirty="0"/>
              <a:t>Fill hearts - </a:t>
            </a:r>
            <a:r>
              <a:rPr lang="en-US" sz="4800" b="1" dirty="0">
                <a:solidFill>
                  <a:srgbClr val="FF0000"/>
                </a:solidFill>
              </a:rPr>
              <a:t>Acts 5:3 </a:t>
            </a:r>
            <a:r>
              <a:rPr lang="en-US" sz="4800" dirty="0"/>
              <a:t>(</a:t>
            </a:r>
            <a:r>
              <a:rPr lang="en-US" sz="4800" i="1" dirty="0"/>
              <a:t>Ananias</a:t>
            </a:r>
            <a:r>
              <a:rPr lang="en-US" sz="4800" dirty="0"/>
              <a:t>)</a:t>
            </a:r>
          </a:p>
          <a:p>
            <a:pPr marL="461963" indent="-461963" algn="l">
              <a:buFont typeface="Arial" panose="020B0604020202020204" pitchFamily="34" charset="0"/>
              <a:buChar char="•"/>
            </a:pPr>
            <a:r>
              <a:rPr lang="en-US" sz="4800" dirty="0"/>
              <a:t>Hinder - </a:t>
            </a:r>
            <a:r>
              <a:rPr lang="en-US" sz="4800" b="1" dirty="0">
                <a:solidFill>
                  <a:srgbClr val="FF0000"/>
                </a:solidFill>
              </a:rPr>
              <a:t>I </a:t>
            </a:r>
            <a:r>
              <a:rPr lang="en-US" sz="4800" b="1" dirty="0" err="1">
                <a:solidFill>
                  <a:srgbClr val="FF0000"/>
                </a:solidFill>
              </a:rPr>
              <a:t>Thess</a:t>
            </a:r>
            <a:r>
              <a:rPr lang="en-US" sz="4800" b="1" dirty="0">
                <a:solidFill>
                  <a:srgbClr val="FF0000"/>
                </a:solidFill>
              </a:rPr>
              <a:t> 2:18 </a:t>
            </a:r>
            <a:r>
              <a:rPr lang="en-US" sz="4800" dirty="0"/>
              <a:t>(</a:t>
            </a:r>
            <a:r>
              <a:rPr lang="en-US" sz="4800" i="1" dirty="0"/>
              <a:t>Paul’s travels</a:t>
            </a:r>
            <a:r>
              <a:rPr lang="en-US" sz="4800" dirty="0"/>
              <a:t>)</a:t>
            </a:r>
          </a:p>
          <a:p>
            <a:pPr marL="461963" indent="-461963" algn="l">
              <a:buFont typeface="Arial" panose="020B0604020202020204" pitchFamily="34" charset="0"/>
              <a:buChar char="•"/>
            </a:pPr>
            <a:r>
              <a:rPr lang="en-US" sz="4800" dirty="0"/>
              <a:t>Infiltrate - </a:t>
            </a:r>
            <a:r>
              <a:rPr lang="en-US" sz="4800" b="1" dirty="0">
                <a:solidFill>
                  <a:srgbClr val="FF0000"/>
                </a:solidFill>
              </a:rPr>
              <a:t>Matt 13:36-39 </a:t>
            </a:r>
            <a:r>
              <a:rPr lang="en-US" sz="4800" dirty="0"/>
              <a:t>(</a:t>
            </a:r>
            <a:r>
              <a:rPr lang="en-US" sz="4800" i="1" dirty="0"/>
              <a:t>tares</a:t>
            </a:r>
            <a:r>
              <a:rPr lang="en-US" sz="4800" dirty="0"/>
              <a:t>)</a:t>
            </a:r>
          </a:p>
        </p:txBody>
      </p:sp>
    </p:spTree>
    <p:extLst>
      <p:ext uri="{BB962C8B-B14F-4D97-AF65-F5344CB8AC3E}">
        <p14:creationId xmlns:p14="http://schemas.microsoft.com/office/powerpoint/2010/main" val="324184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Autofit/>
          </a:bodyPr>
          <a:lstStyle/>
          <a:p>
            <a:pPr marL="461963" indent="-461963" algn="l">
              <a:buFont typeface="Arial" panose="020B0604020202020204" pitchFamily="34" charset="0"/>
              <a:buChar char="•"/>
            </a:pPr>
            <a:r>
              <a:rPr lang="en-US" sz="4800" dirty="0"/>
              <a:t>Oppress - </a:t>
            </a:r>
            <a:r>
              <a:rPr lang="en-US" sz="4800" b="1" dirty="0">
                <a:solidFill>
                  <a:srgbClr val="00B050"/>
                </a:solidFill>
              </a:rPr>
              <a:t>Acts 10:38 </a:t>
            </a:r>
            <a:r>
              <a:rPr lang="en-US" sz="4800" dirty="0"/>
              <a:t>(</a:t>
            </a:r>
            <a:r>
              <a:rPr lang="en-US" sz="4800" i="1" dirty="0"/>
              <a:t>Jesus’ ministry</a:t>
            </a:r>
            <a:r>
              <a:rPr lang="en-US" sz="4800" dirty="0"/>
              <a:t>)</a:t>
            </a:r>
          </a:p>
          <a:p>
            <a:pPr marL="461963" indent="-461963" algn="l">
              <a:buFont typeface="Arial" panose="020B0604020202020204" pitchFamily="34" charset="0"/>
              <a:buChar char="•"/>
            </a:pPr>
            <a:r>
              <a:rPr lang="en-US" sz="4800" dirty="0"/>
              <a:t>Plant ideas - </a:t>
            </a:r>
            <a:r>
              <a:rPr lang="en-US" sz="4800" b="1" dirty="0">
                <a:solidFill>
                  <a:srgbClr val="FF0000"/>
                </a:solidFill>
              </a:rPr>
              <a:t>Jn 13:2,27 </a:t>
            </a:r>
            <a:r>
              <a:rPr lang="en-US" sz="4800" dirty="0"/>
              <a:t>(</a:t>
            </a:r>
            <a:r>
              <a:rPr lang="en-US" sz="4800" i="1" dirty="0"/>
              <a:t>Judas Iscariot</a:t>
            </a:r>
            <a:r>
              <a:rPr lang="en-US" sz="4800" dirty="0"/>
              <a:t>)</a:t>
            </a:r>
          </a:p>
          <a:p>
            <a:pPr marL="461963" indent="-461963" algn="l">
              <a:buFont typeface="Arial" panose="020B0604020202020204" pitchFamily="34" charset="0"/>
              <a:buChar char="•"/>
            </a:pPr>
            <a:r>
              <a:rPr lang="en-US" sz="4800" dirty="0"/>
              <a:t>Remove scripture - </a:t>
            </a:r>
            <a:r>
              <a:rPr lang="en-US" sz="4800" b="1" dirty="0">
                <a:solidFill>
                  <a:srgbClr val="FF0000"/>
                </a:solidFill>
              </a:rPr>
              <a:t>Luke 8:11,12</a:t>
            </a:r>
            <a:endParaRPr lang="en-US" sz="4800" dirty="0"/>
          </a:p>
          <a:p>
            <a:pPr marL="461963" indent="-461963" algn="l">
              <a:buFont typeface="Arial" panose="020B0604020202020204" pitchFamily="34" charset="0"/>
              <a:buChar char="•"/>
            </a:pPr>
            <a:r>
              <a:rPr lang="en-US" sz="4800" dirty="0"/>
              <a:t>Schemes/Methods - </a:t>
            </a:r>
            <a:r>
              <a:rPr lang="en-US" sz="4800" b="1" dirty="0">
                <a:solidFill>
                  <a:srgbClr val="00B050"/>
                </a:solidFill>
              </a:rPr>
              <a:t>Eph 6:11 </a:t>
            </a:r>
            <a:r>
              <a:rPr lang="en-US" sz="4800" dirty="0"/>
              <a:t>(</a:t>
            </a:r>
            <a:r>
              <a:rPr lang="en-US" sz="4800" b="1" dirty="0">
                <a:solidFill>
                  <a:srgbClr val="00B050"/>
                </a:solidFill>
              </a:rPr>
              <a:t>4:14</a:t>
            </a:r>
            <a:r>
              <a:rPr lang="en-US" sz="4800" dirty="0"/>
              <a:t>)</a:t>
            </a:r>
          </a:p>
          <a:p>
            <a:pPr marL="461963" indent="-461963" algn="l">
              <a:buFont typeface="Arial" panose="020B0604020202020204" pitchFamily="34" charset="0"/>
              <a:buChar char="•"/>
            </a:pPr>
            <a:r>
              <a:rPr lang="en-US" sz="4800" dirty="0"/>
              <a:t>Sift - </a:t>
            </a:r>
            <a:r>
              <a:rPr lang="en-US" sz="4800" b="1" dirty="0">
                <a:solidFill>
                  <a:srgbClr val="FF0000"/>
                </a:solidFill>
              </a:rPr>
              <a:t>Luke 22:31 </a:t>
            </a:r>
            <a:r>
              <a:rPr lang="en-US" sz="4800" dirty="0"/>
              <a:t>(</a:t>
            </a:r>
            <a:r>
              <a:rPr lang="en-US" sz="4800" i="1" dirty="0"/>
              <a:t>Simon Peter</a:t>
            </a:r>
            <a:r>
              <a:rPr lang="en-US" sz="4800" dirty="0"/>
              <a:t>)</a:t>
            </a:r>
          </a:p>
          <a:p>
            <a:pPr marL="461963" indent="-461963" algn="l">
              <a:buFont typeface="Arial" panose="020B0604020202020204" pitchFamily="34" charset="0"/>
              <a:buChar char="•"/>
            </a:pPr>
            <a:r>
              <a:rPr lang="en-US" sz="4800" spc="-50" dirty="0"/>
              <a:t>Snare - </a:t>
            </a:r>
            <a:r>
              <a:rPr lang="en-US" sz="4800" b="1" spc="-50" dirty="0">
                <a:solidFill>
                  <a:srgbClr val="00B050"/>
                </a:solidFill>
              </a:rPr>
              <a:t>I Tim 3:7 </a:t>
            </a:r>
            <a:r>
              <a:rPr lang="en-US" sz="3200" spc="-50" dirty="0"/>
              <a:t>(</a:t>
            </a:r>
            <a:r>
              <a:rPr lang="en-US" sz="3200" b="1" spc="-80" dirty="0">
                <a:solidFill>
                  <a:srgbClr val="FF0000"/>
                </a:solidFill>
              </a:rPr>
              <a:t>Lk 21:34-36; I Tim 6:9; II Tim 2:24-26</a:t>
            </a:r>
            <a:r>
              <a:rPr lang="en-US" sz="3200" spc="-50" dirty="0"/>
              <a:t>)</a:t>
            </a:r>
          </a:p>
          <a:p>
            <a:pPr marL="461963" indent="-461963" algn="l">
              <a:buFont typeface="Arial" panose="020B0604020202020204" pitchFamily="34" charset="0"/>
              <a:buChar char="•"/>
            </a:pPr>
            <a:r>
              <a:rPr lang="en-US" sz="4800" dirty="0"/>
              <a:t>Tempt - </a:t>
            </a:r>
            <a:r>
              <a:rPr lang="en-US" sz="4800" b="1" dirty="0">
                <a:solidFill>
                  <a:srgbClr val="FF0000"/>
                </a:solidFill>
              </a:rPr>
              <a:t>Matt 4:1; I Cor 7:5 </a:t>
            </a:r>
            <a:r>
              <a:rPr lang="en-US" sz="4800" spc="-150" dirty="0"/>
              <a:t>(</a:t>
            </a:r>
            <a:r>
              <a:rPr lang="en-US" sz="4800" i="1" spc="-100" dirty="0"/>
              <a:t>Jesus; spouse</a:t>
            </a:r>
            <a:r>
              <a:rPr lang="en-US" sz="4800" spc="-150" dirty="0"/>
              <a:t>)</a:t>
            </a:r>
          </a:p>
        </p:txBody>
      </p:sp>
    </p:spTree>
    <p:extLst>
      <p:ext uri="{BB962C8B-B14F-4D97-AF65-F5344CB8AC3E}">
        <p14:creationId xmlns:p14="http://schemas.microsoft.com/office/powerpoint/2010/main" val="111679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rmAutofit lnSpcReduction="10000"/>
          </a:bodyPr>
          <a:lstStyle/>
          <a:p>
            <a:pPr>
              <a:lnSpc>
                <a:spcPct val="95000"/>
              </a:lnSpc>
              <a:spcBef>
                <a:spcPts val="600"/>
              </a:spcBef>
            </a:pPr>
            <a:r>
              <a:rPr lang="en-US" sz="4800" b="1" dirty="0"/>
              <a:t>Principalities and Powers</a:t>
            </a:r>
          </a:p>
          <a:p>
            <a:pPr algn="l">
              <a:lnSpc>
                <a:spcPct val="95000"/>
              </a:lnSpc>
              <a:spcBef>
                <a:spcPts val="600"/>
              </a:spcBef>
            </a:pPr>
            <a:r>
              <a:rPr lang="en-US" sz="4800" b="1" dirty="0">
                <a:solidFill>
                  <a:srgbClr val="FF0000"/>
                </a:solidFill>
              </a:rPr>
              <a:t>Eph 6:12  </a:t>
            </a:r>
            <a:r>
              <a:rPr lang="en-US" sz="4800" dirty="0"/>
              <a:t>We do not wrestle against flesh and blood, but against </a:t>
            </a:r>
            <a:r>
              <a:rPr lang="en-US" sz="4800" b="1" dirty="0"/>
              <a:t>principalities</a:t>
            </a:r>
            <a:r>
              <a:rPr lang="en-US" sz="4800" dirty="0"/>
              <a:t>, </a:t>
            </a:r>
            <a:r>
              <a:rPr lang="en-US" sz="4800" b="1" dirty="0"/>
              <a:t>powers</a:t>
            </a:r>
            <a:r>
              <a:rPr lang="en-US" sz="4800" dirty="0"/>
              <a:t>, </a:t>
            </a:r>
            <a:r>
              <a:rPr lang="en-US" sz="4800" b="1" dirty="0"/>
              <a:t>rulers of the darkness</a:t>
            </a:r>
            <a:r>
              <a:rPr lang="en-US" sz="4800" dirty="0"/>
              <a:t> of this age, </a:t>
            </a:r>
            <a:r>
              <a:rPr lang="en-US" sz="4800" b="1" dirty="0"/>
              <a:t>spiritual hosts of wickedness</a:t>
            </a:r>
            <a:r>
              <a:rPr lang="en-US" sz="4800" dirty="0"/>
              <a:t> in the heavenly places. </a:t>
            </a:r>
          </a:p>
          <a:p>
            <a:pPr algn="l">
              <a:lnSpc>
                <a:spcPct val="95000"/>
              </a:lnSpc>
              <a:spcBef>
                <a:spcPts val="600"/>
              </a:spcBef>
            </a:pPr>
            <a:r>
              <a:rPr lang="en-US" sz="4800" dirty="0"/>
              <a:t>1 - </a:t>
            </a:r>
            <a:r>
              <a:rPr lang="en-US" sz="4800" b="1" dirty="0"/>
              <a:t>Michael</a:t>
            </a:r>
            <a:r>
              <a:rPr lang="en-US" sz="4800" dirty="0"/>
              <a:t> 	</a:t>
            </a:r>
          </a:p>
          <a:p>
            <a:pPr algn="l">
              <a:lnSpc>
                <a:spcPct val="95000"/>
              </a:lnSpc>
              <a:spcBef>
                <a:spcPts val="600"/>
              </a:spcBef>
            </a:pPr>
            <a:r>
              <a:rPr lang="en-US" sz="4800" dirty="0"/>
              <a:t>2 - </a:t>
            </a:r>
            <a:r>
              <a:rPr lang="en-US" sz="4800" b="1" dirty="0"/>
              <a:t>Gabriel</a:t>
            </a:r>
          </a:p>
          <a:p>
            <a:pPr algn="l">
              <a:lnSpc>
                <a:spcPct val="95000"/>
              </a:lnSpc>
              <a:spcBef>
                <a:spcPts val="600"/>
              </a:spcBef>
            </a:pPr>
            <a:r>
              <a:rPr lang="en-US" sz="4800" dirty="0"/>
              <a:t>3 - </a:t>
            </a:r>
            <a:r>
              <a:rPr lang="en-US" sz="4800" b="1" dirty="0"/>
              <a:t>Satan </a:t>
            </a:r>
          </a:p>
        </p:txBody>
      </p:sp>
    </p:spTree>
    <p:extLst>
      <p:ext uri="{BB962C8B-B14F-4D97-AF65-F5344CB8AC3E}">
        <p14:creationId xmlns:p14="http://schemas.microsoft.com/office/powerpoint/2010/main" val="251892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Autofit/>
          </a:bodyPr>
          <a:lstStyle/>
          <a:p>
            <a:r>
              <a:rPr lang="en-US" sz="4800" dirty="0"/>
              <a:t>Most Christians agree with four propositions, despite other differences.</a:t>
            </a:r>
          </a:p>
          <a:p>
            <a:pPr lvl="0" algn="l"/>
            <a:r>
              <a:rPr lang="en-US" sz="4800" dirty="0"/>
              <a:t>1 - We are involved in </a:t>
            </a:r>
            <a:r>
              <a:rPr lang="en-US" sz="4800" b="1" dirty="0"/>
              <a:t>spiritual warfare</a:t>
            </a:r>
            <a:r>
              <a:rPr lang="en-US" sz="4800" dirty="0"/>
              <a:t>.</a:t>
            </a:r>
          </a:p>
          <a:p>
            <a:pPr lvl="0" algn="l"/>
            <a:r>
              <a:rPr lang="en-US" sz="4800" dirty="0"/>
              <a:t>2 - </a:t>
            </a:r>
            <a:r>
              <a:rPr lang="en-US" sz="4800" b="1" spc="-150" dirty="0"/>
              <a:t>Jesus</a:t>
            </a:r>
            <a:r>
              <a:rPr lang="en-US" sz="4800" dirty="0"/>
              <a:t> is the triumphant Deliverer &amp; King.</a:t>
            </a:r>
          </a:p>
          <a:p>
            <a:pPr lvl="0" algn="l"/>
            <a:r>
              <a:rPr lang="en-US" sz="4800" dirty="0"/>
              <a:t>3 - The </a:t>
            </a:r>
            <a:r>
              <a:rPr lang="en-US" sz="4800" b="1" dirty="0"/>
              <a:t>modern age deadens people </a:t>
            </a:r>
            <a:r>
              <a:rPr lang="en-US" sz="4800" dirty="0"/>
              <a:t>to the 	reality of spiritual warfare.</a:t>
            </a:r>
          </a:p>
          <a:p>
            <a:pPr lvl="0" algn="l"/>
            <a:r>
              <a:rPr lang="en-US" sz="4800" dirty="0"/>
              <a:t>4 - Errors and excesses occur in </a:t>
            </a:r>
            <a:r>
              <a:rPr lang="en-US" sz="4800" b="1" dirty="0"/>
              <a:t>deliverance</a:t>
            </a:r>
            <a:r>
              <a:rPr lang="en-US" sz="4800" dirty="0"/>
              <a:t> 	</a:t>
            </a:r>
            <a:r>
              <a:rPr lang="en-US" sz="4800" b="1" dirty="0"/>
              <a:t>ministries</a:t>
            </a:r>
            <a:r>
              <a:rPr lang="en-US" sz="4800" dirty="0"/>
              <a:t> (</a:t>
            </a:r>
            <a:r>
              <a:rPr lang="en-US" sz="4800" i="1" dirty="0"/>
              <a:t>as well as other ministries</a:t>
            </a:r>
            <a:r>
              <a:rPr lang="en-US" sz="4800" dirty="0"/>
              <a:t>).</a:t>
            </a:r>
          </a:p>
        </p:txBody>
      </p:sp>
    </p:spTree>
    <p:extLst>
      <p:ext uri="{BB962C8B-B14F-4D97-AF65-F5344CB8AC3E}">
        <p14:creationId xmlns:p14="http://schemas.microsoft.com/office/powerpoint/2010/main" val="203187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r>
              <a:rPr lang="en-US" sz="4400" b="1" dirty="0"/>
              <a:t>A-B-C’s of Satan’s Methods/Devices</a:t>
            </a:r>
          </a:p>
          <a:p>
            <a:pPr marL="398463" indent="-398463" algn="l">
              <a:spcBef>
                <a:spcPts val="600"/>
              </a:spcBef>
              <a:buFont typeface="Arial" panose="020B0604020202020204" pitchFamily="34" charset="0"/>
              <a:buChar char="•"/>
            </a:pPr>
            <a:r>
              <a:rPr lang="en-US" sz="4400" dirty="0"/>
              <a:t>Bind with infirmities</a:t>
            </a:r>
            <a:endParaRPr lang="en-US" sz="4400" b="1" dirty="0">
              <a:solidFill>
                <a:srgbClr val="00B050"/>
              </a:solidFill>
            </a:endParaRPr>
          </a:p>
          <a:p>
            <a:pPr algn="l">
              <a:spcBef>
                <a:spcPts val="600"/>
              </a:spcBef>
            </a:pPr>
            <a:r>
              <a:rPr lang="en-US" sz="4400" b="1" dirty="0">
                <a:solidFill>
                  <a:srgbClr val="FF0000"/>
                </a:solidFill>
              </a:rPr>
              <a:t>Luke 13:11  </a:t>
            </a:r>
            <a:r>
              <a:rPr lang="en-US" sz="4400" dirty="0"/>
              <a:t>There was a woman who had a </a:t>
            </a:r>
            <a:r>
              <a:rPr lang="en-US" sz="4400" b="1" dirty="0"/>
              <a:t>spirit of infirmity </a:t>
            </a:r>
            <a:r>
              <a:rPr lang="en-US" sz="4400" dirty="0"/>
              <a:t>(</a:t>
            </a:r>
            <a:r>
              <a:rPr lang="en-US" sz="4400" i="1" dirty="0"/>
              <a:t>frail, sick, diseased</a:t>
            </a:r>
            <a:r>
              <a:rPr lang="en-US" sz="4400" dirty="0"/>
              <a:t>) 18 years and was </a:t>
            </a:r>
            <a:r>
              <a:rPr lang="en-US" sz="4400" b="1" dirty="0"/>
              <a:t>bent over </a:t>
            </a:r>
            <a:r>
              <a:rPr lang="en-US" sz="4400" dirty="0"/>
              <a:t>and could in </a:t>
            </a:r>
            <a:r>
              <a:rPr lang="en-US" sz="4400" b="1" dirty="0"/>
              <a:t>no way raise herself up</a:t>
            </a:r>
            <a:r>
              <a:rPr lang="en-US" sz="4400" dirty="0"/>
              <a:t>. </a:t>
            </a:r>
          </a:p>
          <a:p>
            <a:pPr algn="l">
              <a:spcBef>
                <a:spcPts val="600"/>
              </a:spcBef>
            </a:pPr>
            <a:r>
              <a:rPr lang="en-US" sz="4400" b="1" dirty="0">
                <a:solidFill>
                  <a:srgbClr val="FF0000"/>
                </a:solidFill>
              </a:rPr>
              <a:t>16</a:t>
            </a:r>
            <a:r>
              <a:rPr lang="en-US" sz="4400" dirty="0"/>
              <a:t>  Ought not this woman, being a daughter of Abraham, whom </a:t>
            </a:r>
            <a:r>
              <a:rPr lang="en-US" sz="4400" b="1" dirty="0"/>
              <a:t>Satan has bound</a:t>
            </a:r>
            <a:r>
              <a:rPr lang="en-US" sz="4400" dirty="0"/>
              <a:t>, be loosed from this bond on the Sabbath? </a:t>
            </a:r>
          </a:p>
          <a:p>
            <a:pPr algn="l">
              <a:spcBef>
                <a:spcPts val="600"/>
              </a:spcBef>
            </a:pPr>
            <a:endParaRPr lang="en-US" sz="4400" b="1" dirty="0"/>
          </a:p>
        </p:txBody>
      </p:sp>
    </p:spTree>
    <p:extLst>
      <p:ext uri="{BB962C8B-B14F-4D97-AF65-F5344CB8AC3E}">
        <p14:creationId xmlns:p14="http://schemas.microsoft.com/office/powerpoint/2010/main" val="105909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pPr marL="398463" indent="-398463" algn="l">
              <a:spcBef>
                <a:spcPts val="600"/>
              </a:spcBef>
              <a:buFont typeface="Arial" panose="020B0604020202020204" pitchFamily="34" charset="0"/>
              <a:buChar char="•"/>
            </a:pPr>
            <a:r>
              <a:rPr lang="en-US" sz="4400" b="1" dirty="0"/>
              <a:t>Satan can bind with infirmities</a:t>
            </a:r>
            <a:endParaRPr lang="en-US" sz="4400" b="1" dirty="0">
              <a:solidFill>
                <a:srgbClr val="00B050"/>
              </a:solidFill>
            </a:endParaRPr>
          </a:p>
          <a:p>
            <a:pPr algn="l">
              <a:spcBef>
                <a:spcPts val="600"/>
              </a:spcBef>
            </a:pPr>
            <a:r>
              <a:rPr lang="en-US" sz="4400" dirty="0"/>
              <a:t>Many human ailments are simply caused by living in a </a:t>
            </a:r>
            <a:r>
              <a:rPr lang="en-US" sz="4400" b="1" dirty="0"/>
              <a:t>fallen world.</a:t>
            </a:r>
            <a:endParaRPr lang="en-US" sz="4400" dirty="0"/>
          </a:p>
          <a:p>
            <a:pPr algn="l">
              <a:spcBef>
                <a:spcPts val="600"/>
              </a:spcBef>
            </a:pPr>
            <a:r>
              <a:rPr lang="en-US" sz="4400" dirty="0"/>
              <a:t>There are many instances in </a:t>
            </a:r>
            <a:r>
              <a:rPr lang="en-US" sz="4400" b="1" dirty="0">
                <a:solidFill>
                  <a:srgbClr val="FF0000"/>
                </a:solidFill>
              </a:rPr>
              <a:t>Luke’s gospel </a:t>
            </a:r>
            <a:r>
              <a:rPr lang="en-US" sz="4400" dirty="0"/>
              <a:t>of people being </a:t>
            </a:r>
            <a:r>
              <a:rPr lang="en-US" sz="4400" b="1" dirty="0"/>
              <a:t>healed of diseases </a:t>
            </a:r>
            <a:r>
              <a:rPr lang="en-US" sz="4400" dirty="0"/>
              <a:t>with </a:t>
            </a:r>
            <a:r>
              <a:rPr lang="en-US" sz="4400" b="1" dirty="0"/>
              <a:t>no</a:t>
            </a:r>
            <a:r>
              <a:rPr lang="en-US" sz="4400" dirty="0"/>
              <a:t> mention of a </a:t>
            </a:r>
            <a:r>
              <a:rPr lang="en-US" sz="4400" b="1" dirty="0"/>
              <a:t>demonic cause </a:t>
            </a:r>
            <a:r>
              <a:rPr lang="en-US" sz="4400" dirty="0"/>
              <a:t>(12 of 17).</a:t>
            </a:r>
          </a:p>
          <a:p>
            <a:pPr algn="l">
              <a:spcBef>
                <a:spcPts val="600"/>
              </a:spcBef>
            </a:pPr>
            <a:r>
              <a:rPr lang="en-US" sz="4400" dirty="0"/>
              <a:t>Yet, here (</a:t>
            </a:r>
            <a:r>
              <a:rPr lang="en-US" sz="4400" b="1" dirty="0">
                <a:solidFill>
                  <a:srgbClr val="FF0000"/>
                </a:solidFill>
              </a:rPr>
              <a:t>Luke 13</a:t>
            </a:r>
            <a:r>
              <a:rPr lang="en-US" sz="4400" dirty="0"/>
              <a:t>) is biblical proof that evil spirit beings </a:t>
            </a:r>
            <a:r>
              <a:rPr lang="en-US" sz="4400" b="1" dirty="0"/>
              <a:t>CAN</a:t>
            </a:r>
            <a:r>
              <a:rPr lang="en-US" sz="4400" dirty="0"/>
              <a:t> </a:t>
            </a:r>
            <a:r>
              <a:rPr lang="en-US" sz="4400" b="1" dirty="0"/>
              <a:t>use infirmities </a:t>
            </a:r>
            <a:r>
              <a:rPr lang="en-US" sz="4400" dirty="0"/>
              <a:t>as one of “Satan’s devices”.</a:t>
            </a:r>
          </a:p>
        </p:txBody>
      </p:sp>
    </p:spTree>
    <p:extLst>
      <p:ext uri="{BB962C8B-B14F-4D97-AF65-F5344CB8AC3E}">
        <p14:creationId xmlns:p14="http://schemas.microsoft.com/office/powerpoint/2010/main" val="201163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pPr>
              <a:spcBef>
                <a:spcPts val="600"/>
              </a:spcBef>
            </a:pPr>
            <a:r>
              <a:rPr lang="en-US" sz="4400" dirty="0"/>
              <a:t>Should GBC consider a </a:t>
            </a:r>
            <a:r>
              <a:rPr lang="en-US" sz="4400" b="1" dirty="0"/>
              <a:t>Deliverance Ministry? </a:t>
            </a:r>
          </a:p>
          <a:p>
            <a:pPr algn="l">
              <a:spcBef>
                <a:spcPts val="600"/>
              </a:spcBef>
            </a:pPr>
            <a:r>
              <a:rPr lang="en-US" sz="4400" dirty="0"/>
              <a:t>1 - </a:t>
            </a:r>
            <a:r>
              <a:rPr lang="en-US" sz="4400" b="1" dirty="0"/>
              <a:t>Jesus </a:t>
            </a:r>
            <a:r>
              <a:rPr lang="en-US" sz="4400" dirty="0"/>
              <a:t>did it (</a:t>
            </a:r>
            <a:r>
              <a:rPr lang="en-US" sz="4400" b="1" dirty="0">
                <a:solidFill>
                  <a:srgbClr val="FF0000"/>
                </a:solidFill>
              </a:rPr>
              <a:t>Luke 13:10-17</a:t>
            </a:r>
            <a:r>
              <a:rPr lang="en-US" sz="4400" dirty="0"/>
              <a:t>)</a:t>
            </a:r>
          </a:p>
          <a:p>
            <a:pPr algn="l">
              <a:spcBef>
                <a:spcPts val="600"/>
              </a:spcBef>
            </a:pPr>
            <a:r>
              <a:rPr lang="en-US" sz="4400" dirty="0"/>
              <a:t>2 - Jesus said </a:t>
            </a:r>
            <a:r>
              <a:rPr lang="en-US" sz="4400" b="1" dirty="0"/>
              <a:t>believers</a:t>
            </a:r>
            <a:r>
              <a:rPr lang="en-US" sz="4400" dirty="0"/>
              <a:t> would do it</a:t>
            </a:r>
          </a:p>
          <a:p>
            <a:pPr algn="l">
              <a:spcBef>
                <a:spcPts val="600"/>
              </a:spcBef>
            </a:pPr>
            <a:r>
              <a:rPr lang="en-US" sz="4400" b="1" dirty="0">
                <a:solidFill>
                  <a:srgbClr val="FF0000"/>
                </a:solidFill>
              </a:rPr>
              <a:t>Mark 16:17,18  </a:t>
            </a:r>
            <a:r>
              <a:rPr lang="en-US" sz="4400" dirty="0"/>
              <a:t>These signs will follow those who </a:t>
            </a:r>
            <a:r>
              <a:rPr lang="en-US" sz="4400" b="1" dirty="0"/>
              <a:t>believe</a:t>
            </a:r>
            <a:r>
              <a:rPr lang="en-US" sz="4400" dirty="0"/>
              <a:t>: In My name they will </a:t>
            </a:r>
            <a:r>
              <a:rPr lang="en-US" sz="4400" b="1" dirty="0"/>
              <a:t>cast out demons</a:t>
            </a:r>
            <a:r>
              <a:rPr lang="en-US" sz="4400" dirty="0"/>
              <a:t>; speak with new tongues; take up serpents; and if they drink anything deadly, it will by no means hurt them; they will </a:t>
            </a:r>
            <a:r>
              <a:rPr lang="en-US" sz="4400" b="1" dirty="0"/>
              <a:t>lay hands on the sick</a:t>
            </a:r>
            <a:r>
              <a:rPr lang="en-US" sz="4400" dirty="0"/>
              <a:t>, and they will recover.</a:t>
            </a:r>
          </a:p>
        </p:txBody>
      </p:sp>
    </p:spTree>
    <p:extLst>
      <p:ext uri="{BB962C8B-B14F-4D97-AF65-F5344CB8AC3E}">
        <p14:creationId xmlns:p14="http://schemas.microsoft.com/office/powerpoint/2010/main" val="131297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pPr>
              <a:spcBef>
                <a:spcPts val="600"/>
              </a:spcBef>
            </a:pPr>
            <a:r>
              <a:rPr lang="en-US" sz="4400" dirty="0"/>
              <a:t>Should GBC consider a </a:t>
            </a:r>
            <a:r>
              <a:rPr lang="en-US" sz="4400" b="1" dirty="0"/>
              <a:t>Deliverance Ministry? </a:t>
            </a:r>
          </a:p>
          <a:p>
            <a:pPr algn="l">
              <a:spcBef>
                <a:spcPts val="600"/>
              </a:spcBef>
            </a:pPr>
            <a:r>
              <a:rPr lang="en-US" sz="3200" dirty="0"/>
              <a:t>1 - </a:t>
            </a:r>
            <a:r>
              <a:rPr lang="en-US" sz="3200" b="1" dirty="0"/>
              <a:t>Jesus </a:t>
            </a:r>
            <a:r>
              <a:rPr lang="en-US" sz="3200" dirty="0"/>
              <a:t>did it (</a:t>
            </a:r>
            <a:r>
              <a:rPr lang="en-US" sz="3200" b="1" dirty="0"/>
              <a:t>Luke 13</a:t>
            </a:r>
            <a:r>
              <a:rPr lang="en-US" sz="3200" dirty="0"/>
              <a:t>)</a:t>
            </a:r>
          </a:p>
          <a:p>
            <a:pPr algn="l">
              <a:spcBef>
                <a:spcPts val="600"/>
              </a:spcBef>
            </a:pPr>
            <a:r>
              <a:rPr lang="en-US" sz="3200" dirty="0"/>
              <a:t>2 - Jesus said </a:t>
            </a:r>
            <a:r>
              <a:rPr lang="en-US" sz="3200" b="1" dirty="0"/>
              <a:t>believers</a:t>
            </a:r>
            <a:r>
              <a:rPr lang="en-US" sz="3200" dirty="0"/>
              <a:t> would do it (</a:t>
            </a:r>
            <a:r>
              <a:rPr lang="en-US" sz="3200" b="1" dirty="0"/>
              <a:t>Mark 16</a:t>
            </a:r>
            <a:r>
              <a:rPr lang="en-US" sz="3200" dirty="0"/>
              <a:t>)</a:t>
            </a:r>
          </a:p>
          <a:p>
            <a:pPr algn="l">
              <a:spcBef>
                <a:spcPts val="600"/>
              </a:spcBef>
            </a:pPr>
            <a:r>
              <a:rPr lang="en-US" sz="4400" dirty="0"/>
              <a:t>3 - </a:t>
            </a:r>
            <a:r>
              <a:rPr lang="en-US" sz="4400" b="1" dirty="0"/>
              <a:t>Paul</a:t>
            </a:r>
            <a:r>
              <a:rPr lang="en-US" sz="4400" dirty="0"/>
              <a:t> did it (</a:t>
            </a:r>
            <a:r>
              <a:rPr lang="en-US" sz="4400" b="1" dirty="0">
                <a:solidFill>
                  <a:srgbClr val="FF0000"/>
                </a:solidFill>
              </a:rPr>
              <a:t>Acts 19</a:t>
            </a:r>
            <a:r>
              <a:rPr lang="en-US" sz="4400" dirty="0"/>
              <a:t>)</a:t>
            </a:r>
          </a:p>
          <a:p>
            <a:pPr algn="l">
              <a:spcBef>
                <a:spcPts val="600"/>
              </a:spcBef>
            </a:pPr>
            <a:r>
              <a:rPr lang="en-US" sz="4400" b="1" dirty="0">
                <a:solidFill>
                  <a:srgbClr val="FF0000"/>
                </a:solidFill>
              </a:rPr>
              <a:t>11  </a:t>
            </a:r>
            <a:r>
              <a:rPr lang="en-US" sz="4400" dirty="0"/>
              <a:t>Now God worked unusual miracles by the hands of </a:t>
            </a:r>
            <a:r>
              <a:rPr lang="en-US" sz="4400" b="1" dirty="0"/>
              <a:t>Paul</a:t>
            </a:r>
            <a:r>
              <a:rPr lang="en-US" sz="4400" dirty="0"/>
              <a:t>, </a:t>
            </a:r>
          </a:p>
          <a:p>
            <a:pPr algn="l">
              <a:spcBef>
                <a:spcPts val="600"/>
              </a:spcBef>
            </a:pPr>
            <a:r>
              <a:rPr lang="en-US" sz="4400" b="1" dirty="0">
                <a:solidFill>
                  <a:srgbClr val="FF0000"/>
                </a:solidFill>
              </a:rPr>
              <a:t>12</a:t>
            </a:r>
            <a:r>
              <a:rPr lang="en-US" sz="4400" dirty="0"/>
              <a:t>  so that even handkerchiefs or aprons were brought from his body to the sick, and </a:t>
            </a:r>
            <a:r>
              <a:rPr lang="en-US" sz="4400" b="1" dirty="0"/>
              <a:t>diseases left </a:t>
            </a:r>
            <a:r>
              <a:rPr lang="en-US" sz="4400" dirty="0"/>
              <a:t>them, and </a:t>
            </a:r>
            <a:r>
              <a:rPr lang="en-US" sz="4400" b="1" dirty="0"/>
              <a:t>evil spirits went out </a:t>
            </a:r>
            <a:r>
              <a:rPr lang="en-US" sz="4400" dirty="0"/>
              <a:t>of them.</a:t>
            </a:r>
          </a:p>
        </p:txBody>
      </p:sp>
    </p:spTree>
    <p:extLst>
      <p:ext uri="{BB962C8B-B14F-4D97-AF65-F5344CB8AC3E}">
        <p14:creationId xmlns:p14="http://schemas.microsoft.com/office/powerpoint/2010/main" val="31958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594360" y="421640"/>
            <a:ext cx="11003280" cy="6014720"/>
          </a:xfrm>
        </p:spPr>
        <p:txBody>
          <a:bodyPr>
            <a:noAutofit/>
          </a:bodyPr>
          <a:lstStyle/>
          <a:p>
            <a:pPr>
              <a:spcBef>
                <a:spcPts val="600"/>
              </a:spcBef>
            </a:pPr>
            <a:r>
              <a:rPr lang="en-US" sz="4400" dirty="0"/>
              <a:t>Should GBC consider a </a:t>
            </a:r>
            <a:r>
              <a:rPr lang="en-US" sz="4400" b="1" dirty="0"/>
              <a:t>Deliverance Ministry? </a:t>
            </a:r>
          </a:p>
          <a:p>
            <a:pPr algn="l">
              <a:spcBef>
                <a:spcPts val="0"/>
              </a:spcBef>
            </a:pPr>
            <a:r>
              <a:rPr lang="en-US" sz="3200" dirty="0"/>
              <a:t>1 - </a:t>
            </a:r>
            <a:r>
              <a:rPr lang="en-US" sz="3200" b="1" dirty="0"/>
              <a:t>Jesus </a:t>
            </a:r>
            <a:r>
              <a:rPr lang="en-US" sz="3200" dirty="0"/>
              <a:t>did it (</a:t>
            </a:r>
            <a:r>
              <a:rPr lang="en-US" sz="3200" b="1" dirty="0"/>
              <a:t>Luke 13</a:t>
            </a:r>
            <a:r>
              <a:rPr lang="en-US" sz="3200" dirty="0"/>
              <a:t>)</a:t>
            </a:r>
          </a:p>
          <a:p>
            <a:pPr algn="l">
              <a:spcBef>
                <a:spcPts val="0"/>
              </a:spcBef>
            </a:pPr>
            <a:r>
              <a:rPr lang="en-US" sz="3200" dirty="0"/>
              <a:t>2 - Jesus said </a:t>
            </a:r>
            <a:r>
              <a:rPr lang="en-US" sz="3200" b="1" dirty="0"/>
              <a:t>believers</a:t>
            </a:r>
            <a:r>
              <a:rPr lang="en-US" sz="3200" dirty="0"/>
              <a:t> would do it (</a:t>
            </a:r>
            <a:r>
              <a:rPr lang="en-US" sz="3200" b="1" dirty="0"/>
              <a:t>Mark 16</a:t>
            </a:r>
            <a:r>
              <a:rPr lang="en-US" sz="3200" dirty="0"/>
              <a:t>)</a:t>
            </a:r>
          </a:p>
          <a:p>
            <a:pPr algn="l">
              <a:spcBef>
                <a:spcPts val="0"/>
              </a:spcBef>
            </a:pPr>
            <a:r>
              <a:rPr lang="en-US" sz="3200" dirty="0"/>
              <a:t>3 - </a:t>
            </a:r>
            <a:r>
              <a:rPr lang="en-US" sz="3200" b="1" dirty="0"/>
              <a:t>Paul</a:t>
            </a:r>
            <a:r>
              <a:rPr lang="en-US" sz="3200" dirty="0"/>
              <a:t> did it (</a:t>
            </a:r>
            <a:r>
              <a:rPr lang="en-US" sz="3200" b="1" dirty="0"/>
              <a:t>Acts 19</a:t>
            </a:r>
            <a:r>
              <a:rPr lang="en-US" sz="3200" dirty="0"/>
              <a:t>)</a:t>
            </a:r>
          </a:p>
          <a:p>
            <a:pPr algn="l">
              <a:spcBef>
                <a:spcPts val="600"/>
              </a:spcBef>
            </a:pPr>
            <a:r>
              <a:rPr lang="en-US" sz="4400" dirty="0"/>
              <a:t>4 - </a:t>
            </a:r>
            <a:r>
              <a:rPr lang="en-US" sz="4400" b="1" dirty="0">
                <a:solidFill>
                  <a:srgbClr val="FF0000"/>
                </a:solidFill>
              </a:rPr>
              <a:t>James 5</a:t>
            </a:r>
            <a:r>
              <a:rPr lang="en-US" sz="4400" dirty="0">
                <a:solidFill>
                  <a:srgbClr val="FF0000"/>
                </a:solidFill>
              </a:rPr>
              <a:t> </a:t>
            </a:r>
            <a:r>
              <a:rPr lang="en-US" sz="4400" dirty="0"/>
              <a:t>tells </a:t>
            </a:r>
            <a:r>
              <a:rPr lang="en-US" sz="4400" b="1" dirty="0"/>
              <a:t>local churches </a:t>
            </a:r>
            <a:r>
              <a:rPr lang="en-US" sz="4400" dirty="0"/>
              <a:t>how to do it.</a:t>
            </a:r>
          </a:p>
          <a:p>
            <a:pPr algn="l">
              <a:spcBef>
                <a:spcPts val="600"/>
              </a:spcBef>
            </a:pPr>
            <a:r>
              <a:rPr lang="en-US" sz="4400" b="1" dirty="0">
                <a:solidFill>
                  <a:srgbClr val="FF0000"/>
                </a:solidFill>
              </a:rPr>
              <a:t>14,15  </a:t>
            </a:r>
            <a:r>
              <a:rPr lang="en-US" sz="4400" dirty="0"/>
              <a:t>Is anyone among you sick? Let him </a:t>
            </a:r>
            <a:r>
              <a:rPr lang="en-US" sz="4400" b="1" dirty="0"/>
              <a:t>call for the elders </a:t>
            </a:r>
            <a:r>
              <a:rPr lang="en-US" sz="4400" dirty="0"/>
              <a:t>of the church, and let them </a:t>
            </a:r>
            <a:r>
              <a:rPr lang="en-US" sz="4400" b="1" dirty="0"/>
              <a:t>pray </a:t>
            </a:r>
            <a:r>
              <a:rPr lang="en-US" sz="4400" dirty="0"/>
              <a:t>over him, </a:t>
            </a:r>
            <a:r>
              <a:rPr lang="en-US" sz="4400" b="1" dirty="0"/>
              <a:t>anointing him with oil </a:t>
            </a:r>
            <a:r>
              <a:rPr lang="en-US" sz="4400" dirty="0"/>
              <a:t>in the name of the Lord. And </a:t>
            </a:r>
            <a:r>
              <a:rPr lang="en-US" sz="4400" b="1" dirty="0"/>
              <a:t>the prayer of faith </a:t>
            </a:r>
            <a:r>
              <a:rPr lang="en-US" sz="4400" dirty="0"/>
              <a:t>will save the sick, and </a:t>
            </a:r>
            <a:r>
              <a:rPr lang="en-US" sz="4400" b="1" dirty="0"/>
              <a:t>the Lord </a:t>
            </a:r>
            <a:r>
              <a:rPr lang="en-US" sz="4400" dirty="0"/>
              <a:t>will raise him up.</a:t>
            </a:r>
          </a:p>
        </p:txBody>
      </p:sp>
    </p:spTree>
    <p:extLst>
      <p:ext uri="{BB962C8B-B14F-4D97-AF65-F5344CB8AC3E}">
        <p14:creationId xmlns:p14="http://schemas.microsoft.com/office/powerpoint/2010/main" val="162452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rmAutofit/>
          </a:bodyPr>
          <a:lstStyle/>
          <a:p>
            <a:r>
              <a:rPr lang="en-US" sz="4800" b="1" dirty="0"/>
              <a:t>Satan’s Kingdom</a:t>
            </a:r>
          </a:p>
          <a:p>
            <a:pPr algn="l"/>
            <a:r>
              <a:rPr lang="en-US" sz="4800" b="1" dirty="0">
                <a:solidFill>
                  <a:srgbClr val="FF0000"/>
                </a:solidFill>
              </a:rPr>
              <a:t>Matt 12:26  </a:t>
            </a:r>
            <a:r>
              <a:rPr lang="en-US" sz="4800" dirty="0"/>
              <a:t>If Satan casts out Satan, he is divided against himself. How then will </a:t>
            </a:r>
            <a:r>
              <a:rPr lang="en-US" sz="4800" b="1" dirty="0"/>
              <a:t>his kingdom</a:t>
            </a:r>
            <a:r>
              <a:rPr lang="en-US" sz="4800" dirty="0"/>
              <a:t> stand?</a:t>
            </a:r>
          </a:p>
          <a:p>
            <a:pPr algn="l"/>
            <a:r>
              <a:rPr lang="en-US" sz="4800" dirty="0"/>
              <a:t>(</a:t>
            </a:r>
            <a:r>
              <a:rPr lang="en-US" sz="4800" b="1" dirty="0">
                <a:solidFill>
                  <a:srgbClr val="FF0000"/>
                </a:solidFill>
              </a:rPr>
              <a:t>Dan 10:5-7</a:t>
            </a:r>
            <a:r>
              <a:rPr lang="en-US" sz="4800" dirty="0"/>
              <a:t>) how spirit beings might </a:t>
            </a:r>
            <a:r>
              <a:rPr lang="en-US" sz="4800" b="1" dirty="0"/>
              <a:t>look</a:t>
            </a:r>
          </a:p>
          <a:p>
            <a:pPr algn="l"/>
            <a:r>
              <a:rPr lang="en-US" sz="4800" dirty="0"/>
              <a:t>(</a:t>
            </a:r>
            <a:r>
              <a:rPr lang="en-US" sz="4800" b="1" dirty="0">
                <a:solidFill>
                  <a:srgbClr val="FF0000"/>
                </a:solidFill>
              </a:rPr>
              <a:t>10-12</a:t>
            </a:r>
            <a:r>
              <a:rPr lang="en-US" sz="4800" dirty="0"/>
              <a:t>) </a:t>
            </a:r>
            <a:r>
              <a:rPr lang="en-US" sz="4800" b="1" dirty="0"/>
              <a:t>prayer’s impact </a:t>
            </a:r>
            <a:r>
              <a:rPr lang="en-US" sz="4800" dirty="0"/>
              <a:t>in the spirit world</a:t>
            </a:r>
          </a:p>
          <a:p>
            <a:pPr algn="l"/>
            <a:r>
              <a:rPr lang="en-US" sz="4800" spc="-150" dirty="0"/>
              <a:t>(</a:t>
            </a:r>
            <a:r>
              <a:rPr lang="en-US" sz="4800" b="1" spc="-150" dirty="0">
                <a:solidFill>
                  <a:srgbClr val="FF0000"/>
                </a:solidFill>
              </a:rPr>
              <a:t>13</a:t>
            </a:r>
            <a:r>
              <a:rPr lang="en-US" sz="4800" spc="-150" dirty="0"/>
              <a:t>) </a:t>
            </a:r>
            <a:r>
              <a:rPr lang="en-US" sz="4800" b="1" spc="-150" dirty="0"/>
              <a:t>warfare &amp; timeframes </a:t>
            </a:r>
            <a:r>
              <a:rPr lang="en-US" sz="4800" spc="-150" dirty="0"/>
              <a:t>in the spirit world</a:t>
            </a:r>
          </a:p>
        </p:txBody>
      </p:sp>
    </p:spTree>
    <p:extLst>
      <p:ext uri="{BB962C8B-B14F-4D97-AF65-F5344CB8AC3E}">
        <p14:creationId xmlns:p14="http://schemas.microsoft.com/office/powerpoint/2010/main" val="3188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rmAutofit fontScale="92500" lnSpcReduction="10000"/>
          </a:bodyPr>
          <a:lstStyle/>
          <a:p>
            <a:r>
              <a:rPr lang="en-US" sz="4800" b="1" dirty="0"/>
              <a:t>Satan’s Kingdom</a:t>
            </a:r>
          </a:p>
          <a:p>
            <a:pPr algn="l"/>
            <a:r>
              <a:rPr lang="en-US" sz="4800" b="1" dirty="0">
                <a:solidFill>
                  <a:srgbClr val="FF0000"/>
                </a:solidFill>
              </a:rPr>
              <a:t>Rev 12:7  </a:t>
            </a:r>
            <a:r>
              <a:rPr lang="en-US" sz="4800" b="1" dirty="0"/>
              <a:t>War</a:t>
            </a:r>
            <a:r>
              <a:rPr lang="en-US" sz="4800" dirty="0"/>
              <a:t> broke out in heaven: Michael and his angels fought with the dragon; and the </a:t>
            </a:r>
            <a:r>
              <a:rPr lang="en-US" sz="4800" b="1" dirty="0"/>
              <a:t>dragon and his angels </a:t>
            </a:r>
            <a:r>
              <a:rPr lang="en-US" sz="4800" dirty="0"/>
              <a:t>fought, </a:t>
            </a:r>
          </a:p>
          <a:p>
            <a:pPr algn="l"/>
            <a:r>
              <a:rPr lang="en-US" sz="4800" b="1" dirty="0">
                <a:solidFill>
                  <a:srgbClr val="FF0000"/>
                </a:solidFill>
              </a:rPr>
              <a:t>8</a:t>
            </a:r>
            <a:r>
              <a:rPr lang="en-US" sz="4800" dirty="0"/>
              <a:t>  but they did not prevail, nor was a place found for them in heaven any longer. </a:t>
            </a:r>
          </a:p>
          <a:p>
            <a:pPr algn="l"/>
            <a:r>
              <a:rPr lang="en-US" sz="4800" b="1" dirty="0">
                <a:solidFill>
                  <a:srgbClr val="FF0000"/>
                </a:solidFill>
              </a:rPr>
              <a:t>9</a:t>
            </a:r>
            <a:r>
              <a:rPr lang="en-US" sz="4800" dirty="0"/>
              <a:t>  So the great </a:t>
            </a:r>
            <a:r>
              <a:rPr lang="en-US" sz="4800" b="1" dirty="0"/>
              <a:t>dragon was cast out</a:t>
            </a:r>
            <a:r>
              <a:rPr lang="en-US" sz="4800" dirty="0"/>
              <a:t>, that serpent of old, called the </a:t>
            </a:r>
            <a:r>
              <a:rPr lang="en-US" sz="4800" b="1" dirty="0"/>
              <a:t>Devil and Satan</a:t>
            </a:r>
            <a:r>
              <a:rPr lang="en-US" sz="4800" dirty="0"/>
              <a:t>, who deceives the whole world; he was cast to the earth, and </a:t>
            </a:r>
            <a:r>
              <a:rPr lang="en-US" sz="4800" b="1" dirty="0"/>
              <a:t>his angels were cast out </a:t>
            </a:r>
            <a:r>
              <a:rPr lang="en-US" sz="4800" dirty="0"/>
              <a:t>with him. </a:t>
            </a:r>
          </a:p>
        </p:txBody>
      </p:sp>
    </p:spTree>
    <p:extLst>
      <p:ext uri="{BB962C8B-B14F-4D97-AF65-F5344CB8AC3E}">
        <p14:creationId xmlns:p14="http://schemas.microsoft.com/office/powerpoint/2010/main" val="185586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Autofit/>
          </a:bodyPr>
          <a:lstStyle/>
          <a:p>
            <a:pPr algn="l"/>
            <a:r>
              <a:rPr lang="en-US" sz="4400" b="1" dirty="0">
                <a:solidFill>
                  <a:srgbClr val="FF0000"/>
                </a:solidFill>
              </a:rPr>
              <a:t>10  </a:t>
            </a:r>
            <a:r>
              <a:rPr lang="en-US" sz="4400" dirty="0"/>
              <a:t>Then I heard a loud voice saying in heaven, "Now salvation, and strength, and the kingdom of our God, and the power of His Christ have come, for the </a:t>
            </a:r>
            <a:r>
              <a:rPr lang="en-US" sz="4400" b="1" dirty="0"/>
              <a:t>accuser of our brethren</a:t>
            </a:r>
            <a:r>
              <a:rPr lang="en-US" sz="4400" dirty="0"/>
              <a:t>, who accused them before our God day and night, has been cast down. </a:t>
            </a:r>
          </a:p>
          <a:p>
            <a:pPr algn="l"/>
            <a:r>
              <a:rPr lang="en-US" sz="4400" b="1" dirty="0">
                <a:solidFill>
                  <a:srgbClr val="FF0000"/>
                </a:solidFill>
              </a:rPr>
              <a:t>*11</a:t>
            </a:r>
            <a:r>
              <a:rPr lang="en-US" sz="4400" dirty="0"/>
              <a:t>  And they overcame him by the </a:t>
            </a:r>
            <a:r>
              <a:rPr lang="en-US" sz="4400" b="1" dirty="0"/>
              <a:t>blood of the Lamb</a:t>
            </a:r>
            <a:r>
              <a:rPr lang="en-US" sz="4400" dirty="0"/>
              <a:t> and by the </a:t>
            </a:r>
            <a:r>
              <a:rPr lang="en-US" sz="4400" b="1" dirty="0"/>
              <a:t>word of their testimony</a:t>
            </a:r>
            <a:r>
              <a:rPr lang="en-US" sz="4400" dirty="0"/>
              <a:t>, and they </a:t>
            </a:r>
            <a:r>
              <a:rPr lang="en-US" sz="4400" b="1" dirty="0"/>
              <a:t>did not love their lives </a:t>
            </a:r>
            <a:r>
              <a:rPr lang="en-US" sz="4400" dirty="0"/>
              <a:t>to the death.</a:t>
            </a:r>
          </a:p>
        </p:txBody>
      </p:sp>
    </p:spTree>
    <p:extLst>
      <p:ext uri="{BB962C8B-B14F-4D97-AF65-F5344CB8AC3E}">
        <p14:creationId xmlns:p14="http://schemas.microsoft.com/office/powerpoint/2010/main" val="654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Autofit/>
          </a:bodyPr>
          <a:lstStyle/>
          <a:p>
            <a:pPr algn="l"/>
            <a:r>
              <a:rPr lang="en-US" sz="4400" b="1" dirty="0">
                <a:solidFill>
                  <a:srgbClr val="FF0000"/>
                </a:solidFill>
              </a:rPr>
              <a:t>12  </a:t>
            </a:r>
            <a:r>
              <a:rPr lang="en-US" sz="4400" dirty="0"/>
              <a:t>Therefore rejoice, O heavens, and you who dwell in them! Woe to the inhabitants of the earth and the sea! For the </a:t>
            </a:r>
            <a:r>
              <a:rPr lang="en-US" sz="4400" b="1" dirty="0"/>
              <a:t>devil</a:t>
            </a:r>
            <a:r>
              <a:rPr lang="en-US" sz="4400" dirty="0"/>
              <a:t> has come down to you, having great wrath, because </a:t>
            </a:r>
            <a:r>
              <a:rPr lang="en-US" sz="4400" b="1" dirty="0"/>
              <a:t>he knows that he has a short time</a:t>
            </a:r>
            <a:r>
              <a:rPr lang="en-US" sz="4400" dirty="0"/>
              <a:t>."</a:t>
            </a:r>
          </a:p>
        </p:txBody>
      </p:sp>
    </p:spTree>
    <p:extLst>
      <p:ext uri="{BB962C8B-B14F-4D97-AF65-F5344CB8AC3E}">
        <p14:creationId xmlns:p14="http://schemas.microsoft.com/office/powerpoint/2010/main" val="156443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rmAutofit/>
          </a:bodyPr>
          <a:lstStyle/>
          <a:p>
            <a:r>
              <a:rPr lang="en-US" sz="4800" b="1" dirty="0"/>
              <a:t>Satan’s End</a:t>
            </a:r>
          </a:p>
          <a:p>
            <a:pPr algn="l"/>
            <a:r>
              <a:rPr lang="en-US" sz="4800" b="1" dirty="0">
                <a:solidFill>
                  <a:srgbClr val="FF0000"/>
                </a:solidFill>
              </a:rPr>
              <a:t>Rev 20:1</a:t>
            </a:r>
            <a:r>
              <a:rPr lang="en-US" sz="4800" dirty="0"/>
              <a:t>  I saw an angel coming down from heaven, having the key to the bottomless pit and a great chain in his hand. </a:t>
            </a:r>
          </a:p>
          <a:p>
            <a:pPr algn="l"/>
            <a:r>
              <a:rPr lang="en-US" sz="4800" b="1" dirty="0">
                <a:solidFill>
                  <a:srgbClr val="FF0000"/>
                </a:solidFill>
              </a:rPr>
              <a:t>2</a:t>
            </a:r>
            <a:r>
              <a:rPr lang="en-US" sz="4800" dirty="0"/>
              <a:t>  He laid hold of the dragon, that serpent of old, who is </a:t>
            </a:r>
            <a:r>
              <a:rPr lang="en-US" sz="4800" i="1" dirty="0"/>
              <a:t>the</a:t>
            </a:r>
            <a:r>
              <a:rPr lang="en-US" sz="4800" dirty="0"/>
              <a:t> </a:t>
            </a:r>
            <a:r>
              <a:rPr lang="en-US" sz="4800" b="1" dirty="0"/>
              <a:t>Devil and Satan</a:t>
            </a:r>
            <a:r>
              <a:rPr lang="en-US" sz="4800" dirty="0"/>
              <a:t>, and bound him for a thousand years. </a:t>
            </a:r>
          </a:p>
        </p:txBody>
      </p:sp>
    </p:spTree>
    <p:extLst>
      <p:ext uri="{BB962C8B-B14F-4D97-AF65-F5344CB8AC3E}">
        <p14:creationId xmlns:p14="http://schemas.microsoft.com/office/powerpoint/2010/main" val="2433822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Autofit/>
          </a:bodyPr>
          <a:lstStyle/>
          <a:p>
            <a:pPr algn="l"/>
            <a:r>
              <a:rPr lang="en-US" sz="4800" b="1" dirty="0">
                <a:solidFill>
                  <a:srgbClr val="FF0000"/>
                </a:solidFill>
              </a:rPr>
              <a:t>7</a:t>
            </a:r>
            <a:r>
              <a:rPr lang="en-US" sz="4800" dirty="0"/>
              <a:t>  Now when the thousand years have expired, </a:t>
            </a:r>
            <a:r>
              <a:rPr lang="en-US" sz="4800" b="1" dirty="0"/>
              <a:t>Satan</a:t>
            </a:r>
            <a:r>
              <a:rPr lang="en-US" sz="4800" dirty="0"/>
              <a:t> will be released from his prison </a:t>
            </a:r>
          </a:p>
          <a:p>
            <a:pPr algn="l"/>
            <a:r>
              <a:rPr lang="en-US" sz="4800" b="1" dirty="0">
                <a:solidFill>
                  <a:srgbClr val="FF0000"/>
                </a:solidFill>
              </a:rPr>
              <a:t>8</a:t>
            </a:r>
            <a:r>
              <a:rPr lang="en-US" sz="4800" dirty="0"/>
              <a:t>  and will go out to deceive the nations which are in the four corners of the earth, Gog and Magog, to gather them together to battle, whose number </a:t>
            </a:r>
            <a:r>
              <a:rPr lang="en-US" sz="4800" i="1" dirty="0"/>
              <a:t>is</a:t>
            </a:r>
            <a:r>
              <a:rPr lang="en-US" sz="4800" dirty="0"/>
              <a:t> as the sand of the sea. </a:t>
            </a:r>
          </a:p>
        </p:txBody>
      </p:sp>
    </p:spTree>
    <p:extLst>
      <p:ext uri="{BB962C8B-B14F-4D97-AF65-F5344CB8AC3E}">
        <p14:creationId xmlns:p14="http://schemas.microsoft.com/office/powerpoint/2010/main" val="3774811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BD5FAC-72AD-E4AB-DE09-35BF1BD45780}"/>
              </a:ext>
            </a:extLst>
          </p:cNvPr>
          <p:cNvSpPr>
            <a:spLocks noGrp="1"/>
          </p:cNvSpPr>
          <p:nvPr>
            <p:ph type="subTitle" idx="1"/>
          </p:nvPr>
        </p:nvSpPr>
        <p:spPr>
          <a:xfrm>
            <a:off x="609600" y="457200"/>
            <a:ext cx="11003280" cy="6014720"/>
          </a:xfrm>
        </p:spPr>
        <p:txBody>
          <a:bodyPr>
            <a:noAutofit/>
          </a:bodyPr>
          <a:lstStyle/>
          <a:p>
            <a:pPr algn="l"/>
            <a:r>
              <a:rPr lang="en-US" sz="4600" b="1" dirty="0">
                <a:solidFill>
                  <a:srgbClr val="FF0000"/>
                </a:solidFill>
              </a:rPr>
              <a:t>9</a:t>
            </a:r>
            <a:r>
              <a:rPr lang="en-US" sz="4600" dirty="0"/>
              <a:t>  They went up on the breadth of the earth and surrounded the camp of the saints and the beloved city. And fire came down from God out of heaven and devoured them. </a:t>
            </a:r>
          </a:p>
          <a:p>
            <a:pPr algn="l"/>
            <a:r>
              <a:rPr lang="en-US" sz="4600" b="1" dirty="0">
                <a:solidFill>
                  <a:srgbClr val="FF0000"/>
                </a:solidFill>
              </a:rPr>
              <a:t>10</a:t>
            </a:r>
            <a:r>
              <a:rPr lang="en-US" sz="4600" dirty="0"/>
              <a:t>  The </a:t>
            </a:r>
            <a:r>
              <a:rPr lang="en-US" sz="4600" b="1" dirty="0"/>
              <a:t>devil</a:t>
            </a:r>
            <a:r>
              <a:rPr lang="en-US" sz="4600" dirty="0"/>
              <a:t>, who deceived them, was cast into the lake of fire and brimstone where the beast and the false prophet </a:t>
            </a:r>
            <a:r>
              <a:rPr lang="en-US" sz="4600" i="1" dirty="0"/>
              <a:t>are.</a:t>
            </a:r>
            <a:r>
              <a:rPr lang="en-US" sz="4600" dirty="0"/>
              <a:t> And they will be </a:t>
            </a:r>
            <a:r>
              <a:rPr lang="en-US" sz="4600" b="1" dirty="0"/>
              <a:t>tormented day and night forever and ever</a:t>
            </a:r>
            <a:r>
              <a:rPr lang="en-US" sz="4600" dirty="0"/>
              <a:t>. </a:t>
            </a:r>
            <a:endParaRPr lang="en-US" sz="4600" b="1" dirty="0">
              <a:solidFill>
                <a:srgbClr val="FF0000"/>
              </a:solidFill>
            </a:endParaRPr>
          </a:p>
        </p:txBody>
      </p:sp>
    </p:spTree>
    <p:extLst>
      <p:ext uri="{BB962C8B-B14F-4D97-AF65-F5344CB8AC3E}">
        <p14:creationId xmlns:p14="http://schemas.microsoft.com/office/powerpoint/2010/main" val="1588792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6389</TotalTime>
  <Words>1556</Words>
  <Application>Microsoft Office PowerPoint</Application>
  <PresentationFormat>Widescreen</PresentationFormat>
  <Paragraphs>123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Amasis MT Pro Medium</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Tania Hunley</dc:creator>
  <cp:lastModifiedBy>Tania Hunley</cp:lastModifiedBy>
  <cp:revision>163</cp:revision>
  <dcterms:created xsi:type="dcterms:W3CDTF">2023-04-12T19:58:26Z</dcterms:created>
  <dcterms:modified xsi:type="dcterms:W3CDTF">2023-05-07T19:11:07Z</dcterms:modified>
</cp:coreProperties>
</file>