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76" r:id="rId4"/>
    <p:sldId id="295" r:id="rId5"/>
    <p:sldId id="259" r:id="rId6"/>
    <p:sldId id="280" r:id="rId7"/>
    <p:sldId id="260" r:id="rId8"/>
    <p:sldId id="277" r:id="rId9"/>
    <p:sldId id="261" r:id="rId10"/>
    <p:sldId id="278" r:id="rId11"/>
    <p:sldId id="281" r:id="rId12"/>
    <p:sldId id="279" r:id="rId13"/>
    <p:sldId id="282" r:id="rId14"/>
    <p:sldId id="283" r:id="rId15"/>
    <p:sldId id="285" r:id="rId16"/>
    <p:sldId id="284" r:id="rId17"/>
    <p:sldId id="287" r:id="rId18"/>
    <p:sldId id="288" r:id="rId19"/>
    <p:sldId id="286" r:id="rId20"/>
    <p:sldId id="290" r:id="rId21"/>
    <p:sldId id="289" r:id="rId22"/>
    <p:sldId id="291" r:id="rId23"/>
    <p:sldId id="292"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136-A77E-CABF-2F3A-0CF4D28EE0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BF253-20B9-917C-9889-C79471ADE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809C2A-7131-7A79-AC2B-DBFF709672BB}"/>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274C44F9-5342-E97F-33B1-16A4F2B0E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00FB7-A586-389B-D036-F17F748D377E}"/>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276250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F9D1-83C1-28B1-75AD-06C4AA2100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99080-558F-A1F2-F291-CE0675EAC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13160-3D27-68BF-BD2D-349299A85295}"/>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B4788CF9-211A-2674-B768-42B5DE05C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F8736-564F-CBC0-2695-D4A9461224D1}"/>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142371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6FC32-EC6F-E09B-87A0-A4A18E466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2B02C-9442-F50D-0E9E-33BA36C7A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7D9B2-9307-5A9C-16A7-D163C844F8F5}"/>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C2EB8B7B-0F20-BAE8-62DC-8A42E7C9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B5E8E-C342-9FE0-1CBA-B22C0F617285}"/>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364822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3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4DB0-5680-6B54-D9EC-05B123F4F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5205C-2567-8ED2-9B80-F11491701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D8F37-3F6F-DF1F-79DE-4481308CF596}"/>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ADB70004-A2FC-DABF-EC95-8F7CDE3F5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5FE87-9358-C6DB-7E21-0206C6DF1B3D}"/>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413238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03CB-180D-0849-54DA-AEDE78F1B4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9CCB0-BB75-6B7D-1BBE-842952537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E47FB-DB73-D12C-9FA2-70580307A823}"/>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646752C8-02B4-8638-685E-6CC75D63B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99DDD-35D2-E316-2E96-54DFA7232AA7}"/>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233923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4D55-83BE-851F-E2FB-4855251AC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27E91-D6F7-2D3C-1B1D-1B4B0C18E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98D5E9-DCE7-224C-2CBC-C4F881B0E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F2C10-1A91-EF74-60F2-D6C85C18B9D9}"/>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6" name="Footer Placeholder 5">
            <a:extLst>
              <a:ext uri="{FF2B5EF4-FFF2-40B4-BE49-F238E27FC236}">
                <a16:creationId xmlns:a16="http://schemas.microsoft.com/office/drawing/2014/main" id="{8F025963-08E3-5213-6E31-2A325CC68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42FBB-BCEB-5CED-5345-EC17F970B0F1}"/>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173150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2E96-BF19-E7C4-2B5F-D75BB7D44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B1916-8A42-39FE-EF99-7DC57D37C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019B5-05D4-C090-DF9B-9FA90B90C1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A40CBD-86E7-859E-C440-BAD57734E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E9A43-1CC3-4E02-1949-E72C581CE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1E635E-C8C4-2D6B-8297-4E57CCD159AD}"/>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8" name="Footer Placeholder 7">
            <a:extLst>
              <a:ext uri="{FF2B5EF4-FFF2-40B4-BE49-F238E27FC236}">
                <a16:creationId xmlns:a16="http://schemas.microsoft.com/office/drawing/2014/main" id="{F4D2964E-E7D8-30BA-0A04-41C24D7CD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587C5-CDC3-E8B3-E29F-156F297E9D44}"/>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35730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EA06-826C-113C-4C00-EA1CBCFC2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3EA94-A81C-8F8D-8344-233BB0B19AD6}"/>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4" name="Footer Placeholder 3">
            <a:extLst>
              <a:ext uri="{FF2B5EF4-FFF2-40B4-BE49-F238E27FC236}">
                <a16:creationId xmlns:a16="http://schemas.microsoft.com/office/drawing/2014/main" id="{4F02B2D0-E987-DB4B-8F64-44DBA07CF4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AC0D85-FADC-0934-F8F4-BF2BF4CE53CD}"/>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56304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A93E-5795-661C-A853-E798F6BFFA4A}"/>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3" name="Footer Placeholder 2">
            <a:extLst>
              <a:ext uri="{FF2B5EF4-FFF2-40B4-BE49-F238E27FC236}">
                <a16:creationId xmlns:a16="http://schemas.microsoft.com/office/drawing/2014/main" id="{639A5A86-1D79-9216-14BE-86A43D12A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6102D0-9BE3-FB8F-F834-54E2CA0C93D0}"/>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415400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6424-F7ED-AF5F-DEDA-77A0576B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E38491-49AE-336B-5136-F6F0A42CA2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DBF4D7-BD45-5323-F98C-0F98E6993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D5986-F431-C8C6-A7E2-C40219A1FC3F}"/>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6" name="Footer Placeholder 5">
            <a:extLst>
              <a:ext uri="{FF2B5EF4-FFF2-40B4-BE49-F238E27FC236}">
                <a16:creationId xmlns:a16="http://schemas.microsoft.com/office/drawing/2014/main" id="{A359E4D0-83CA-46CF-A4A3-1FB5BD317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4920D-0A26-42E2-1AAD-3F2920C996A0}"/>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85299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D913-A89E-756F-0E24-9A3136706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D80F7-FA84-4FFC-68D7-2FC0F3F05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062F5-BA24-E57E-6BC4-115B4B935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E5BA0A-62DC-67E6-8738-CA72D79606BC}"/>
              </a:ext>
            </a:extLst>
          </p:cNvPr>
          <p:cNvSpPr>
            <a:spLocks noGrp="1"/>
          </p:cNvSpPr>
          <p:nvPr>
            <p:ph type="dt" sz="half" idx="10"/>
          </p:nvPr>
        </p:nvSpPr>
        <p:spPr/>
        <p:txBody>
          <a:bodyPr/>
          <a:lstStyle/>
          <a:p>
            <a:fld id="{1A7F7ACD-2863-4CE9-9187-03F48EA9225A}" type="datetimeFigureOut">
              <a:rPr lang="en-US" smtClean="0"/>
              <a:t>5/7/2023</a:t>
            </a:fld>
            <a:endParaRPr lang="en-US"/>
          </a:p>
        </p:txBody>
      </p:sp>
      <p:sp>
        <p:nvSpPr>
          <p:cNvPr id="6" name="Footer Placeholder 5">
            <a:extLst>
              <a:ext uri="{FF2B5EF4-FFF2-40B4-BE49-F238E27FC236}">
                <a16:creationId xmlns:a16="http://schemas.microsoft.com/office/drawing/2014/main" id="{DCA86788-5083-2E18-001D-DC7F1A745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256C2-7024-0F2C-2BA9-CF6E11AE2E75}"/>
              </a:ext>
            </a:extLst>
          </p:cNvPr>
          <p:cNvSpPr>
            <a:spLocks noGrp="1"/>
          </p:cNvSpPr>
          <p:nvPr>
            <p:ph type="sldNum" sz="quarter" idx="12"/>
          </p:nvPr>
        </p:nvSpPr>
        <p:spPr/>
        <p:txBody>
          <a:bodyPr/>
          <a:lstStyle/>
          <a:p>
            <a:fld id="{0C52A0D4-C0A5-421C-9F66-7A991ADE7856}" type="slidenum">
              <a:rPr lang="en-US" smtClean="0"/>
              <a:t>‹#›</a:t>
            </a:fld>
            <a:endParaRPr lang="en-US"/>
          </a:p>
        </p:txBody>
      </p:sp>
    </p:spTree>
    <p:extLst>
      <p:ext uri="{BB962C8B-B14F-4D97-AF65-F5344CB8AC3E}">
        <p14:creationId xmlns:p14="http://schemas.microsoft.com/office/powerpoint/2010/main" val="92175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9E16D-E50F-E076-05A0-1F9CEABC5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4C2A9-32DD-7E54-1D89-F4D5ABA67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09B3F-140D-FD49-C49C-3956C26E6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F7ACD-2863-4CE9-9187-03F48EA9225A}" type="datetimeFigureOut">
              <a:rPr lang="en-US" smtClean="0"/>
              <a:t>5/7/2023</a:t>
            </a:fld>
            <a:endParaRPr lang="en-US"/>
          </a:p>
        </p:txBody>
      </p:sp>
      <p:sp>
        <p:nvSpPr>
          <p:cNvPr id="5" name="Footer Placeholder 4">
            <a:extLst>
              <a:ext uri="{FF2B5EF4-FFF2-40B4-BE49-F238E27FC236}">
                <a16:creationId xmlns:a16="http://schemas.microsoft.com/office/drawing/2014/main" id="{CE513ED1-81BA-B5F1-C424-9DD93F8AE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25749-236D-20D1-7DE0-1B5B109C5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2A0D4-C0A5-421C-9F66-7A991ADE7856}" type="slidenum">
              <a:rPr lang="en-US" smtClean="0"/>
              <a:t>‹#›</a:t>
            </a:fld>
            <a:endParaRPr lang="en-US"/>
          </a:p>
        </p:txBody>
      </p:sp>
    </p:spTree>
    <p:extLst>
      <p:ext uri="{BB962C8B-B14F-4D97-AF65-F5344CB8AC3E}">
        <p14:creationId xmlns:p14="http://schemas.microsoft.com/office/powerpoint/2010/main" val="274718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a:extLst>
              <a:ext uri="{FF2B5EF4-FFF2-40B4-BE49-F238E27FC236}">
                <a16:creationId xmlns:a16="http://schemas.microsoft.com/office/drawing/2014/main" id="{366DA8C0-68C9-29C8-01C7-89B093DF33A9}"/>
              </a:ext>
            </a:extLst>
          </p:cNvPr>
          <p:cNvPicPr>
            <a:picLocks noChangeAspect="1"/>
          </p:cNvPicPr>
          <p:nvPr userDrawn="1"/>
        </p:nvPicPr>
        <p:blipFill>
          <a:blip r:embed="rId3">
            <a:extLst>
              <a:ext uri="{28A0092B-C50C-407E-A947-70E740481C1C}">
                <a14:useLocalDpi xmlns:a14="http://schemas.microsoft.com/office/drawing/2010/main" val="0"/>
              </a:ext>
            </a:extLst>
          </a:blip>
          <a:srcRect r="5211" b="677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8B5ACECB-F93E-172A-8020-4B92895D6A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6000" y="417513"/>
            <a:ext cx="1075848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Isosceles Triangle 31">
            <a:extLst>
              <a:ext uri="{FF2B5EF4-FFF2-40B4-BE49-F238E27FC236}">
                <a16:creationId xmlns:a16="http://schemas.microsoft.com/office/drawing/2014/main" id="{854C4296-C81C-2C2E-89EC-71E5BED7B837}"/>
              </a:ext>
            </a:extLst>
          </p:cNvPr>
          <p:cNvSpPr/>
          <p:nvPr/>
        </p:nvSpPr>
        <p:spPr>
          <a:xfrm rot="16200000">
            <a:off x="984251" y="2979737"/>
            <a:ext cx="152400" cy="13652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07344291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344400" cy="7196666"/>
          </a:xfrm>
          <a:prstGeom prst="rect">
            <a:avLst/>
          </a:prstGeom>
        </p:spPr>
      </p:pic>
    </p:spTree>
    <p:extLst>
      <p:ext uri="{BB962C8B-B14F-4D97-AF65-F5344CB8AC3E}">
        <p14:creationId xmlns:p14="http://schemas.microsoft.com/office/powerpoint/2010/main" val="274282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solidFill>
                  <a:srgbClr val="FF0000"/>
                </a:solidFill>
              </a:rPr>
              <a:t>Isa 14 </a:t>
            </a:r>
            <a:r>
              <a:rPr lang="en-US" sz="4800" dirty="0"/>
              <a:t>(</a:t>
            </a:r>
            <a:r>
              <a:rPr lang="en-US" sz="4800" i="1" dirty="0"/>
              <a:t>earth &amp; heaven intertwined)</a:t>
            </a:r>
            <a:endParaRPr lang="en-US" sz="4800" dirty="0"/>
          </a:p>
          <a:p>
            <a:pPr algn="l"/>
            <a:r>
              <a:rPr lang="en-US" sz="4800" spc="-150" dirty="0"/>
              <a:t>(</a:t>
            </a:r>
            <a:r>
              <a:rPr lang="en-US" sz="4800" b="1" spc="-150" dirty="0">
                <a:solidFill>
                  <a:srgbClr val="FF0000"/>
                </a:solidFill>
              </a:rPr>
              <a:t>12</a:t>
            </a:r>
            <a:r>
              <a:rPr lang="en-US" sz="4800" spc="-150" dirty="0"/>
              <a:t>) </a:t>
            </a:r>
            <a:r>
              <a:rPr lang="en-US" sz="4800" b="1" spc="-150" dirty="0"/>
              <a:t>falls</a:t>
            </a:r>
            <a:r>
              <a:rPr lang="en-US" sz="4800" spc="-150" dirty="0"/>
              <a:t> from heaven (</a:t>
            </a:r>
            <a:r>
              <a:rPr lang="en-US" sz="4800" i="1" spc="-150" dirty="0"/>
              <a:t>moral &amp; location issues</a:t>
            </a:r>
            <a:r>
              <a:rPr lang="en-US" sz="4800" spc="-150" dirty="0"/>
              <a:t>)</a:t>
            </a:r>
          </a:p>
          <a:p>
            <a:pPr algn="l"/>
            <a:r>
              <a:rPr lang="en-US" sz="4800" spc="-150" dirty="0"/>
              <a:t>(</a:t>
            </a:r>
            <a:r>
              <a:rPr lang="en-US" sz="4800" b="1" spc="-150" dirty="0">
                <a:solidFill>
                  <a:srgbClr val="FF0000"/>
                </a:solidFill>
              </a:rPr>
              <a:t>12</a:t>
            </a:r>
            <a:r>
              <a:rPr lang="en-US" sz="4800" spc="-150" dirty="0"/>
              <a:t>) </a:t>
            </a:r>
            <a:r>
              <a:rPr lang="en-US" sz="4800" b="1" spc="-150" dirty="0"/>
              <a:t>cast down </a:t>
            </a:r>
            <a:r>
              <a:rPr lang="en-US" sz="4800" spc="-150" dirty="0"/>
              <a:t>to the earth (</a:t>
            </a:r>
            <a:r>
              <a:rPr lang="en-US" sz="4800" i="1" spc="-150" dirty="0"/>
              <a:t>initiated by God</a:t>
            </a:r>
            <a:r>
              <a:rPr lang="en-US" sz="4800" spc="-150" dirty="0"/>
              <a:t>)</a:t>
            </a:r>
          </a:p>
          <a:p>
            <a:pPr algn="l"/>
            <a:r>
              <a:rPr lang="en-US" sz="4800" spc="-50" dirty="0"/>
              <a:t>(</a:t>
            </a:r>
            <a:r>
              <a:rPr lang="en-US" sz="4800" b="1" spc="-50" dirty="0">
                <a:solidFill>
                  <a:srgbClr val="FF0000"/>
                </a:solidFill>
              </a:rPr>
              <a:t>13</a:t>
            </a:r>
            <a:r>
              <a:rPr lang="en-US" sz="4800" spc="-50" dirty="0"/>
              <a:t>) sought to </a:t>
            </a:r>
            <a:r>
              <a:rPr lang="en-US" sz="4800" b="1" spc="-50" dirty="0"/>
              <a:t>ascend</a:t>
            </a:r>
            <a:r>
              <a:rPr lang="en-US" sz="4800" spc="-50" dirty="0"/>
              <a:t> to God’s throne (</a:t>
            </a:r>
            <a:r>
              <a:rPr lang="en-US" sz="4800" i="1" spc="-50" dirty="0"/>
              <a:t>rule</a:t>
            </a:r>
            <a:r>
              <a:rPr lang="en-US" sz="4800" spc="-50" dirty="0"/>
              <a:t>)</a:t>
            </a:r>
          </a:p>
          <a:p>
            <a:pPr algn="l"/>
            <a:r>
              <a:rPr lang="en-US" sz="4800" dirty="0"/>
              <a:t>(</a:t>
            </a:r>
            <a:r>
              <a:rPr lang="en-US" sz="4800" b="1" dirty="0">
                <a:solidFill>
                  <a:srgbClr val="FF0000"/>
                </a:solidFill>
              </a:rPr>
              <a:t>14</a:t>
            </a:r>
            <a:r>
              <a:rPr lang="en-US" sz="4800" dirty="0"/>
              <a:t>) desired to </a:t>
            </a:r>
            <a:r>
              <a:rPr lang="en-US" sz="4800" b="1" dirty="0"/>
              <a:t>be like </a:t>
            </a:r>
            <a:r>
              <a:rPr lang="en-US" sz="4800" dirty="0"/>
              <a:t>the Most High (</a:t>
            </a:r>
            <a:r>
              <a:rPr lang="en-US" sz="4800" i="1" dirty="0"/>
              <a:t>rival</a:t>
            </a:r>
            <a:r>
              <a:rPr lang="en-US" sz="4800" dirty="0"/>
              <a:t>)</a:t>
            </a:r>
          </a:p>
          <a:p>
            <a:pPr marL="914400" indent="-627063" algn="l">
              <a:buFont typeface="Wingdings" panose="05000000000000000000" pitchFamily="2" charset="2"/>
              <a:buChar char="Ø"/>
            </a:pPr>
            <a:r>
              <a:rPr lang="en-US" sz="4800" b="1" dirty="0"/>
              <a:t>sin</a:t>
            </a:r>
            <a:r>
              <a:rPr lang="en-US" sz="4800" dirty="0"/>
              <a:t> = followed </a:t>
            </a:r>
            <a:r>
              <a:rPr lang="en-US" sz="4800" b="1" dirty="0"/>
              <a:t>his will</a:t>
            </a:r>
            <a:r>
              <a:rPr lang="en-US" sz="4800" dirty="0"/>
              <a:t>, not </a:t>
            </a:r>
            <a:r>
              <a:rPr lang="en-US" sz="4800" b="1" dirty="0"/>
              <a:t>God’s will</a:t>
            </a:r>
          </a:p>
          <a:p>
            <a:pPr marL="914400" indent="-627063" algn="l">
              <a:buFont typeface="Wingdings" panose="05000000000000000000" pitchFamily="2" charset="2"/>
              <a:buChar char="Ø"/>
            </a:pPr>
            <a:r>
              <a:rPr lang="en-US" sz="4800" spc="-150" dirty="0"/>
              <a:t>selfishly</a:t>
            </a:r>
            <a:r>
              <a:rPr lang="en-US" sz="4800" b="1" spc="-150" dirty="0"/>
              <a:t> rebelled </a:t>
            </a:r>
            <a:r>
              <a:rPr lang="en-US" sz="4800" spc="-150" dirty="0"/>
              <a:t>against </a:t>
            </a:r>
            <a:r>
              <a:rPr lang="en-US" sz="4800" b="1" spc="-150" dirty="0"/>
              <a:t>God’s rule &amp; rules</a:t>
            </a:r>
          </a:p>
        </p:txBody>
      </p:sp>
    </p:spTree>
    <p:extLst>
      <p:ext uri="{BB962C8B-B14F-4D97-AF65-F5344CB8AC3E}">
        <p14:creationId xmlns:p14="http://schemas.microsoft.com/office/powerpoint/2010/main" val="33989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Satan’s Current Location</a:t>
            </a:r>
          </a:p>
          <a:p>
            <a:r>
              <a:rPr lang="en-US" sz="4800" b="1" dirty="0">
                <a:solidFill>
                  <a:srgbClr val="FF0000"/>
                </a:solidFill>
              </a:rPr>
              <a:t>Job 1</a:t>
            </a:r>
          </a:p>
          <a:p>
            <a:pPr algn="l"/>
            <a:r>
              <a:rPr lang="en-US" sz="4800" spc="-150" dirty="0"/>
              <a:t>(</a:t>
            </a:r>
            <a:r>
              <a:rPr lang="en-US" sz="4800" b="1" spc="-150" dirty="0">
                <a:solidFill>
                  <a:srgbClr val="FF0000"/>
                </a:solidFill>
              </a:rPr>
              <a:t>6</a:t>
            </a:r>
            <a:r>
              <a:rPr lang="en-US" sz="4800" spc="-150" dirty="0"/>
              <a:t>)</a:t>
            </a:r>
            <a:r>
              <a:rPr lang="en-US" sz="4800" b="1" spc="-150" dirty="0">
                <a:solidFill>
                  <a:srgbClr val="FF0000"/>
                </a:solidFill>
              </a:rPr>
              <a:t> </a:t>
            </a:r>
            <a:r>
              <a:rPr lang="en-US" sz="4800" spc="-150" dirty="0"/>
              <a:t>in God’s centralized presence (</a:t>
            </a:r>
            <a:r>
              <a:rPr lang="en-US" sz="4800" i="1" spc="-150" dirty="0"/>
              <a:t>face</a:t>
            </a:r>
            <a:r>
              <a:rPr lang="en-US" sz="4800" spc="-150" dirty="0"/>
              <a:t>) at times</a:t>
            </a:r>
          </a:p>
          <a:p>
            <a:pPr algn="l"/>
            <a:r>
              <a:rPr lang="en-US" sz="4800" dirty="0"/>
              <a:t>(</a:t>
            </a:r>
            <a:r>
              <a:rPr lang="en-US" sz="4800" b="1" dirty="0">
                <a:solidFill>
                  <a:srgbClr val="FF0000"/>
                </a:solidFill>
              </a:rPr>
              <a:t>7</a:t>
            </a:r>
            <a:r>
              <a:rPr lang="en-US" sz="4800" dirty="0"/>
              <a:t>) goes to and </a:t>
            </a:r>
            <a:r>
              <a:rPr lang="en-US" sz="4800" dirty="0" err="1"/>
              <a:t>fro</a:t>
            </a:r>
            <a:r>
              <a:rPr lang="en-US" sz="4800" dirty="0"/>
              <a:t> on the earth</a:t>
            </a:r>
          </a:p>
          <a:p>
            <a:pPr algn="l"/>
            <a:r>
              <a:rPr lang="en-US" sz="4800" dirty="0"/>
              <a:t>(</a:t>
            </a:r>
            <a:r>
              <a:rPr lang="en-US" sz="4800" b="1" dirty="0">
                <a:solidFill>
                  <a:srgbClr val="FF0000"/>
                </a:solidFill>
              </a:rPr>
              <a:t>11,12</a:t>
            </a:r>
            <a:r>
              <a:rPr lang="en-US" sz="4800" dirty="0"/>
              <a:t>) God’s hand … Satan’s hand</a:t>
            </a:r>
          </a:p>
          <a:p>
            <a:pPr algn="l"/>
            <a:r>
              <a:rPr lang="en-US" sz="4800" dirty="0"/>
              <a:t>(</a:t>
            </a:r>
            <a:r>
              <a:rPr lang="en-US" sz="4800" b="1" dirty="0">
                <a:solidFill>
                  <a:srgbClr val="FF0000"/>
                </a:solidFill>
              </a:rPr>
              <a:t>12</a:t>
            </a:r>
            <a:r>
              <a:rPr lang="en-US" sz="4800" dirty="0"/>
              <a:t>) “do not lay a hand” (</a:t>
            </a:r>
            <a:r>
              <a:rPr lang="en-US" sz="4800" i="1" dirty="0"/>
              <a:t>limitations</a:t>
            </a:r>
            <a:r>
              <a:rPr lang="en-US" sz="4800" dirty="0"/>
              <a:t>)</a:t>
            </a:r>
          </a:p>
          <a:p>
            <a:r>
              <a:rPr lang="en-US" sz="4800" dirty="0"/>
              <a:t>“</a:t>
            </a:r>
            <a:r>
              <a:rPr lang="en-US" sz="4800" i="1" dirty="0"/>
              <a:t>The devil is God’s devil</a:t>
            </a:r>
            <a:r>
              <a:rPr lang="en-US" sz="4800" dirty="0"/>
              <a:t>” (Martin Luther)</a:t>
            </a:r>
          </a:p>
          <a:p>
            <a:pPr algn="l"/>
            <a:endParaRPr lang="en-US" sz="4800" dirty="0"/>
          </a:p>
        </p:txBody>
      </p:sp>
    </p:spTree>
    <p:extLst>
      <p:ext uri="{BB962C8B-B14F-4D97-AF65-F5344CB8AC3E}">
        <p14:creationId xmlns:p14="http://schemas.microsoft.com/office/powerpoint/2010/main" val="24059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lnSpcReduction="10000"/>
          </a:bodyPr>
          <a:lstStyle/>
          <a:p>
            <a:r>
              <a:rPr lang="en-US" sz="4800" b="1" dirty="0"/>
              <a:t>Satan’s Kingdom</a:t>
            </a:r>
          </a:p>
          <a:p>
            <a:pPr algn="l"/>
            <a:r>
              <a:rPr lang="en-US" sz="4800" b="1" dirty="0">
                <a:solidFill>
                  <a:srgbClr val="FF0000"/>
                </a:solidFill>
              </a:rPr>
              <a:t>Matt 12:26  </a:t>
            </a:r>
            <a:r>
              <a:rPr lang="en-US" sz="4800" dirty="0"/>
              <a:t>If Satan casts out Satan, he is divided against himself. How then will </a:t>
            </a:r>
            <a:r>
              <a:rPr lang="en-US" sz="4800" b="1" dirty="0"/>
              <a:t>his kingdom</a:t>
            </a:r>
            <a:r>
              <a:rPr lang="en-US" sz="4800" dirty="0"/>
              <a:t> stand?</a:t>
            </a:r>
          </a:p>
          <a:p>
            <a:pPr algn="l"/>
            <a:r>
              <a:rPr lang="en-US" sz="4800" b="1" dirty="0">
                <a:solidFill>
                  <a:srgbClr val="FF0000"/>
                </a:solidFill>
              </a:rPr>
              <a:t>Eph 6:12  </a:t>
            </a:r>
            <a:r>
              <a:rPr lang="en-US" sz="4800" dirty="0"/>
              <a:t>We do not wrestle against flesh and blood, but against </a:t>
            </a:r>
            <a:r>
              <a:rPr lang="en-US" sz="4800" b="1" dirty="0"/>
              <a:t>principalities</a:t>
            </a:r>
            <a:r>
              <a:rPr lang="en-US" sz="4800" dirty="0"/>
              <a:t>, </a:t>
            </a:r>
            <a:r>
              <a:rPr lang="en-US" sz="4800" b="1" dirty="0"/>
              <a:t>powers</a:t>
            </a:r>
            <a:r>
              <a:rPr lang="en-US" sz="4800" dirty="0"/>
              <a:t>, </a:t>
            </a:r>
            <a:r>
              <a:rPr lang="en-US" sz="4800" b="1" dirty="0"/>
              <a:t>rulers of the darkness</a:t>
            </a:r>
            <a:r>
              <a:rPr lang="en-US" sz="4800" dirty="0"/>
              <a:t> of this age, against </a:t>
            </a:r>
            <a:r>
              <a:rPr lang="en-US" sz="4800" b="1" dirty="0"/>
              <a:t>spiritual hosts of wickedness</a:t>
            </a:r>
            <a:r>
              <a:rPr lang="en-US" sz="4800" dirty="0"/>
              <a:t> in the heavenly places.  (</a:t>
            </a:r>
            <a:r>
              <a:rPr lang="en-US" sz="4800" b="1" dirty="0">
                <a:solidFill>
                  <a:srgbClr val="FF0000"/>
                </a:solidFill>
              </a:rPr>
              <a:t>Dan 10:10-13</a:t>
            </a:r>
            <a:r>
              <a:rPr lang="en-US" sz="4800" dirty="0"/>
              <a:t>)</a:t>
            </a:r>
          </a:p>
        </p:txBody>
      </p:sp>
    </p:spTree>
    <p:extLst>
      <p:ext uri="{BB962C8B-B14F-4D97-AF65-F5344CB8AC3E}">
        <p14:creationId xmlns:p14="http://schemas.microsoft.com/office/powerpoint/2010/main" val="3188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fontScale="85000" lnSpcReduction="20000"/>
          </a:bodyPr>
          <a:lstStyle/>
          <a:p>
            <a:r>
              <a:rPr lang="en-US" sz="4800" b="1" dirty="0"/>
              <a:t>Satan’s Methods/Devices </a:t>
            </a:r>
            <a:r>
              <a:rPr lang="en-US" sz="4800" dirty="0"/>
              <a:t>(</a:t>
            </a:r>
            <a:r>
              <a:rPr lang="en-US" sz="4800" b="1" dirty="0">
                <a:solidFill>
                  <a:srgbClr val="FF0000"/>
                </a:solidFill>
              </a:rPr>
              <a:t>II Cor 2:11</a:t>
            </a:r>
            <a:r>
              <a:rPr lang="en-US" sz="4800" dirty="0"/>
              <a:t>)</a:t>
            </a:r>
          </a:p>
          <a:p>
            <a:pPr algn="l"/>
            <a:r>
              <a:rPr lang="en-US" sz="4800" dirty="0"/>
              <a:t>1 - Deception</a:t>
            </a:r>
            <a:r>
              <a:rPr lang="en-US" sz="4800" b="1" dirty="0"/>
              <a:t> </a:t>
            </a:r>
            <a:r>
              <a:rPr lang="en-US" sz="4800" dirty="0"/>
              <a:t>-</a:t>
            </a:r>
            <a:r>
              <a:rPr lang="en-US" sz="4800" b="1" dirty="0"/>
              <a:t> </a:t>
            </a:r>
            <a:r>
              <a:rPr lang="en-US" sz="4800" b="1" dirty="0">
                <a:solidFill>
                  <a:srgbClr val="FF0000"/>
                </a:solidFill>
              </a:rPr>
              <a:t>Gen 3:1-5; Rev 12:9; 20:10</a:t>
            </a:r>
            <a:endParaRPr lang="en-US" sz="4800" dirty="0"/>
          </a:p>
          <a:p>
            <a:pPr algn="l"/>
            <a:r>
              <a:rPr lang="en-US" sz="4800" dirty="0"/>
              <a:t>2 - Blinding - </a:t>
            </a:r>
            <a:r>
              <a:rPr lang="en-US" sz="4800" b="1" dirty="0">
                <a:solidFill>
                  <a:srgbClr val="FF0000"/>
                </a:solidFill>
              </a:rPr>
              <a:t>II Cor 4:3,4</a:t>
            </a:r>
          </a:p>
          <a:p>
            <a:pPr algn="l"/>
            <a:r>
              <a:rPr lang="en-US" sz="4800" b="1" dirty="0">
                <a:solidFill>
                  <a:srgbClr val="FF0000"/>
                </a:solidFill>
              </a:rPr>
              <a:t>3</a:t>
            </a:r>
            <a:r>
              <a:rPr lang="en-US" sz="4800" dirty="0"/>
              <a:t> - False Teaching - </a:t>
            </a:r>
            <a:r>
              <a:rPr lang="en-US" sz="4800" b="1" dirty="0">
                <a:solidFill>
                  <a:srgbClr val="00B050"/>
                </a:solidFill>
              </a:rPr>
              <a:t>I Tim 4:1</a:t>
            </a:r>
            <a:r>
              <a:rPr lang="en-US" sz="4800" b="1" dirty="0">
                <a:solidFill>
                  <a:srgbClr val="FF0000"/>
                </a:solidFill>
              </a:rPr>
              <a:t>;</a:t>
            </a:r>
            <a:r>
              <a:rPr lang="en-US" sz="3100" b="1" dirty="0">
                <a:solidFill>
                  <a:srgbClr val="FF0000"/>
                </a:solidFill>
              </a:rPr>
              <a:t> II </a:t>
            </a:r>
            <a:r>
              <a:rPr lang="en-US" sz="3100" b="1" dirty="0" err="1">
                <a:solidFill>
                  <a:srgbClr val="FF0000"/>
                </a:solidFill>
              </a:rPr>
              <a:t>Thess</a:t>
            </a:r>
            <a:r>
              <a:rPr lang="en-US" sz="3100" b="1" dirty="0">
                <a:solidFill>
                  <a:srgbClr val="FF0000"/>
                </a:solidFill>
              </a:rPr>
              <a:t> 2:8-12; II Cor 10:3-5</a:t>
            </a:r>
          </a:p>
          <a:p>
            <a:pPr algn="l"/>
            <a:r>
              <a:rPr lang="en-US" sz="4800" dirty="0"/>
              <a:t>4 - Devouring - </a:t>
            </a:r>
            <a:r>
              <a:rPr lang="en-US" sz="4800" b="1" dirty="0">
                <a:solidFill>
                  <a:srgbClr val="FF0000"/>
                </a:solidFill>
              </a:rPr>
              <a:t>I Peter 5:8</a:t>
            </a:r>
          </a:p>
          <a:p>
            <a:pPr algn="l"/>
            <a:r>
              <a:rPr lang="en-US" sz="4800" b="1" dirty="0">
                <a:solidFill>
                  <a:srgbClr val="FF0000"/>
                </a:solidFill>
              </a:rPr>
              <a:t>5</a:t>
            </a:r>
            <a:r>
              <a:rPr lang="en-US" sz="4800" dirty="0"/>
              <a:t> - Snares - </a:t>
            </a:r>
            <a:r>
              <a:rPr lang="en-US" sz="4800" b="1" dirty="0">
                <a:solidFill>
                  <a:srgbClr val="00B050"/>
                </a:solidFill>
              </a:rPr>
              <a:t>I Tim 3:7 </a:t>
            </a:r>
            <a:r>
              <a:rPr lang="en-US" sz="2800" dirty="0">
                <a:solidFill>
                  <a:srgbClr val="FF0000"/>
                </a:solidFill>
              </a:rPr>
              <a:t>(Lk 21:34-36; I Tim 6:9; II Tim 2:24-26)</a:t>
            </a:r>
          </a:p>
          <a:p>
            <a:pPr algn="l"/>
            <a:r>
              <a:rPr lang="en-US" sz="4800" b="1" dirty="0">
                <a:solidFill>
                  <a:srgbClr val="FF0000"/>
                </a:solidFill>
              </a:rPr>
              <a:t>6</a:t>
            </a:r>
            <a:r>
              <a:rPr lang="en-US" sz="4800" dirty="0"/>
              <a:t> - Schemes - </a:t>
            </a:r>
            <a:r>
              <a:rPr lang="en-US" sz="4800" b="1" dirty="0">
                <a:solidFill>
                  <a:srgbClr val="FF0000"/>
                </a:solidFill>
              </a:rPr>
              <a:t>Eph 6:11 </a:t>
            </a:r>
            <a:r>
              <a:rPr lang="en-US" sz="4800" dirty="0"/>
              <a:t>(</a:t>
            </a:r>
            <a:r>
              <a:rPr lang="en-US" sz="4800" b="1" dirty="0">
                <a:solidFill>
                  <a:srgbClr val="FF0000"/>
                </a:solidFill>
              </a:rPr>
              <a:t>4:14</a:t>
            </a:r>
            <a:r>
              <a:rPr lang="en-US" sz="4800" dirty="0"/>
              <a:t>)</a:t>
            </a:r>
          </a:p>
          <a:p>
            <a:pPr algn="l"/>
            <a:r>
              <a:rPr lang="en-US" sz="4800" dirty="0"/>
              <a:t>7 - Temptation - </a:t>
            </a:r>
            <a:r>
              <a:rPr lang="en-US" sz="4800" b="1" dirty="0">
                <a:solidFill>
                  <a:srgbClr val="FF0000"/>
                </a:solidFill>
              </a:rPr>
              <a:t>Matt 4:1; I Cor 7:5</a:t>
            </a:r>
          </a:p>
          <a:p>
            <a:pPr algn="l"/>
            <a:r>
              <a:rPr lang="en-US" sz="4800" dirty="0"/>
              <a:t>8 - Infiltration - </a:t>
            </a:r>
            <a:r>
              <a:rPr lang="en-US" sz="4800" b="1" dirty="0">
                <a:solidFill>
                  <a:srgbClr val="FF0000"/>
                </a:solidFill>
              </a:rPr>
              <a:t>Matt 13:36-39 </a:t>
            </a:r>
            <a:r>
              <a:rPr lang="en-US" sz="4800" dirty="0"/>
              <a:t>(</a:t>
            </a:r>
            <a:r>
              <a:rPr lang="en-US" sz="4800" i="1" dirty="0"/>
              <a:t>tares</a:t>
            </a:r>
            <a:r>
              <a:rPr lang="en-US" sz="4800" dirty="0"/>
              <a:t>)</a:t>
            </a:r>
          </a:p>
          <a:p>
            <a:pPr algn="l"/>
            <a:r>
              <a:rPr lang="en-US" sz="4800" dirty="0"/>
              <a:t>9 - Removal of scripture - </a:t>
            </a:r>
            <a:r>
              <a:rPr lang="en-US" sz="4800" b="1" dirty="0">
                <a:solidFill>
                  <a:srgbClr val="FF0000"/>
                </a:solidFill>
              </a:rPr>
              <a:t>Luke 8:11,12</a:t>
            </a:r>
          </a:p>
        </p:txBody>
      </p:sp>
    </p:spTree>
    <p:extLst>
      <p:ext uri="{BB962C8B-B14F-4D97-AF65-F5344CB8AC3E}">
        <p14:creationId xmlns:p14="http://schemas.microsoft.com/office/powerpoint/2010/main" val="19569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fontScale="92500"/>
          </a:bodyPr>
          <a:lstStyle/>
          <a:p>
            <a:pPr algn="l"/>
            <a:r>
              <a:rPr lang="en-US" sz="4800" dirty="0"/>
              <a:t>10 - Planting ideas - </a:t>
            </a:r>
            <a:r>
              <a:rPr lang="en-US" sz="4800" b="1" dirty="0">
                <a:solidFill>
                  <a:srgbClr val="FF0000"/>
                </a:solidFill>
              </a:rPr>
              <a:t>Jn 13:2,27 </a:t>
            </a:r>
            <a:r>
              <a:rPr lang="en-US" sz="4800" dirty="0"/>
              <a:t>(</a:t>
            </a:r>
            <a:r>
              <a:rPr lang="en-US" sz="4800" i="1" dirty="0"/>
              <a:t>Judas Iscariot</a:t>
            </a:r>
            <a:r>
              <a:rPr lang="en-US" sz="4800" dirty="0"/>
              <a:t>)</a:t>
            </a:r>
          </a:p>
          <a:p>
            <a:pPr algn="l"/>
            <a:r>
              <a:rPr lang="en-US" sz="4800" b="1" dirty="0">
                <a:solidFill>
                  <a:srgbClr val="FF0000"/>
                </a:solidFill>
              </a:rPr>
              <a:t>11</a:t>
            </a:r>
            <a:r>
              <a:rPr lang="en-US" sz="4800" dirty="0"/>
              <a:t> - Oppression - </a:t>
            </a:r>
            <a:r>
              <a:rPr lang="en-US" sz="4800" b="1" dirty="0">
                <a:solidFill>
                  <a:srgbClr val="00B050"/>
                </a:solidFill>
              </a:rPr>
              <a:t>Acts 10:38</a:t>
            </a:r>
          </a:p>
          <a:p>
            <a:pPr algn="l"/>
            <a:r>
              <a:rPr lang="en-US" sz="4800" b="1" dirty="0">
                <a:solidFill>
                  <a:srgbClr val="FF0000"/>
                </a:solidFill>
              </a:rPr>
              <a:t>12</a:t>
            </a:r>
            <a:r>
              <a:rPr lang="en-US" sz="4800" dirty="0"/>
              <a:t> - Binding with infirmities - </a:t>
            </a:r>
            <a:r>
              <a:rPr lang="en-US" sz="4800" b="1" dirty="0">
                <a:solidFill>
                  <a:srgbClr val="00B050"/>
                </a:solidFill>
              </a:rPr>
              <a:t>Luke 13:11,16</a:t>
            </a:r>
          </a:p>
          <a:p>
            <a:pPr algn="l"/>
            <a:r>
              <a:rPr lang="en-US" sz="4800" dirty="0"/>
              <a:t>13 - Sifting - </a:t>
            </a:r>
            <a:r>
              <a:rPr lang="en-US" sz="4800" b="1" dirty="0">
                <a:solidFill>
                  <a:srgbClr val="FF0000"/>
                </a:solidFill>
              </a:rPr>
              <a:t>Luke 22:31 </a:t>
            </a:r>
            <a:r>
              <a:rPr lang="en-US" sz="4800" dirty="0"/>
              <a:t>(</a:t>
            </a:r>
            <a:r>
              <a:rPr lang="en-US" sz="4800" i="1" dirty="0"/>
              <a:t>Simon Peter</a:t>
            </a:r>
            <a:r>
              <a:rPr lang="en-US" sz="4800" dirty="0"/>
              <a:t>)</a:t>
            </a:r>
          </a:p>
          <a:p>
            <a:pPr algn="l"/>
            <a:r>
              <a:rPr lang="en-US" sz="4800" dirty="0"/>
              <a:t>14 - Fill hearts - </a:t>
            </a:r>
            <a:r>
              <a:rPr lang="en-US" sz="4800" b="1" dirty="0">
                <a:solidFill>
                  <a:srgbClr val="FF0000"/>
                </a:solidFill>
              </a:rPr>
              <a:t>Acts 5:3 </a:t>
            </a:r>
            <a:r>
              <a:rPr lang="en-US" sz="4800" dirty="0"/>
              <a:t>(</a:t>
            </a:r>
            <a:r>
              <a:rPr lang="en-US" sz="4800" i="1" dirty="0"/>
              <a:t>Ananias</a:t>
            </a:r>
            <a:r>
              <a:rPr lang="en-US" sz="4800" dirty="0"/>
              <a:t>)</a:t>
            </a:r>
          </a:p>
          <a:p>
            <a:pPr algn="l"/>
            <a:r>
              <a:rPr lang="en-US" sz="4800" b="1" dirty="0">
                <a:solidFill>
                  <a:srgbClr val="FF0000"/>
                </a:solidFill>
              </a:rPr>
              <a:t>15</a:t>
            </a:r>
            <a:r>
              <a:rPr lang="en-US" sz="4800" dirty="0"/>
              <a:t> - Counterfeit - </a:t>
            </a:r>
            <a:r>
              <a:rPr lang="en-US" sz="4800" b="1" dirty="0">
                <a:solidFill>
                  <a:srgbClr val="00B050"/>
                </a:solidFill>
              </a:rPr>
              <a:t>II Cor 11:13-15</a:t>
            </a:r>
            <a:r>
              <a:rPr lang="en-US" sz="4800" dirty="0"/>
              <a:t>;</a:t>
            </a:r>
            <a:r>
              <a:rPr lang="en-US" sz="4800" b="1" dirty="0">
                <a:solidFill>
                  <a:srgbClr val="FF0000"/>
                </a:solidFill>
              </a:rPr>
              <a:t> II Th 2:9,10</a:t>
            </a:r>
          </a:p>
          <a:p>
            <a:pPr algn="l"/>
            <a:r>
              <a:rPr lang="en-US" sz="4800" dirty="0"/>
              <a:t>16 - Buffet - </a:t>
            </a:r>
            <a:r>
              <a:rPr lang="en-US" sz="4800" b="1" dirty="0">
                <a:solidFill>
                  <a:srgbClr val="FF0000"/>
                </a:solidFill>
              </a:rPr>
              <a:t>II Cor 12:7 </a:t>
            </a:r>
            <a:r>
              <a:rPr lang="en-US" sz="4800" dirty="0"/>
              <a:t>(</a:t>
            </a:r>
            <a:r>
              <a:rPr lang="en-US" sz="4800" i="1" dirty="0"/>
              <a:t>Paul’s thorn</a:t>
            </a:r>
            <a:r>
              <a:rPr lang="en-US" sz="4800" dirty="0"/>
              <a:t>)</a:t>
            </a:r>
          </a:p>
          <a:p>
            <a:pPr algn="l"/>
            <a:r>
              <a:rPr lang="en-US" sz="4800" dirty="0"/>
              <a:t>17 - Hinder - </a:t>
            </a:r>
            <a:r>
              <a:rPr lang="en-US" sz="4800" b="1" dirty="0">
                <a:solidFill>
                  <a:srgbClr val="FF0000"/>
                </a:solidFill>
              </a:rPr>
              <a:t>I </a:t>
            </a:r>
            <a:r>
              <a:rPr lang="en-US" sz="4800" b="1" dirty="0" err="1">
                <a:solidFill>
                  <a:srgbClr val="FF0000"/>
                </a:solidFill>
              </a:rPr>
              <a:t>Thess</a:t>
            </a:r>
            <a:r>
              <a:rPr lang="en-US" sz="4800" b="1" dirty="0">
                <a:solidFill>
                  <a:srgbClr val="FF0000"/>
                </a:solidFill>
              </a:rPr>
              <a:t> 2:18 </a:t>
            </a:r>
            <a:r>
              <a:rPr lang="en-US" sz="4800" dirty="0"/>
              <a:t>(</a:t>
            </a:r>
            <a:r>
              <a:rPr lang="en-US" sz="4800" i="1" dirty="0"/>
              <a:t>Paul’s travels</a:t>
            </a:r>
            <a:r>
              <a:rPr lang="en-US" sz="4800" dirty="0"/>
              <a:t>)</a:t>
            </a:r>
          </a:p>
          <a:p>
            <a:pPr algn="l"/>
            <a:endParaRPr lang="en-US" sz="4800" b="1" dirty="0">
              <a:solidFill>
                <a:srgbClr val="FF0000"/>
              </a:solidFill>
            </a:endParaRPr>
          </a:p>
        </p:txBody>
      </p:sp>
    </p:spTree>
    <p:extLst>
      <p:ext uri="{BB962C8B-B14F-4D97-AF65-F5344CB8AC3E}">
        <p14:creationId xmlns:p14="http://schemas.microsoft.com/office/powerpoint/2010/main" val="205488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fontScale="92500" lnSpcReduction="10000"/>
          </a:bodyPr>
          <a:lstStyle/>
          <a:p>
            <a:r>
              <a:rPr lang="en-US" sz="4800" b="1" dirty="0"/>
              <a:t>Satan’s End</a:t>
            </a:r>
          </a:p>
          <a:p>
            <a:pPr algn="l"/>
            <a:r>
              <a:rPr lang="en-US" sz="4800" b="1" dirty="0">
                <a:solidFill>
                  <a:srgbClr val="FF0000"/>
                </a:solidFill>
              </a:rPr>
              <a:t>Rev 12:7  </a:t>
            </a:r>
            <a:r>
              <a:rPr lang="en-US" sz="4800" dirty="0"/>
              <a:t>War broke out in heaven: Michael and his angels fought with the dragon; and the </a:t>
            </a:r>
            <a:r>
              <a:rPr lang="en-US" sz="4800" b="1" dirty="0"/>
              <a:t>dragon and his angels </a:t>
            </a:r>
            <a:r>
              <a:rPr lang="en-US" sz="4800" dirty="0"/>
              <a:t>fought, </a:t>
            </a:r>
          </a:p>
          <a:p>
            <a:pPr algn="l"/>
            <a:r>
              <a:rPr lang="en-US" sz="4800" b="1" dirty="0">
                <a:solidFill>
                  <a:srgbClr val="FF0000"/>
                </a:solidFill>
              </a:rPr>
              <a:t>8</a:t>
            </a:r>
            <a:r>
              <a:rPr lang="en-US" sz="4800" dirty="0"/>
              <a:t>  but they did not prevail, nor was a place found for them in heaven any longer. </a:t>
            </a:r>
          </a:p>
          <a:p>
            <a:pPr algn="l"/>
            <a:r>
              <a:rPr lang="en-US" sz="4800" b="1" dirty="0">
                <a:solidFill>
                  <a:srgbClr val="FF0000"/>
                </a:solidFill>
              </a:rPr>
              <a:t>9</a:t>
            </a:r>
            <a:r>
              <a:rPr lang="en-US" sz="4800" dirty="0"/>
              <a:t>  So the great </a:t>
            </a:r>
            <a:r>
              <a:rPr lang="en-US" sz="4800" b="1" dirty="0"/>
              <a:t>dragon was cast out</a:t>
            </a:r>
            <a:r>
              <a:rPr lang="en-US" sz="4800" dirty="0"/>
              <a:t>, that serpent of old, called the </a:t>
            </a:r>
            <a:r>
              <a:rPr lang="en-US" sz="4800" b="1" dirty="0"/>
              <a:t>Devil and Satan</a:t>
            </a:r>
            <a:r>
              <a:rPr lang="en-US" sz="4800" dirty="0"/>
              <a:t>, who deceives the whole world; he was cast to the earth, and </a:t>
            </a:r>
            <a:r>
              <a:rPr lang="en-US" sz="4800" b="1" dirty="0"/>
              <a:t>his angels were cast out </a:t>
            </a:r>
            <a:r>
              <a:rPr lang="en-US" sz="4800" dirty="0"/>
              <a:t>with him. </a:t>
            </a:r>
          </a:p>
        </p:txBody>
      </p:sp>
    </p:spTree>
    <p:extLst>
      <p:ext uri="{BB962C8B-B14F-4D97-AF65-F5344CB8AC3E}">
        <p14:creationId xmlns:p14="http://schemas.microsoft.com/office/powerpoint/2010/main" val="18558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400" b="1" dirty="0">
                <a:solidFill>
                  <a:srgbClr val="FF0000"/>
                </a:solidFill>
              </a:rPr>
              <a:t>Rev 12:10  </a:t>
            </a:r>
            <a:r>
              <a:rPr lang="en-US" sz="4400" dirty="0"/>
              <a:t>Then I heard a loud voice saying in heaven, "Now salvation, and strength, and the kingdom of our God, and the power of His Christ have come, for the </a:t>
            </a:r>
            <a:r>
              <a:rPr lang="en-US" sz="4400" b="1" dirty="0"/>
              <a:t>accuser of our brethren</a:t>
            </a:r>
            <a:r>
              <a:rPr lang="en-US" sz="4400" dirty="0"/>
              <a:t>, who accused them before our God day and night, has been cast down. </a:t>
            </a:r>
          </a:p>
          <a:p>
            <a:pPr algn="l"/>
            <a:r>
              <a:rPr lang="en-US" sz="4400" b="1" dirty="0">
                <a:solidFill>
                  <a:srgbClr val="FF0000"/>
                </a:solidFill>
              </a:rPr>
              <a:t>11</a:t>
            </a:r>
            <a:r>
              <a:rPr lang="en-US" sz="4400" dirty="0"/>
              <a:t>  And they overcame him by the </a:t>
            </a:r>
            <a:r>
              <a:rPr lang="en-US" sz="4400" b="1" dirty="0"/>
              <a:t>blood of the Lamb</a:t>
            </a:r>
            <a:r>
              <a:rPr lang="en-US" sz="4400" dirty="0"/>
              <a:t> and by the </a:t>
            </a:r>
            <a:r>
              <a:rPr lang="en-US" sz="4400" b="1" dirty="0"/>
              <a:t>word of their testimony</a:t>
            </a:r>
            <a:r>
              <a:rPr lang="en-US" sz="4400" dirty="0"/>
              <a:t>, and they </a:t>
            </a:r>
            <a:r>
              <a:rPr lang="en-US" sz="4400" b="1" dirty="0"/>
              <a:t>did not love their lives </a:t>
            </a:r>
            <a:r>
              <a:rPr lang="en-US" sz="4400" dirty="0"/>
              <a:t>to the death.</a:t>
            </a:r>
          </a:p>
        </p:txBody>
      </p:sp>
    </p:spTree>
    <p:extLst>
      <p:ext uri="{BB962C8B-B14F-4D97-AF65-F5344CB8AC3E}">
        <p14:creationId xmlns:p14="http://schemas.microsoft.com/office/powerpoint/2010/main" val="654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400" b="1" dirty="0">
                <a:solidFill>
                  <a:srgbClr val="FF0000"/>
                </a:solidFill>
              </a:rPr>
              <a:t>Rev 12:12  </a:t>
            </a:r>
            <a:r>
              <a:rPr lang="en-US" sz="4400" dirty="0"/>
              <a:t>Therefore rejoice, O heavens, and you who dwell in them! Woe to the inhabitants of the earth and the sea! For the </a:t>
            </a:r>
            <a:r>
              <a:rPr lang="en-US" sz="4400" b="1" dirty="0"/>
              <a:t>devil</a:t>
            </a:r>
            <a:r>
              <a:rPr lang="en-US" sz="4400" dirty="0"/>
              <a:t> has come down to you, having great wrath, because </a:t>
            </a:r>
            <a:r>
              <a:rPr lang="en-US" sz="4400" b="1" dirty="0"/>
              <a:t>he knows that he has a short time</a:t>
            </a:r>
            <a:r>
              <a:rPr lang="en-US" sz="4400" dirty="0"/>
              <a:t>."</a:t>
            </a:r>
          </a:p>
        </p:txBody>
      </p:sp>
    </p:spTree>
    <p:extLst>
      <p:ext uri="{BB962C8B-B14F-4D97-AF65-F5344CB8AC3E}">
        <p14:creationId xmlns:p14="http://schemas.microsoft.com/office/powerpoint/2010/main" val="156443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Satan’s End</a:t>
            </a:r>
          </a:p>
          <a:p>
            <a:pPr algn="l"/>
            <a:r>
              <a:rPr lang="en-US" sz="4800" b="1" dirty="0">
                <a:solidFill>
                  <a:srgbClr val="FF0000"/>
                </a:solidFill>
              </a:rPr>
              <a:t>Rev 20:1</a:t>
            </a:r>
            <a:r>
              <a:rPr lang="en-US" sz="4800" dirty="0"/>
              <a:t>  I saw an angel coming down from heaven, having the key to the bottomless pit and a great chain in his hand. </a:t>
            </a:r>
          </a:p>
          <a:p>
            <a:pPr algn="l"/>
            <a:r>
              <a:rPr lang="en-US" sz="4800" b="1" dirty="0">
                <a:solidFill>
                  <a:srgbClr val="FF0000"/>
                </a:solidFill>
              </a:rPr>
              <a:t>2</a:t>
            </a:r>
            <a:r>
              <a:rPr lang="en-US" sz="4800" dirty="0"/>
              <a:t>  He laid hold of the dragon, that serpent of old, who is </a:t>
            </a:r>
            <a:r>
              <a:rPr lang="en-US" sz="4800" i="1" dirty="0"/>
              <a:t>the</a:t>
            </a:r>
            <a:r>
              <a:rPr lang="en-US" sz="4800" dirty="0"/>
              <a:t> </a:t>
            </a:r>
            <a:r>
              <a:rPr lang="en-US" sz="4800" b="1" dirty="0"/>
              <a:t>Devil and Satan</a:t>
            </a:r>
            <a:r>
              <a:rPr lang="en-US" sz="4800" dirty="0"/>
              <a:t>, and bound him for a thousand years; </a:t>
            </a:r>
          </a:p>
        </p:txBody>
      </p:sp>
    </p:spTree>
    <p:extLst>
      <p:ext uri="{BB962C8B-B14F-4D97-AF65-F5344CB8AC3E}">
        <p14:creationId xmlns:p14="http://schemas.microsoft.com/office/powerpoint/2010/main" val="2433822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pPr algn="l"/>
            <a:r>
              <a:rPr lang="en-US" sz="4800" b="1" dirty="0">
                <a:solidFill>
                  <a:srgbClr val="FF0000"/>
                </a:solidFill>
              </a:rPr>
              <a:t>3</a:t>
            </a:r>
            <a:r>
              <a:rPr lang="en-US" sz="4800" dirty="0"/>
              <a:t>  and he cast him into the bottomless pit, and shut him up, and set a seal on him, so that he should deceive the nations no more till the thousand years were finished. But after these things he must be released for a little while. </a:t>
            </a:r>
          </a:p>
        </p:txBody>
      </p:sp>
    </p:spTree>
    <p:extLst>
      <p:ext uri="{BB962C8B-B14F-4D97-AF65-F5344CB8AC3E}">
        <p14:creationId xmlns:p14="http://schemas.microsoft.com/office/powerpoint/2010/main" val="379833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9" y="-58616"/>
            <a:ext cx="12356123" cy="7022123"/>
          </a:xfrm>
          <a:prstGeom prst="rect">
            <a:avLst/>
          </a:prstGeom>
        </p:spPr>
      </p:pic>
    </p:spTree>
    <p:extLst>
      <p:ext uri="{BB962C8B-B14F-4D97-AF65-F5344CB8AC3E}">
        <p14:creationId xmlns:p14="http://schemas.microsoft.com/office/powerpoint/2010/main" val="3936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800" b="1" dirty="0">
                <a:solidFill>
                  <a:srgbClr val="FF0000"/>
                </a:solidFill>
              </a:rPr>
              <a:t>4</a:t>
            </a:r>
            <a:r>
              <a:rPr lang="en-US" sz="4800" dirty="0"/>
              <a:t>  I saw thrones, and they sat on them, and judgment was committed to them. Then </a:t>
            </a:r>
            <a:r>
              <a:rPr lang="en-US" sz="4800" i="1" dirty="0"/>
              <a:t>I saw</a:t>
            </a:r>
            <a:r>
              <a:rPr lang="en-US" sz="4800" dirty="0"/>
              <a:t> the souls of those who had been beheaded for their witness to Jesus and for the word of God, who had not worshiped the beast or his image, and had not received </a:t>
            </a:r>
            <a:r>
              <a:rPr lang="en-US" sz="4800" i="1" dirty="0"/>
              <a:t>his</a:t>
            </a:r>
            <a:r>
              <a:rPr lang="en-US" sz="4800" dirty="0"/>
              <a:t> mark on their foreheads or on their hands. And they lived and reigned with Christ for a thousand years. </a:t>
            </a:r>
          </a:p>
        </p:txBody>
      </p:sp>
    </p:spTree>
    <p:extLst>
      <p:ext uri="{BB962C8B-B14F-4D97-AF65-F5344CB8AC3E}">
        <p14:creationId xmlns:p14="http://schemas.microsoft.com/office/powerpoint/2010/main" val="356370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800" b="1" dirty="0">
                <a:solidFill>
                  <a:srgbClr val="FF0000"/>
                </a:solidFill>
              </a:rPr>
              <a:t>5</a:t>
            </a:r>
            <a:r>
              <a:rPr lang="en-US" sz="4800" dirty="0"/>
              <a:t>  But the rest of the dead did not live again until the thousand years were finished. This </a:t>
            </a:r>
            <a:r>
              <a:rPr lang="en-US" sz="4800" i="1" dirty="0"/>
              <a:t>is</a:t>
            </a:r>
            <a:r>
              <a:rPr lang="en-US" sz="4800" dirty="0"/>
              <a:t> the first resurrection. </a:t>
            </a:r>
          </a:p>
          <a:p>
            <a:pPr algn="l"/>
            <a:r>
              <a:rPr lang="en-US" sz="4800" b="1" dirty="0">
                <a:solidFill>
                  <a:srgbClr val="FF0000"/>
                </a:solidFill>
              </a:rPr>
              <a:t>6 </a:t>
            </a:r>
            <a:r>
              <a:rPr lang="en-US" sz="4800" dirty="0"/>
              <a:t> Blessed and holy </a:t>
            </a:r>
            <a:r>
              <a:rPr lang="en-US" sz="4800" i="1" dirty="0"/>
              <a:t>is</a:t>
            </a:r>
            <a:r>
              <a:rPr lang="en-US" sz="4800" dirty="0"/>
              <a:t> he who has part in the first resurrection. Over such the second death has no power, but they shall be priests of God and of Christ and shall reign with Him a thousand years. </a:t>
            </a:r>
          </a:p>
        </p:txBody>
      </p:sp>
    </p:spTree>
    <p:extLst>
      <p:ext uri="{BB962C8B-B14F-4D97-AF65-F5344CB8AC3E}">
        <p14:creationId xmlns:p14="http://schemas.microsoft.com/office/powerpoint/2010/main" val="328801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800" b="1" dirty="0">
                <a:solidFill>
                  <a:srgbClr val="FF0000"/>
                </a:solidFill>
              </a:rPr>
              <a:t>7</a:t>
            </a:r>
            <a:r>
              <a:rPr lang="en-US" sz="4800" dirty="0"/>
              <a:t>  Now when the thousand years have expired, </a:t>
            </a:r>
            <a:r>
              <a:rPr lang="en-US" sz="4800" b="1" dirty="0"/>
              <a:t>Satan</a:t>
            </a:r>
            <a:r>
              <a:rPr lang="en-US" sz="4800" dirty="0"/>
              <a:t> will be released from his prison </a:t>
            </a:r>
          </a:p>
          <a:p>
            <a:pPr algn="l"/>
            <a:r>
              <a:rPr lang="en-US" sz="4800" b="1" dirty="0">
                <a:solidFill>
                  <a:srgbClr val="FF0000"/>
                </a:solidFill>
              </a:rPr>
              <a:t>8</a:t>
            </a:r>
            <a:r>
              <a:rPr lang="en-US" sz="4800" dirty="0"/>
              <a:t>  and will go out to deceive the nations which are in the four corners of the earth, Gog and Magog, to gather them together to battle, whose number </a:t>
            </a:r>
            <a:r>
              <a:rPr lang="en-US" sz="4800" i="1" dirty="0"/>
              <a:t>is</a:t>
            </a:r>
            <a:r>
              <a:rPr lang="en-US" sz="4800" dirty="0"/>
              <a:t> as the sand of the sea. </a:t>
            </a:r>
          </a:p>
        </p:txBody>
      </p:sp>
    </p:spTree>
    <p:extLst>
      <p:ext uri="{BB962C8B-B14F-4D97-AF65-F5344CB8AC3E}">
        <p14:creationId xmlns:p14="http://schemas.microsoft.com/office/powerpoint/2010/main" val="377481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Autofit/>
          </a:bodyPr>
          <a:lstStyle/>
          <a:p>
            <a:pPr algn="l"/>
            <a:r>
              <a:rPr lang="en-US" sz="4600" b="1" dirty="0">
                <a:solidFill>
                  <a:srgbClr val="FF0000"/>
                </a:solidFill>
              </a:rPr>
              <a:t>9</a:t>
            </a:r>
            <a:r>
              <a:rPr lang="en-US" sz="4600" dirty="0"/>
              <a:t>  They went up on the breadth of the earth and surrounded the camp of the saints and the beloved city. And fire came down from God out of heaven and devoured them. </a:t>
            </a:r>
          </a:p>
          <a:p>
            <a:pPr algn="l"/>
            <a:r>
              <a:rPr lang="en-US" sz="4600" b="1" dirty="0">
                <a:solidFill>
                  <a:srgbClr val="FF0000"/>
                </a:solidFill>
              </a:rPr>
              <a:t>10</a:t>
            </a:r>
            <a:r>
              <a:rPr lang="en-US" sz="4600" dirty="0"/>
              <a:t>  The </a:t>
            </a:r>
            <a:r>
              <a:rPr lang="en-US" sz="4600" b="1" dirty="0"/>
              <a:t>devil</a:t>
            </a:r>
            <a:r>
              <a:rPr lang="en-US" sz="4600" dirty="0"/>
              <a:t>, who deceived them, was cast into the lake of fire and brimstone where the beast and the false prophet </a:t>
            </a:r>
            <a:r>
              <a:rPr lang="en-US" sz="4600" i="1" dirty="0"/>
              <a:t>are.</a:t>
            </a:r>
            <a:r>
              <a:rPr lang="en-US" sz="4600" dirty="0"/>
              <a:t> And they will be tormented day and night forever and ever. </a:t>
            </a:r>
            <a:endParaRPr lang="en-US" sz="4600" b="1" dirty="0">
              <a:solidFill>
                <a:srgbClr val="FF0000"/>
              </a:solidFill>
            </a:endParaRPr>
          </a:p>
        </p:txBody>
      </p:sp>
    </p:spTree>
    <p:extLst>
      <p:ext uri="{BB962C8B-B14F-4D97-AF65-F5344CB8AC3E}">
        <p14:creationId xmlns:p14="http://schemas.microsoft.com/office/powerpoint/2010/main" val="158879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D46155-07D4-C41B-7220-4B7E6C3E3ADA}"/>
              </a:ext>
            </a:extLst>
          </p:cNvPr>
          <p:cNvSpPr>
            <a:spLocks noGrp="1"/>
          </p:cNvSpPr>
          <p:nvPr>
            <p:ph type="subTitle" idx="1"/>
          </p:nvPr>
        </p:nvSpPr>
        <p:spPr>
          <a:xfrm>
            <a:off x="619760" y="406400"/>
            <a:ext cx="10962640" cy="6055360"/>
          </a:xfrm>
          <a:ln w="152400">
            <a:solidFill>
              <a:schemeClr val="accent2">
                <a:lumMod val="75000"/>
              </a:schemeClr>
            </a:solidFill>
          </a:ln>
        </p:spPr>
        <p:txBody>
          <a:bodyPr/>
          <a:lstStyle/>
          <a:p>
            <a:pPr algn="l"/>
            <a:r>
              <a:rPr lang="en-US" sz="1200" dirty="0">
                <a:latin typeface="Amasis MT Pro Medium" panose="02040604050005020304" pitchFamily="18" charset="0"/>
              </a:rPr>
              <a:t>	</a:t>
            </a:r>
          </a:p>
          <a:p>
            <a:pPr algn="l"/>
            <a:r>
              <a:rPr lang="en-US" sz="6600" b="1" dirty="0">
                <a:solidFill>
                  <a:schemeClr val="accent2">
                    <a:lumMod val="75000"/>
                  </a:schemeClr>
                </a:solidFill>
                <a:effectLst>
                  <a:outerShdw blurRad="50800" dist="38100" algn="l" rotWithShape="0">
                    <a:prstClr val="black">
                      <a:alpha val="40000"/>
                    </a:prstClr>
                  </a:outerShdw>
                </a:effectLst>
                <a:latin typeface="Amasis MT Pro Medium" panose="02040604050005020304" pitchFamily="18" charset="0"/>
              </a:rPr>
              <a:t>		   </a:t>
            </a:r>
            <a:r>
              <a:rPr lang="en-US" sz="8800" b="1" dirty="0">
                <a:solidFill>
                  <a:schemeClr val="accent2">
                    <a:lumMod val="75000"/>
                  </a:schemeClr>
                </a:solidFill>
                <a:effectLst>
                  <a:outerShdw blurRad="50800" dist="38100" algn="l" rotWithShape="0">
                    <a:prstClr val="black">
                      <a:alpha val="40000"/>
                    </a:prstClr>
                  </a:outerShdw>
                </a:effectLst>
                <a:latin typeface="Amasis MT Pro Medium" panose="02040604050005020304" pitchFamily="18" charset="0"/>
              </a:rPr>
              <a:t>The</a:t>
            </a:r>
          </a:p>
          <a:p>
            <a:pPr algn="l"/>
            <a:r>
              <a:rPr lang="en-US" sz="8800" b="1" dirty="0">
                <a:solidFill>
                  <a:schemeClr val="accent2">
                    <a:lumMod val="75000"/>
                  </a:schemeClr>
                </a:solidFill>
                <a:effectLst>
                  <a:outerShdw blurRad="50800" dist="38100" algn="l" rotWithShape="0">
                    <a:prstClr val="black">
                      <a:alpha val="40000"/>
                    </a:prstClr>
                  </a:outerShdw>
                </a:effectLst>
                <a:latin typeface="Amasis MT Pro Medium" panose="02040604050005020304" pitchFamily="18" charset="0"/>
              </a:rPr>
              <a:t>		 </a:t>
            </a:r>
            <a:r>
              <a:rPr lang="en-US" sz="8800" b="1" dirty="0">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effectLst>
                  <a:outerShdw blurRad="50800" dist="38100" algn="l" rotWithShape="0">
                    <a:prstClr val="black">
                      <a:alpha val="40000"/>
                    </a:prstClr>
                  </a:outerShdw>
                </a:effectLst>
                <a:latin typeface="Amasis MT Pro Medium" panose="02040604050005020304" pitchFamily="18" charset="0"/>
              </a:rPr>
              <a:t>Spirit</a:t>
            </a:r>
          </a:p>
          <a:p>
            <a:pPr algn="l"/>
            <a:r>
              <a:rPr lang="en-US" sz="8800" b="1" dirty="0">
                <a:solidFill>
                  <a:schemeClr val="accent2">
                    <a:lumMod val="75000"/>
                  </a:schemeClr>
                </a:solidFill>
                <a:effectLst>
                  <a:outerShdw blurRad="50800" dist="38100" algn="l" rotWithShape="0">
                    <a:prstClr val="black">
                      <a:alpha val="40000"/>
                    </a:prstClr>
                  </a:outerShdw>
                </a:effectLst>
                <a:latin typeface="Amasis MT Pro Medium" panose="02040604050005020304" pitchFamily="18" charset="0"/>
              </a:rPr>
              <a:t>		 World</a:t>
            </a:r>
          </a:p>
          <a:p>
            <a:pPr algn="l"/>
            <a:r>
              <a:rPr lang="en-US" sz="5400" b="1" dirty="0">
                <a:solidFill>
                  <a:schemeClr val="accent2">
                    <a:lumMod val="75000"/>
                  </a:schemeClr>
                </a:solidFill>
                <a:effectLst>
                  <a:outerShdw blurRad="50800" dist="38100" algn="l" rotWithShape="0">
                    <a:prstClr val="black">
                      <a:alpha val="40000"/>
                    </a:prstClr>
                  </a:outerShdw>
                </a:effectLst>
              </a:rPr>
              <a:t>  	   </a:t>
            </a:r>
            <a:r>
              <a:rPr lang="en-US" sz="5400" dirty="0"/>
              <a:t>(</a:t>
            </a:r>
            <a:r>
              <a:rPr lang="en-US" sz="5400" b="1" dirty="0"/>
              <a:t>created beings</a:t>
            </a:r>
            <a:r>
              <a:rPr lang="en-US" sz="5400" dirty="0"/>
              <a:t>) </a:t>
            </a:r>
          </a:p>
        </p:txBody>
      </p:sp>
      <p:pic>
        <p:nvPicPr>
          <p:cNvPr id="3074" name="Picture 2" descr="Pin on Sculpture">
            <a:extLst>
              <a:ext uri="{FF2B5EF4-FFF2-40B4-BE49-F238E27FC236}">
                <a16:creationId xmlns:a16="http://schemas.microsoft.com/office/drawing/2014/main" id="{6F1B7752-ECEF-E8CF-9D97-982A9A194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842" y="858520"/>
            <a:ext cx="3436827" cy="514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pPr algn="l"/>
            <a:r>
              <a:rPr lang="en-US" sz="4800" b="1" dirty="0">
                <a:solidFill>
                  <a:srgbClr val="FF0000"/>
                </a:solidFill>
              </a:rPr>
              <a:t>Eph 6:11  </a:t>
            </a:r>
            <a:r>
              <a:rPr lang="en-US" sz="4800" dirty="0"/>
              <a:t>Put on the whole armor of God, that you may be able to stand against the wiles of the </a:t>
            </a:r>
            <a:r>
              <a:rPr lang="en-US" sz="4800" b="1" dirty="0"/>
              <a:t>devil</a:t>
            </a:r>
            <a:r>
              <a:rPr lang="en-US" sz="4800" dirty="0"/>
              <a:t>. </a:t>
            </a:r>
          </a:p>
          <a:p>
            <a:pPr algn="l"/>
            <a:r>
              <a:rPr lang="en-US" sz="4800" b="1" dirty="0">
                <a:solidFill>
                  <a:srgbClr val="FF0000"/>
                </a:solidFill>
              </a:rPr>
              <a:t>Eph 6:12  </a:t>
            </a:r>
            <a:r>
              <a:rPr lang="en-US" sz="4800" dirty="0"/>
              <a:t>For we do not wrestle against flesh and blood, but against </a:t>
            </a:r>
            <a:r>
              <a:rPr lang="en-US" sz="4800" b="1" dirty="0"/>
              <a:t>principalities</a:t>
            </a:r>
            <a:r>
              <a:rPr lang="en-US" sz="4800" dirty="0"/>
              <a:t>, </a:t>
            </a:r>
            <a:r>
              <a:rPr lang="en-US" sz="4800" b="1" dirty="0"/>
              <a:t>powers</a:t>
            </a:r>
            <a:r>
              <a:rPr lang="en-US" sz="4800" dirty="0"/>
              <a:t>, </a:t>
            </a:r>
            <a:r>
              <a:rPr lang="en-US" sz="4800" b="1" dirty="0"/>
              <a:t>rulers of the darkness</a:t>
            </a:r>
            <a:r>
              <a:rPr lang="en-US" sz="4800" dirty="0"/>
              <a:t> of this age, </a:t>
            </a:r>
            <a:r>
              <a:rPr lang="en-US" sz="4800" b="1" dirty="0"/>
              <a:t>spiritual hosts of wickedness</a:t>
            </a:r>
            <a:r>
              <a:rPr lang="en-US" sz="4800" dirty="0"/>
              <a:t> in the heavenly places. </a:t>
            </a:r>
          </a:p>
        </p:txBody>
      </p:sp>
    </p:spTree>
    <p:extLst>
      <p:ext uri="{BB962C8B-B14F-4D97-AF65-F5344CB8AC3E}">
        <p14:creationId xmlns:p14="http://schemas.microsoft.com/office/powerpoint/2010/main" val="7683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Created SPIRIT Beings</a:t>
            </a:r>
          </a:p>
        </p:txBody>
      </p:sp>
      <p:sp>
        <p:nvSpPr>
          <p:cNvPr id="4" name="TextBox 3">
            <a:extLst>
              <a:ext uri="{FF2B5EF4-FFF2-40B4-BE49-F238E27FC236}">
                <a16:creationId xmlns:a16="http://schemas.microsoft.com/office/drawing/2014/main" id="{14C39547-0586-ADA9-DFA4-728A2CB2CC93}"/>
              </a:ext>
            </a:extLst>
          </p:cNvPr>
          <p:cNvSpPr txBox="1"/>
          <p:nvPr/>
        </p:nvSpPr>
        <p:spPr>
          <a:xfrm>
            <a:off x="7376160" y="1158240"/>
            <a:ext cx="4815840" cy="4524315"/>
          </a:xfrm>
          <a:prstGeom prst="rect">
            <a:avLst/>
          </a:prstGeom>
          <a:noFill/>
        </p:spPr>
        <p:txBody>
          <a:bodyPr wrap="square" rtlCol="0">
            <a:spAutoFit/>
          </a:bodyPr>
          <a:lstStyle/>
          <a:p>
            <a:r>
              <a:rPr lang="en-US" sz="4800" dirty="0"/>
              <a:t>Dominions</a:t>
            </a:r>
          </a:p>
          <a:p>
            <a:r>
              <a:rPr lang="en-US" sz="4800" dirty="0"/>
              <a:t>Wicked Spirits</a:t>
            </a:r>
          </a:p>
          <a:p>
            <a:r>
              <a:rPr lang="en-US" sz="4800" dirty="0"/>
              <a:t>Fallen Angels</a:t>
            </a:r>
          </a:p>
          <a:p>
            <a:r>
              <a:rPr lang="en-US" sz="4800" dirty="0"/>
              <a:t>Spirits in Prison</a:t>
            </a:r>
          </a:p>
          <a:p>
            <a:r>
              <a:rPr lang="en-US" sz="4800" dirty="0"/>
              <a:t>Demons</a:t>
            </a:r>
          </a:p>
          <a:p>
            <a:r>
              <a:rPr lang="en-US" sz="4800" dirty="0"/>
              <a:t>Seducing Spirits</a:t>
            </a:r>
          </a:p>
        </p:txBody>
      </p:sp>
      <p:sp>
        <p:nvSpPr>
          <p:cNvPr id="5" name="TextBox 4">
            <a:extLst>
              <a:ext uri="{FF2B5EF4-FFF2-40B4-BE49-F238E27FC236}">
                <a16:creationId xmlns:a16="http://schemas.microsoft.com/office/drawing/2014/main" id="{3BEEF99C-D95C-1FF1-9605-D94ADB65AA06}"/>
              </a:ext>
            </a:extLst>
          </p:cNvPr>
          <p:cNvSpPr txBox="1"/>
          <p:nvPr/>
        </p:nvSpPr>
        <p:spPr>
          <a:xfrm>
            <a:off x="609600" y="1158240"/>
            <a:ext cx="5740400" cy="5262979"/>
          </a:xfrm>
          <a:prstGeom prst="rect">
            <a:avLst/>
          </a:prstGeom>
          <a:noFill/>
        </p:spPr>
        <p:txBody>
          <a:bodyPr wrap="square" rtlCol="0">
            <a:spAutoFit/>
          </a:bodyPr>
          <a:lstStyle/>
          <a:p>
            <a:r>
              <a:rPr lang="en-US" sz="4800" dirty="0"/>
              <a:t>Seraphim</a:t>
            </a:r>
          </a:p>
          <a:p>
            <a:r>
              <a:rPr lang="en-US" sz="4800" dirty="0"/>
              <a:t>Cherubim</a:t>
            </a:r>
          </a:p>
          <a:p>
            <a:r>
              <a:rPr lang="en-US" sz="4800" dirty="0"/>
              <a:t>Angels (</a:t>
            </a:r>
            <a:r>
              <a:rPr lang="en-US" sz="4800" i="1" dirty="0"/>
              <a:t>good and bad</a:t>
            </a:r>
            <a:r>
              <a:rPr lang="en-US" sz="4800" dirty="0"/>
              <a:t>)</a:t>
            </a:r>
          </a:p>
          <a:p>
            <a:r>
              <a:rPr lang="en-US" sz="4800" dirty="0"/>
              <a:t>Principalities</a:t>
            </a:r>
          </a:p>
          <a:p>
            <a:r>
              <a:rPr lang="en-US" sz="4800" dirty="0"/>
              <a:t>Powers</a:t>
            </a:r>
          </a:p>
          <a:p>
            <a:r>
              <a:rPr lang="en-US" sz="4800" dirty="0"/>
              <a:t>Rulers of Darkness</a:t>
            </a:r>
          </a:p>
          <a:p>
            <a:r>
              <a:rPr lang="en-US" sz="4800" dirty="0"/>
              <a:t>Thrones</a:t>
            </a:r>
          </a:p>
        </p:txBody>
      </p:sp>
    </p:spTree>
    <p:extLst>
      <p:ext uri="{BB962C8B-B14F-4D97-AF65-F5344CB8AC3E}">
        <p14:creationId xmlns:p14="http://schemas.microsoft.com/office/powerpoint/2010/main" val="23837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Created SPIRIT Beings</a:t>
            </a:r>
          </a:p>
          <a:p>
            <a:pPr algn="l"/>
            <a:r>
              <a:rPr lang="en-US" sz="4800" b="1" dirty="0">
                <a:solidFill>
                  <a:srgbClr val="FF0000"/>
                </a:solidFill>
              </a:rPr>
              <a:t>Heb 1:14 </a:t>
            </a:r>
            <a:r>
              <a:rPr lang="en-US" sz="4800" dirty="0"/>
              <a:t>- ministering spirits for believers</a:t>
            </a:r>
          </a:p>
          <a:p>
            <a:pPr algn="l"/>
            <a:r>
              <a:rPr lang="en-US" sz="4800" b="1" dirty="0">
                <a:solidFill>
                  <a:srgbClr val="FF0000"/>
                </a:solidFill>
              </a:rPr>
              <a:t>Heb 12:22 </a:t>
            </a:r>
            <a:r>
              <a:rPr lang="en-US" sz="4800" dirty="0"/>
              <a:t>- innumerable</a:t>
            </a:r>
          </a:p>
          <a:p>
            <a:pPr algn="l"/>
            <a:r>
              <a:rPr lang="en-US" sz="4800" b="1" dirty="0">
                <a:solidFill>
                  <a:srgbClr val="FF0000"/>
                </a:solidFill>
              </a:rPr>
              <a:t>II </a:t>
            </a:r>
            <a:r>
              <a:rPr lang="en-US" sz="4800" b="1" dirty="0" err="1">
                <a:solidFill>
                  <a:srgbClr val="FF0000"/>
                </a:solidFill>
              </a:rPr>
              <a:t>Thess</a:t>
            </a:r>
            <a:r>
              <a:rPr lang="en-US" sz="4800" b="1" dirty="0">
                <a:solidFill>
                  <a:srgbClr val="FF0000"/>
                </a:solidFill>
              </a:rPr>
              <a:t> 1:7 </a:t>
            </a:r>
            <a:r>
              <a:rPr lang="en-US" sz="4800" dirty="0"/>
              <a:t>- mighty, but not almighty</a:t>
            </a:r>
          </a:p>
          <a:p>
            <a:pPr algn="l"/>
            <a:r>
              <a:rPr lang="en-US" sz="4800" b="1" dirty="0">
                <a:solidFill>
                  <a:srgbClr val="FF0000"/>
                </a:solidFill>
              </a:rPr>
              <a:t>II </a:t>
            </a:r>
            <a:r>
              <a:rPr lang="en-US" sz="4800" b="1" dirty="0" err="1">
                <a:solidFill>
                  <a:srgbClr val="FF0000"/>
                </a:solidFill>
              </a:rPr>
              <a:t>Thess</a:t>
            </a:r>
            <a:r>
              <a:rPr lang="en-US" sz="4800" b="1" dirty="0">
                <a:solidFill>
                  <a:srgbClr val="FF0000"/>
                </a:solidFill>
              </a:rPr>
              <a:t> 1:8 </a:t>
            </a:r>
            <a:r>
              <a:rPr lang="en-US" sz="4800" dirty="0"/>
              <a:t>- takers of vengeance</a:t>
            </a:r>
          </a:p>
          <a:p>
            <a:pPr algn="l"/>
            <a:r>
              <a:rPr lang="en-US" sz="4800" b="1" dirty="0">
                <a:solidFill>
                  <a:srgbClr val="FF0000"/>
                </a:solidFill>
              </a:rPr>
              <a:t>Matt 24:31 </a:t>
            </a:r>
            <a:r>
              <a:rPr lang="en-US" sz="4800" dirty="0"/>
              <a:t>- gatherers of the elect</a:t>
            </a:r>
          </a:p>
          <a:p>
            <a:pPr algn="l"/>
            <a:endParaRPr lang="en-US" sz="4800" dirty="0"/>
          </a:p>
        </p:txBody>
      </p:sp>
    </p:spTree>
    <p:extLst>
      <p:ext uri="{BB962C8B-B14F-4D97-AF65-F5344CB8AC3E}">
        <p14:creationId xmlns:p14="http://schemas.microsoft.com/office/powerpoint/2010/main" val="20164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lnSpcReduction="10000"/>
          </a:bodyPr>
          <a:lstStyle/>
          <a:p>
            <a:r>
              <a:rPr lang="en-US" sz="4800" b="1" dirty="0"/>
              <a:t>Principalities and Powers</a:t>
            </a:r>
          </a:p>
          <a:p>
            <a:pPr algn="l"/>
            <a:r>
              <a:rPr lang="en-US" sz="4800" dirty="0"/>
              <a:t>1 - </a:t>
            </a:r>
            <a:r>
              <a:rPr lang="en-US" sz="4800" b="1" dirty="0"/>
              <a:t>Michael</a:t>
            </a:r>
            <a:r>
              <a:rPr lang="en-US" sz="4800" dirty="0"/>
              <a:t> 	</a:t>
            </a:r>
          </a:p>
          <a:p>
            <a:pPr algn="l"/>
            <a:r>
              <a:rPr lang="en-US" sz="4800" b="1" dirty="0">
                <a:solidFill>
                  <a:srgbClr val="FF0000"/>
                </a:solidFill>
              </a:rPr>
              <a:t>Dan 10:13 </a:t>
            </a:r>
            <a:r>
              <a:rPr lang="en-US" sz="4800" dirty="0"/>
              <a:t>-</a:t>
            </a:r>
            <a:r>
              <a:rPr lang="en-US" sz="4800" b="1" dirty="0">
                <a:solidFill>
                  <a:srgbClr val="FF0000"/>
                </a:solidFill>
              </a:rPr>
              <a:t> </a:t>
            </a:r>
            <a:r>
              <a:rPr lang="en-US" sz="4800" dirty="0"/>
              <a:t>chief prince</a:t>
            </a:r>
          </a:p>
          <a:p>
            <a:pPr algn="l"/>
            <a:r>
              <a:rPr lang="en-US" sz="4800" b="1" dirty="0">
                <a:solidFill>
                  <a:srgbClr val="FF0000"/>
                </a:solidFill>
              </a:rPr>
              <a:t>Dan 12:1,2</a:t>
            </a:r>
            <a:r>
              <a:rPr lang="en-US" sz="4800" dirty="0"/>
              <a:t> - stands for Jews (</a:t>
            </a:r>
            <a:r>
              <a:rPr lang="en-US" sz="4800" b="1" dirty="0">
                <a:solidFill>
                  <a:srgbClr val="FF0000"/>
                </a:solidFill>
              </a:rPr>
              <a:t>Rev 12:7-9</a:t>
            </a:r>
            <a:r>
              <a:rPr lang="en-US" sz="4800" dirty="0"/>
              <a:t>) </a:t>
            </a:r>
          </a:p>
          <a:p>
            <a:pPr algn="l"/>
            <a:r>
              <a:rPr lang="en-US" sz="4800" b="1" dirty="0">
                <a:solidFill>
                  <a:srgbClr val="FF0000"/>
                </a:solidFill>
              </a:rPr>
              <a:t>Jude 1:9 </a:t>
            </a:r>
            <a:r>
              <a:rPr lang="en-US" sz="4800" dirty="0"/>
              <a:t>- only named Archangel (</a:t>
            </a:r>
            <a:r>
              <a:rPr lang="en-US" sz="4800" b="1" dirty="0">
                <a:solidFill>
                  <a:srgbClr val="FF0000"/>
                </a:solidFill>
              </a:rPr>
              <a:t>I Th 4:16</a:t>
            </a:r>
            <a:r>
              <a:rPr lang="en-US" sz="4800" dirty="0"/>
              <a:t>)</a:t>
            </a:r>
            <a:endParaRPr lang="en-US" sz="600" dirty="0"/>
          </a:p>
          <a:p>
            <a:pPr algn="l"/>
            <a:r>
              <a:rPr lang="en-US" sz="4800" dirty="0"/>
              <a:t>2 - </a:t>
            </a:r>
            <a:r>
              <a:rPr lang="en-US" sz="4800" b="1" dirty="0"/>
              <a:t>Gabriel</a:t>
            </a:r>
          </a:p>
          <a:p>
            <a:pPr algn="l"/>
            <a:r>
              <a:rPr lang="en-US" sz="4800" b="1" spc="-200" dirty="0">
                <a:solidFill>
                  <a:srgbClr val="FF0000"/>
                </a:solidFill>
              </a:rPr>
              <a:t>Dan 9:20-27 </a:t>
            </a:r>
            <a:r>
              <a:rPr lang="en-US" sz="4800" spc="-200" dirty="0"/>
              <a:t>- describes Messiah’s 1</a:t>
            </a:r>
            <a:r>
              <a:rPr lang="en-US" sz="4800" spc="-200" baseline="30000" dirty="0"/>
              <a:t>st</a:t>
            </a:r>
            <a:r>
              <a:rPr lang="en-US" sz="4800" spc="-200" dirty="0"/>
              <a:t> coming</a:t>
            </a:r>
          </a:p>
          <a:p>
            <a:pPr algn="l"/>
            <a:r>
              <a:rPr lang="en-US" sz="4800" b="1" dirty="0">
                <a:solidFill>
                  <a:srgbClr val="FF0000"/>
                </a:solidFill>
              </a:rPr>
              <a:t>Luke 1:19-38 </a:t>
            </a:r>
            <a:r>
              <a:rPr lang="en-US" sz="4800" dirty="0"/>
              <a:t>- announces Jesus’ birth</a:t>
            </a:r>
          </a:p>
        </p:txBody>
      </p:sp>
    </p:spTree>
    <p:extLst>
      <p:ext uri="{BB962C8B-B14F-4D97-AF65-F5344CB8AC3E}">
        <p14:creationId xmlns:p14="http://schemas.microsoft.com/office/powerpoint/2010/main" val="25189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Principalities and Powers</a:t>
            </a:r>
          </a:p>
          <a:p>
            <a:pPr algn="l"/>
            <a:r>
              <a:rPr lang="en-US" sz="4800" dirty="0"/>
              <a:t>3 - </a:t>
            </a:r>
            <a:r>
              <a:rPr lang="en-US" sz="4800" b="1" dirty="0"/>
              <a:t>Satan </a:t>
            </a:r>
            <a:r>
              <a:rPr lang="en-US" sz="4800" dirty="0"/>
              <a:t>(</a:t>
            </a:r>
            <a:r>
              <a:rPr lang="en-US" sz="4800" i="1" dirty="0"/>
              <a:t>also known by the names </a:t>
            </a:r>
            <a:r>
              <a:rPr lang="en-US" sz="4800" dirty="0"/>
              <a:t>…)</a:t>
            </a:r>
          </a:p>
          <a:p>
            <a:pPr algn="l"/>
            <a:r>
              <a:rPr lang="en-US" sz="4800" dirty="0"/>
              <a:t>	Devil; Beelzebub; Belial; Adversary;</a:t>
            </a:r>
          </a:p>
          <a:p>
            <a:pPr algn="l"/>
            <a:r>
              <a:rPr lang="en-US" sz="4800" dirty="0"/>
              <a:t> 	Dragon; Lucifer; Serpent</a:t>
            </a:r>
          </a:p>
          <a:p>
            <a:pPr algn="l"/>
            <a:r>
              <a:rPr lang="en-US" sz="4800" b="1" dirty="0">
                <a:solidFill>
                  <a:srgbClr val="FF0000"/>
                </a:solidFill>
              </a:rPr>
              <a:t>II Cor 4:4 </a:t>
            </a:r>
            <a:r>
              <a:rPr lang="en-US" sz="4800" dirty="0"/>
              <a:t>- god of this age</a:t>
            </a:r>
          </a:p>
          <a:p>
            <a:pPr algn="l"/>
            <a:r>
              <a:rPr lang="en-US" sz="4800" b="1" dirty="0">
                <a:solidFill>
                  <a:srgbClr val="FF0000"/>
                </a:solidFill>
              </a:rPr>
              <a:t>Eph 2:2 </a:t>
            </a:r>
            <a:r>
              <a:rPr lang="en-US" sz="4800" dirty="0"/>
              <a:t>- prince of the power of the air</a:t>
            </a:r>
          </a:p>
        </p:txBody>
      </p:sp>
    </p:spTree>
    <p:extLst>
      <p:ext uri="{BB962C8B-B14F-4D97-AF65-F5344CB8AC3E}">
        <p14:creationId xmlns:p14="http://schemas.microsoft.com/office/powerpoint/2010/main" val="17883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BD5FAC-72AD-E4AB-DE09-35BF1BD45780}"/>
              </a:ext>
            </a:extLst>
          </p:cNvPr>
          <p:cNvSpPr>
            <a:spLocks noGrp="1"/>
          </p:cNvSpPr>
          <p:nvPr>
            <p:ph type="subTitle" idx="1"/>
          </p:nvPr>
        </p:nvSpPr>
        <p:spPr>
          <a:xfrm>
            <a:off x="609600" y="457200"/>
            <a:ext cx="11003280" cy="6014720"/>
          </a:xfrm>
        </p:spPr>
        <p:txBody>
          <a:bodyPr>
            <a:normAutofit/>
          </a:bodyPr>
          <a:lstStyle/>
          <a:p>
            <a:r>
              <a:rPr lang="en-US" sz="4800" b="1" dirty="0"/>
              <a:t>Satan’s Origin</a:t>
            </a:r>
          </a:p>
          <a:p>
            <a:r>
              <a:rPr lang="en-US" sz="4800" b="1" dirty="0" err="1">
                <a:solidFill>
                  <a:srgbClr val="FF0000"/>
                </a:solidFill>
              </a:rPr>
              <a:t>Ezek</a:t>
            </a:r>
            <a:r>
              <a:rPr lang="en-US" sz="4800" b="1" dirty="0">
                <a:solidFill>
                  <a:srgbClr val="FF0000"/>
                </a:solidFill>
              </a:rPr>
              <a:t> 28 </a:t>
            </a:r>
            <a:r>
              <a:rPr lang="en-US" sz="4800" dirty="0"/>
              <a:t>(</a:t>
            </a:r>
            <a:r>
              <a:rPr lang="en-US" sz="4800" i="1" dirty="0"/>
              <a:t>earth &amp; heaven intertwined)</a:t>
            </a:r>
            <a:endParaRPr lang="en-US" sz="4800" dirty="0"/>
          </a:p>
          <a:p>
            <a:pPr algn="l"/>
            <a:r>
              <a:rPr lang="en-US" sz="4800" dirty="0"/>
              <a:t>(</a:t>
            </a:r>
            <a:r>
              <a:rPr lang="en-US" sz="4800" b="1" dirty="0">
                <a:solidFill>
                  <a:srgbClr val="FF0000"/>
                </a:solidFill>
              </a:rPr>
              <a:t>13</a:t>
            </a:r>
            <a:r>
              <a:rPr lang="en-US" sz="4800" dirty="0"/>
              <a:t>) in </a:t>
            </a:r>
            <a:r>
              <a:rPr lang="en-US" sz="4800" b="1" dirty="0"/>
              <a:t>Eden</a:t>
            </a:r>
            <a:r>
              <a:rPr lang="en-US" sz="4800" dirty="0"/>
              <a:t> (</a:t>
            </a:r>
            <a:r>
              <a:rPr lang="en-US" sz="4800" b="1" dirty="0">
                <a:solidFill>
                  <a:srgbClr val="FF0000"/>
                </a:solidFill>
              </a:rPr>
              <a:t>Gen 3</a:t>
            </a:r>
            <a:r>
              <a:rPr lang="en-US" sz="4800" dirty="0"/>
              <a:t>)</a:t>
            </a:r>
          </a:p>
          <a:p>
            <a:pPr algn="l"/>
            <a:r>
              <a:rPr lang="en-US" sz="4800" dirty="0"/>
              <a:t>(</a:t>
            </a:r>
            <a:r>
              <a:rPr lang="en-US" sz="4800" b="1" dirty="0">
                <a:solidFill>
                  <a:srgbClr val="FF0000"/>
                </a:solidFill>
              </a:rPr>
              <a:t>14</a:t>
            </a:r>
            <a:r>
              <a:rPr lang="en-US" sz="4800" dirty="0"/>
              <a:t>) anointed </a:t>
            </a:r>
            <a:r>
              <a:rPr lang="en-US" sz="4800" b="1" dirty="0"/>
              <a:t>cherub</a:t>
            </a:r>
            <a:r>
              <a:rPr lang="en-US" sz="4800" dirty="0"/>
              <a:t> who covers (</a:t>
            </a:r>
            <a:r>
              <a:rPr lang="en-US" sz="4800" i="1" dirty="0"/>
              <a:t>angel</a:t>
            </a:r>
            <a:r>
              <a:rPr lang="en-US" sz="4800" dirty="0"/>
              <a:t>)</a:t>
            </a:r>
          </a:p>
          <a:p>
            <a:pPr algn="l"/>
            <a:r>
              <a:rPr lang="en-US" sz="4800" dirty="0"/>
              <a:t>(</a:t>
            </a:r>
            <a:r>
              <a:rPr lang="en-US" sz="4800" b="1" dirty="0">
                <a:solidFill>
                  <a:srgbClr val="FF0000"/>
                </a:solidFill>
              </a:rPr>
              <a:t>15</a:t>
            </a:r>
            <a:r>
              <a:rPr lang="en-US" sz="4800" dirty="0"/>
              <a:t>) </a:t>
            </a:r>
            <a:r>
              <a:rPr lang="en-US" sz="4800" b="1" dirty="0"/>
              <a:t>perfect</a:t>
            </a:r>
            <a:r>
              <a:rPr lang="en-US" sz="4800" dirty="0"/>
              <a:t> when created (</a:t>
            </a:r>
            <a:r>
              <a:rPr lang="en-US" sz="4800" i="1" dirty="0"/>
              <a:t>sinless</a:t>
            </a:r>
            <a:r>
              <a:rPr lang="en-US" sz="4800" dirty="0"/>
              <a:t>)</a:t>
            </a:r>
          </a:p>
          <a:p>
            <a:pPr algn="l"/>
            <a:r>
              <a:rPr lang="en-US" sz="4800" dirty="0"/>
              <a:t>(</a:t>
            </a:r>
            <a:r>
              <a:rPr lang="en-US" sz="4800" b="1" dirty="0">
                <a:solidFill>
                  <a:srgbClr val="FF0000"/>
                </a:solidFill>
              </a:rPr>
              <a:t>16</a:t>
            </a:r>
            <a:r>
              <a:rPr lang="en-US" sz="4800" dirty="0"/>
              <a:t>) </a:t>
            </a:r>
            <a:r>
              <a:rPr lang="en-US" sz="4800" b="1" dirty="0"/>
              <a:t>cast out </a:t>
            </a:r>
            <a:r>
              <a:rPr lang="en-US" sz="4800" dirty="0"/>
              <a:t>of the mountain of God</a:t>
            </a:r>
          </a:p>
          <a:p>
            <a:pPr algn="l"/>
            <a:r>
              <a:rPr lang="en-US" sz="4800" dirty="0"/>
              <a:t>(</a:t>
            </a:r>
            <a:r>
              <a:rPr lang="en-US" sz="4800" b="1" dirty="0">
                <a:solidFill>
                  <a:srgbClr val="FF0000"/>
                </a:solidFill>
              </a:rPr>
              <a:t>17</a:t>
            </a:r>
            <a:r>
              <a:rPr lang="en-US" sz="4800" dirty="0"/>
              <a:t>) </a:t>
            </a:r>
            <a:r>
              <a:rPr lang="en-US" sz="4800" b="1" dirty="0"/>
              <a:t>pride</a:t>
            </a:r>
            <a:r>
              <a:rPr lang="en-US" sz="4800" dirty="0"/>
              <a:t> (</a:t>
            </a:r>
            <a:r>
              <a:rPr lang="en-US" sz="4800" i="1" dirty="0"/>
              <a:t>sin</a:t>
            </a:r>
            <a:r>
              <a:rPr lang="en-US" sz="4800" dirty="0"/>
              <a:t>) over beauty (</a:t>
            </a:r>
            <a:r>
              <a:rPr lang="en-US" sz="4800" b="1" dirty="0">
                <a:solidFill>
                  <a:srgbClr val="FF0000"/>
                </a:solidFill>
              </a:rPr>
              <a:t>I Tim 3:6</a:t>
            </a:r>
            <a:r>
              <a:rPr lang="en-US" sz="4800" dirty="0"/>
              <a:t>)</a:t>
            </a:r>
          </a:p>
          <a:p>
            <a:pPr algn="l"/>
            <a:endParaRPr lang="en-US" sz="4800" dirty="0"/>
          </a:p>
        </p:txBody>
      </p:sp>
    </p:spTree>
    <p:extLst>
      <p:ext uri="{BB962C8B-B14F-4D97-AF65-F5344CB8AC3E}">
        <p14:creationId xmlns:p14="http://schemas.microsoft.com/office/powerpoint/2010/main" val="290991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1986</TotalTime>
  <Words>1284</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Amasis MT Pro Medium</vt: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Hunley</dc:creator>
  <cp:lastModifiedBy>Tania Hunley</cp:lastModifiedBy>
  <cp:revision>73</cp:revision>
  <dcterms:created xsi:type="dcterms:W3CDTF">2023-04-12T19:58:26Z</dcterms:created>
  <dcterms:modified xsi:type="dcterms:W3CDTF">2023-05-07T19:14:05Z</dcterms:modified>
</cp:coreProperties>
</file>