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61" r:id="rId3"/>
    <p:sldId id="322" r:id="rId4"/>
    <p:sldId id="299" r:id="rId5"/>
    <p:sldId id="300" r:id="rId6"/>
    <p:sldId id="301" r:id="rId7"/>
    <p:sldId id="302" r:id="rId8"/>
    <p:sldId id="304" r:id="rId9"/>
    <p:sldId id="303" r:id="rId10"/>
    <p:sldId id="306" r:id="rId11"/>
    <p:sldId id="307" r:id="rId12"/>
    <p:sldId id="399" r:id="rId13"/>
    <p:sldId id="273" r:id="rId14"/>
    <p:sldId id="363" r:id="rId15"/>
    <p:sldId id="383" r:id="rId16"/>
    <p:sldId id="400" r:id="rId17"/>
    <p:sldId id="401" r:id="rId18"/>
    <p:sldId id="396" r:id="rId19"/>
    <p:sldId id="382" r:id="rId20"/>
    <p:sldId id="393" r:id="rId21"/>
    <p:sldId id="364" r:id="rId22"/>
    <p:sldId id="402" r:id="rId23"/>
    <p:sldId id="391" r:id="rId24"/>
    <p:sldId id="390" r:id="rId25"/>
    <p:sldId id="392" r:id="rId26"/>
    <p:sldId id="403" r:id="rId27"/>
    <p:sldId id="404" r:id="rId28"/>
    <p:sldId id="405" r:id="rId29"/>
    <p:sldId id="388" r:id="rId30"/>
    <p:sldId id="394" r:id="rId31"/>
    <p:sldId id="389" r:id="rId32"/>
    <p:sldId id="40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16C3F-F026-4439-A2F1-21280F468100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E7DF2-9C67-4C79-999F-7E3AC020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9CFC4-3FE7-466F-B1AD-AB14F8D43B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2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A0B08-B4B3-E71B-7AFE-9097CA73D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258A1-F159-2A54-7DAE-9C51CC643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F6D39-D284-F6A1-DE7F-F4305D1C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F788C-82DE-6E0B-F370-F6D7AFE69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9EC6D-2FEA-4800-0DD2-CFBDEA03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9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8B98-3E25-B824-3510-C1B7B615F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672A7-EFCE-B595-74A7-81C96A01C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5B68C-BE6F-5CC9-F9C8-CF744F27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9E2C7-D7F2-6751-A4F8-A600E6E88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F4546-14B0-DA67-31E8-C8E2983D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1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B9C63-5CCD-1B07-8006-9C0B45300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A7811-A4FA-3C09-E958-4234E5559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D98DB-1F30-6FA4-E7E1-C7C77A95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535E1-FD82-9DDC-67A4-85C45A00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7B8C6-A9AE-4D52-1216-2773BA99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3774-3CC5-A402-FB70-7594F845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2D18-3DAC-280A-1FD3-DC305647E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54467-0482-8384-1530-CD026A6C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3E36E-A0FE-675F-B4D4-A4ABA117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9166A-E888-6BDE-132F-5C8D5A94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1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E0DB-E916-B6E1-066A-2F06B6A33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85E6E-B231-ECD8-CF29-CD8ECF02E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CB25-1D3A-C3D2-AC64-AE35B9B9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728FE-ACC4-6016-5F0B-0DBD3FC7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BAFE7-8148-2368-A277-C6BCAA03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8154A-A882-BE6C-0F3C-FC5681B8A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81B23-2ECE-BC3C-4379-5A37E384F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CB580-385D-D996-D0C2-8E1957A79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7EEBA-5712-D463-61C0-5783C54D0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48467-EBCE-A868-BA69-5709637A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A8921-8C85-C544-7BCC-87BD6C7A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2352-17DE-DC6A-8DF3-F8588B9EC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A1BFF-1E78-C186-DA64-7C4B7D96B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DCBAC-B3AD-D0A8-21E4-F5CAA0D05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B5D66-B386-085A-91F5-FA4C863A5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B0129-B2CB-1EE3-0DB6-733EF02CB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B6276D-4C7B-BECB-B1F3-ED004886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AE8F62-A6AE-6328-CE72-0E66DCFFE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83709-FFD7-D8B6-F002-351E7B9E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0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6D07-9D57-38D1-B9B4-09676B84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6881B-94A4-ACB5-663A-818627E7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15670-87CF-4FBE-7CCD-7B05FD98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E65E1-02F1-F7E9-6BDE-DDD0B246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4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5E199-911A-17C1-E746-1CE492E4D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38926B-A978-3816-9961-B3D3F356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D1EB7-76D2-6C89-BD42-2FC96399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1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ED8A2-7C94-249A-B563-EEB672C5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95124-4640-F73E-6637-4FE812E4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3ED44-C116-3254-4FFA-3F205C2C5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9BACA-8F61-B9CE-C58E-CDEB6BEE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F9B43-00EF-C164-C44D-85CFDB18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34B45-83D1-79F2-7D64-2E6CB3FD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43822-974D-2A9D-D33E-1CF832F5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6A983-5E37-861E-936F-3DFCBEC4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2B3D3-86AF-42F8-3F89-050543079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8213E-F2E4-B8B7-D593-4508EAB8F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7BFB3-D456-5BAB-8A97-DCF17BAD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9B636-B561-CEF6-89D6-63E2E318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B6DC98-FC56-BA20-00A5-DE233362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7EB3E-086E-7770-FE76-E2C40E6C0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294C0-D01E-53E7-C527-D8FCB1CFF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07FA-9179-448E-8CB3-A66004051B1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5D07D-2C35-ED88-7E43-0D493D857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3C68F-AE19-EF4C-B992-89167D7FD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72F8C-D44A-4037-9735-2C5CAD84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4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Protect Your Home from Melting Snow - Park Insurance">
            <a:extLst>
              <a:ext uri="{FF2B5EF4-FFF2-40B4-BE49-F238E27FC236}">
                <a16:creationId xmlns:a16="http://schemas.microsoft.com/office/drawing/2014/main" id="{0108A381-985C-AC89-88DC-D6F450940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73E8B2-7C74-7B7C-7685-8DDF4C709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D0279-208C-2B7C-52CB-3BB65E009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200" y="3602038"/>
            <a:ext cx="10769600" cy="1655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DDF2B3-E489-A5C4-1FFB-1B2D6CA85D0F}"/>
              </a:ext>
            </a:extLst>
          </p:cNvPr>
          <p:cNvSpPr txBox="1"/>
          <p:nvPr/>
        </p:nvSpPr>
        <p:spPr>
          <a:xfrm>
            <a:off x="457200" y="4916371"/>
            <a:ext cx="1173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Job 38:27</a:t>
            </a:r>
            <a:r>
              <a:rPr lang="en-US" sz="4200" b="1" dirty="0">
                <a:solidFill>
                  <a:srgbClr val="FF0000"/>
                </a:solidFill>
              </a:rPr>
              <a:t>  </a:t>
            </a:r>
            <a:r>
              <a:rPr lang="en-US" sz="4200" b="1" i="1" dirty="0">
                <a:ln>
                  <a:solidFill>
                    <a:schemeClr val="bg1"/>
                  </a:solidFill>
                </a:ln>
              </a:rPr>
              <a:t>(The LORD) causes the bud of the tender  	herb to spring forth.</a:t>
            </a:r>
            <a:endParaRPr lang="en-US" sz="4200" b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E11266-489D-1757-F903-7BBB4D2AD135}"/>
              </a:ext>
            </a:extLst>
          </p:cNvPr>
          <p:cNvSpPr txBox="1"/>
          <p:nvPr/>
        </p:nvSpPr>
        <p:spPr>
          <a:xfrm>
            <a:off x="809250" y="557237"/>
            <a:ext cx="10519146" cy="1446550"/>
          </a:xfrm>
          <a:prstGeom prst="rect">
            <a:avLst/>
          </a:prstGeom>
          <a:noFill/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n w="28575">
                  <a:solidFill>
                    <a:schemeClr val="tx1"/>
                  </a:solidFill>
                </a:ln>
                <a:solidFill>
                  <a:srgbClr val="00B050"/>
                </a:solidFill>
                <a:latin typeface="Garamond" panose="02020404030301010803" pitchFamily="18" charset="0"/>
              </a:rPr>
              <a:t>Welcome to GBC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069D0-3804-6550-DD2D-E6955F200936}"/>
              </a:ext>
            </a:extLst>
          </p:cNvPr>
          <p:cNvSpPr txBox="1"/>
          <p:nvPr/>
        </p:nvSpPr>
        <p:spPr>
          <a:xfrm>
            <a:off x="7595368" y="2013823"/>
            <a:ext cx="403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Garamond" panose="02020404030301010803" pitchFamily="18" charset="0"/>
              </a:rPr>
              <a:t>March 19, 2023</a:t>
            </a:r>
          </a:p>
        </p:txBody>
      </p:sp>
      <p:pic>
        <p:nvPicPr>
          <p:cNvPr id="8" name="Picture 7" descr="Text">
            <a:extLst>
              <a:ext uri="{FF2B5EF4-FFF2-40B4-BE49-F238E27FC236}">
                <a16:creationId xmlns:a16="http://schemas.microsoft.com/office/drawing/2014/main" id="{DF2086C2-873B-BA08-37CB-41F9D6A9F5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8" t="14026" r="7532" b="20492"/>
          <a:stretch/>
        </p:blipFill>
        <p:spPr>
          <a:xfrm>
            <a:off x="10430604" y="5803864"/>
            <a:ext cx="1701800" cy="99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1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348" y="4191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5400" dirty="0"/>
          </a:p>
          <a:p>
            <a:pPr>
              <a:lnSpc>
                <a:spcPct val="100000"/>
              </a:lnSpc>
            </a:pPr>
            <a:r>
              <a:rPr lang="en-US" sz="5400" b="1" dirty="0"/>
              <a:t>Who is like the Lord our God?</a:t>
            </a:r>
            <a:br>
              <a:rPr lang="en-US" sz="5400" b="1" dirty="0"/>
            </a:br>
            <a:r>
              <a:rPr lang="en-US" sz="5400" b="1" dirty="0"/>
              <a:t>Strong to save, faithful in love</a:t>
            </a:r>
            <a:br>
              <a:rPr lang="en-US" sz="5400" b="1" dirty="0"/>
            </a:br>
            <a:r>
              <a:rPr lang="en-US" sz="5400" b="1" dirty="0"/>
              <a:t>My debt is paid and the </a:t>
            </a:r>
            <a:r>
              <a:rPr lang="en-US" sz="5400" b="1" dirty="0" err="1"/>
              <a:t>vict'ry</a:t>
            </a:r>
            <a:r>
              <a:rPr lang="en-US" sz="5400" b="1" dirty="0"/>
              <a:t> won</a:t>
            </a:r>
            <a:br>
              <a:rPr lang="en-US" sz="5400" b="1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427491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348" y="4191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5400" dirty="0"/>
              <a:t>Glory be to God the Father</a:t>
            </a:r>
            <a:br>
              <a:rPr lang="en-US" sz="5400" dirty="0"/>
            </a:br>
            <a:r>
              <a:rPr lang="en-US" sz="5400" dirty="0"/>
              <a:t>Glory be to God the Son</a:t>
            </a:r>
            <a:br>
              <a:rPr lang="en-US" sz="5400" dirty="0"/>
            </a:br>
            <a:r>
              <a:rPr lang="en-US" sz="5400" dirty="0"/>
              <a:t>Glory be to God the Spirit</a:t>
            </a:r>
            <a:br>
              <a:rPr lang="en-US" sz="5400" dirty="0"/>
            </a:br>
            <a:r>
              <a:rPr lang="en-US" sz="5400" dirty="0"/>
              <a:t>The Lord is our salvation</a:t>
            </a:r>
          </a:p>
          <a:p>
            <a:pPr>
              <a:lnSpc>
                <a:spcPct val="100000"/>
              </a:lnSpc>
            </a:pPr>
            <a:r>
              <a:rPr lang="en-US" sz="5400" b="1" dirty="0"/>
              <a:t>The Lord is our salvation</a:t>
            </a:r>
          </a:p>
        </p:txBody>
      </p:sp>
    </p:spTree>
    <p:extLst>
      <p:ext uri="{BB962C8B-B14F-4D97-AF65-F5344CB8AC3E}">
        <p14:creationId xmlns:p14="http://schemas.microsoft.com/office/powerpoint/2010/main" val="1985909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Matthew 5 </a:t>
            </a:r>
            <a:r>
              <a:rPr lang="en-US" sz="4800" dirty="0"/>
              <a:t>-</a:t>
            </a:r>
            <a:r>
              <a:rPr lang="en-US" sz="4800" b="1" dirty="0"/>
              <a:t> Blessed are …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4800" b="1" dirty="0"/>
              <a:t>  </a:t>
            </a:r>
            <a:r>
              <a:rPr lang="en-US" sz="4800" dirty="0"/>
              <a:t>the </a:t>
            </a:r>
            <a:r>
              <a:rPr lang="en-US" sz="4800" b="1" dirty="0"/>
              <a:t>poor in spirit</a:t>
            </a:r>
            <a:r>
              <a:rPr lang="en-US" sz="4800" dirty="0"/>
              <a:t>, for theirs is the 	kingdom of heaven. </a:t>
            </a:r>
          </a:p>
          <a:p>
            <a:pPr algn="l"/>
            <a:r>
              <a:rPr lang="en-US" sz="4800" b="1" spc="-250" dirty="0">
                <a:solidFill>
                  <a:srgbClr val="FF0000"/>
                </a:solidFill>
              </a:rPr>
              <a:t>4</a:t>
            </a:r>
            <a:r>
              <a:rPr lang="en-US" sz="4800" b="1" spc="-250" dirty="0"/>
              <a:t>  </a:t>
            </a:r>
            <a:r>
              <a:rPr lang="en-US" sz="4800" spc="-250" dirty="0"/>
              <a:t>those who </a:t>
            </a:r>
            <a:r>
              <a:rPr lang="en-US" sz="4800" b="1" spc="-250" dirty="0"/>
              <a:t>mourn</a:t>
            </a:r>
            <a:r>
              <a:rPr lang="en-US" sz="4800" spc="-250" dirty="0"/>
              <a:t>, for they shall be comforted. </a:t>
            </a:r>
          </a:p>
          <a:p>
            <a:pPr algn="l"/>
            <a:r>
              <a:rPr lang="en-US" sz="4800" b="1" spc="-50" dirty="0">
                <a:solidFill>
                  <a:srgbClr val="FF0000"/>
                </a:solidFill>
              </a:rPr>
              <a:t>5</a:t>
            </a:r>
            <a:r>
              <a:rPr lang="en-US" sz="4800" b="1" spc="-50" dirty="0"/>
              <a:t>  </a:t>
            </a:r>
            <a:r>
              <a:rPr lang="en-US" sz="4800" spc="-50" dirty="0"/>
              <a:t>the </a:t>
            </a:r>
            <a:r>
              <a:rPr lang="en-US" sz="4800" b="1" spc="-50" dirty="0"/>
              <a:t>meek</a:t>
            </a:r>
            <a:r>
              <a:rPr lang="en-US" sz="4800" spc="-50" dirty="0"/>
              <a:t>, for they shall inherit the earth.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b="1" dirty="0"/>
              <a:t>  </a:t>
            </a:r>
            <a:r>
              <a:rPr lang="en-US" sz="4800" dirty="0"/>
              <a:t>those who </a:t>
            </a:r>
            <a:r>
              <a:rPr lang="en-US" sz="4800" b="1" dirty="0"/>
              <a:t>hunger and thirst for 	righteousness</a:t>
            </a:r>
            <a:r>
              <a:rPr lang="en-US" sz="4800" dirty="0"/>
              <a:t>, for they shall be filled.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  the </a:t>
            </a:r>
            <a:r>
              <a:rPr lang="en-US" sz="4800" b="1" dirty="0"/>
              <a:t>merciful</a:t>
            </a:r>
            <a:r>
              <a:rPr lang="en-US" sz="4800" dirty="0"/>
              <a:t>, for they shall obtain mercy. </a:t>
            </a:r>
          </a:p>
        </p:txBody>
      </p:sp>
    </p:spTree>
    <p:extLst>
      <p:ext uri="{BB962C8B-B14F-4D97-AF65-F5344CB8AC3E}">
        <p14:creationId xmlns:p14="http://schemas.microsoft.com/office/powerpoint/2010/main" val="426652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rm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r>
              <a:rPr lang="en-US" sz="6600" b="1" dirty="0">
                <a:solidFill>
                  <a:srgbClr val="FF0000"/>
                </a:solidFill>
              </a:rPr>
              <a:t>Matthew 5:8  </a:t>
            </a:r>
            <a:r>
              <a:rPr lang="en-US" sz="6600" i="1" dirty="0"/>
              <a:t>Blessed are the pure in heart, for they shall   see God</a:t>
            </a:r>
            <a:r>
              <a:rPr lang="en-US" sz="66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865112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HEART</a:t>
            </a:r>
            <a:r>
              <a:rPr lang="en-US" sz="4800" b="1" dirty="0"/>
              <a:t> mentioned over 800 times                in the Bible</a:t>
            </a:r>
          </a:p>
          <a:p>
            <a:pPr algn="l"/>
            <a:r>
              <a:rPr lang="en-US" sz="4800" dirty="0"/>
              <a:t>- not simply our emotions.</a:t>
            </a:r>
          </a:p>
          <a:p>
            <a:pPr algn="l"/>
            <a:r>
              <a:rPr lang="en-US" sz="4800" dirty="0"/>
              <a:t>- the “core or our being”, the real	 you, 	the part God sees.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I Sam 16:7  </a:t>
            </a:r>
            <a:r>
              <a:rPr lang="en-US" sz="4800" i="1" dirty="0"/>
              <a:t>The LORD does not see as man </a:t>
            </a:r>
            <a:r>
              <a:rPr lang="en-US" sz="4800" i="1" spc="-50" dirty="0"/>
              <a:t>sees; man looks at the </a:t>
            </a:r>
            <a:r>
              <a:rPr lang="en-US" sz="4800" b="1" i="1" spc="-50" dirty="0"/>
              <a:t>outward</a:t>
            </a:r>
            <a:r>
              <a:rPr lang="en-US" sz="4800" i="1" spc="-50" dirty="0"/>
              <a:t> appearance</a:t>
            </a:r>
            <a:r>
              <a:rPr lang="en-US" sz="4800" i="1" dirty="0"/>
              <a:t>, but the LORD looks at the </a:t>
            </a:r>
            <a:r>
              <a:rPr lang="en-US" sz="4800" b="1" i="1" dirty="0"/>
              <a:t>heart</a:t>
            </a:r>
            <a:r>
              <a:rPr lang="en-US" sz="4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32381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/>
              <a:t>How did we become spiritually IMPURE and unable to SEE GOD?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Gen 3:8  </a:t>
            </a:r>
            <a:r>
              <a:rPr lang="en-US" sz="4800" dirty="0"/>
              <a:t>They heard the sound of the LORD God walking in the garden in the cool of the day, and Adam and his wife </a:t>
            </a:r>
            <a:r>
              <a:rPr lang="en-US" sz="4800" b="1" dirty="0"/>
              <a:t>hid themselves from the presence of the LORD God </a:t>
            </a:r>
            <a:r>
              <a:rPr lang="en-US" sz="4800" dirty="0"/>
              <a:t>among the trees of the garden. </a:t>
            </a:r>
          </a:p>
        </p:txBody>
      </p:sp>
    </p:spTree>
    <p:extLst>
      <p:ext uri="{BB962C8B-B14F-4D97-AF65-F5344CB8AC3E}">
        <p14:creationId xmlns:p14="http://schemas.microsoft.com/office/powerpoint/2010/main" val="281613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Gen 3:24  </a:t>
            </a:r>
            <a:r>
              <a:rPr lang="en-US" sz="4800" dirty="0"/>
              <a:t>(</a:t>
            </a:r>
            <a:r>
              <a:rPr lang="en-US" sz="4800" i="1" dirty="0"/>
              <a:t>Following their disobedience</a:t>
            </a:r>
            <a:r>
              <a:rPr lang="en-US" sz="4800" dirty="0"/>
              <a:t>) The LORD God </a:t>
            </a:r>
            <a:r>
              <a:rPr lang="en-US" sz="4800" b="1" dirty="0"/>
              <a:t>drove out </a:t>
            </a:r>
            <a:r>
              <a:rPr lang="en-US" sz="4800" dirty="0"/>
              <a:t>the man; and He placed cherubim at the east of the garden of Eden, and a flaming sword which turned every way, to guard the way to the tree of life.</a:t>
            </a:r>
          </a:p>
        </p:txBody>
      </p:sp>
    </p:spTree>
    <p:extLst>
      <p:ext uri="{BB962C8B-B14F-4D97-AF65-F5344CB8AC3E}">
        <p14:creationId xmlns:p14="http://schemas.microsoft.com/office/powerpoint/2010/main" val="2348590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Ps 76:7  </a:t>
            </a:r>
            <a:r>
              <a:rPr lang="en-US" sz="4800" dirty="0"/>
              <a:t>You, Yourself, are to be feared;  And who may stand in </a:t>
            </a:r>
            <a:r>
              <a:rPr lang="en-US" sz="4800" b="1" dirty="0"/>
              <a:t>Your presence </a:t>
            </a:r>
            <a:r>
              <a:rPr lang="en-US" sz="4800" dirty="0"/>
              <a:t>when once You are angry?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Ps 139:7  </a:t>
            </a:r>
            <a:r>
              <a:rPr lang="en-US" sz="4800" dirty="0"/>
              <a:t>Where can I go from Your Spirit? Or where can I flee from </a:t>
            </a:r>
            <a:r>
              <a:rPr lang="en-US" sz="4800" b="1" dirty="0"/>
              <a:t>Your presence</a:t>
            </a:r>
            <a:r>
              <a:rPr lang="en-US" sz="4800" dirty="0"/>
              <a:t>? </a:t>
            </a:r>
          </a:p>
        </p:txBody>
      </p:sp>
    </p:spTree>
    <p:extLst>
      <p:ext uri="{BB962C8B-B14F-4D97-AF65-F5344CB8AC3E}">
        <p14:creationId xmlns:p14="http://schemas.microsoft.com/office/powerpoint/2010/main" val="136238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/>
              <a:t>The cry of a true child of God</a:t>
            </a:r>
          </a:p>
          <a:p>
            <a:pPr algn="l"/>
            <a:r>
              <a:rPr lang="en-US" sz="4800" b="1" spc="-150" dirty="0">
                <a:solidFill>
                  <a:srgbClr val="FF0000"/>
                </a:solidFill>
              </a:rPr>
              <a:t>Ps 51:10  </a:t>
            </a:r>
            <a:r>
              <a:rPr lang="en-US" sz="4800" b="1" i="1" spc="-150" dirty="0"/>
              <a:t>Create</a:t>
            </a:r>
            <a:r>
              <a:rPr lang="en-US" sz="4800" i="1" spc="-150" dirty="0"/>
              <a:t> in me a </a:t>
            </a:r>
            <a:r>
              <a:rPr lang="en-US" sz="4800" b="1" i="1" spc="-150" dirty="0"/>
              <a:t>clean </a:t>
            </a:r>
            <a:r>
              <a:rPr lang="en-US" sz="4800" b="1" i="1" spc="-150" dirty="0">
                <a:solidFill>
                  <a:srgbClr val="FF0000"/>
                </a:solidFill>
              </a:rPr>
              <a:t>heart</a:t>
            </a:r>
            <a:r>
              <a:rPr lang="en-US" sz="4800" i="1" spc="-150" dirty="0"/>
              <a:t>, O God.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86:11  </a:t>
            </a:r>
            <a:r>
              <a:rPr lang="en-US" sz="4800" b="1" i="1" dirty="0"/>
              <a:t>Unite my </a:t>
            </a:r>
            <a:r>
              <a:rPr lang="en-US" sz="4800" b="1" i="1" dirty="0">
                <a:solidFill>
                  <a:srgbClr val="FF0000"/>
                </a:solidFill>
              </a:rPr>
              <a:t>heart</a:t>
            </a:r>
            <a:r>
              <a:rPr lang="en-US" sz="4800" b="1" i="1" dirty="0"/>
              <a:t> </a:t>
            </a:r>
            <a:r>
              <a:rPr lang="en-US" sz="4800" i="1" dirty="0"/>
              <a:t>to fear Your name. </a:t>
            </a:r>
          </a:p>
          <a:p>
            <a:r>
              <a:rPr lang="en-US" sz="4800" b="1" dirty="0"/>
              <a:t>All because …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Jeremiah 17:9  </a:t>
            </a:r>
            <a:r>
              <a:rPr lang="en-US" sz="4800" i="1" dirty="0"/>
              <a:t>The </a:t>
            </a:r>
            <a:r>
              <a:rPr lang="en-US" sz="4800" b="1" i="1" dirty="0">
                <a:solidFill>
                  <a:srgbClr val="FF0000"/>
                </a:solidFill>
              </a:rPr>
              <a:t>heart</a:t>
            </a:r>
            <a:r>
              <a:rPr lang="en-US" sz="4800" i="1" dirty="0"/>
              <a:t> is </a:t>
            </a:r>
            <a:r>
              <a:rPr lang="en-US" sz="4800" b="1" i="1" dirty="0"/>
              <a:t>deceitful and 	desperately wicked</a:t>
            </a:r>
            <a:r>
              <a:rPr lang="en-US" sz="4800" i="1" dirty="0"/>
              <a:t>: who can know it?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00B050"/>
                </a:solidFill>
              </a:rPr>
              <a:t>Mark 7:20-23 </a:t>
            </a:r>
            <a:r>
              <a:rPr lang="en-US" sz="4800" dirty="0"/>
              <a:t>- source of evil defilement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00B050"/>
                </a:solidFill>
              </a:rPr>
              <a:t>Rom 7:22-25 </a:t>
            </a:r>
            <a:r>
              <a:rPr lang="en-US" sz="4800" dirty="0"/>
              <a:t>- source of wretched death</a:t>
            </a:r>
          </a:p>
        </p:txBody>
      </p:sp>
    </p:spTree>
    <p:extLst>
      <p:ext uri="{BB962C8B-B14F-4D97-AF65-F5344CB8AC3E}">
        <p14:creationId xmlns:p14="http://schemas.microsoft.com/office/powerpoint/2010/main" val="75865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pPr algn="l"/>
            <a:r>
              <a:rPr lang="en-US" sz="4800" b="1" spc="-150" dirty="0"/>
              <a:t>Man’s Religion</a:t>
            </a:r>
            <a:r>
              <a:rPr lang="en-US" sz="4800" spc="-150" dirty="0"/>
              <a:t> - </a:t>
            </a:r>
            <a:r>
              <a:rPr lang="en-US" sz="4800" b="1" spc="-150" dirty="0"/>
              <a:t>head</a:t>
            </a:r>
            <a:r>
              <a:rPr lang="en-US" sz="4800" spc="-150" dirty="0"/>
              <a:t> focus (</a:t>
            </a:r>
            <a:r>
              <a:rPr lang="en-US" sz="4800" b="1" i="1" spc="-150" dirty="0"/>
              <a:t>think</a:t>
            </a:r>
            <a:r>
              <a:rPr lang="en-US" sz="4800" i="1" spc="-150" dirty="0"/>
              <a:t> something</a:t>
            </a:r>
            <a:r>
              <a:rPr lang="en-US" sz="4800" spc="-150" dirty="0"/>
              <a:t>) </a:t>
            </a:r>
            <a:r>
              <a:rPr lang="en-US" sz="4800" dirty="0"/>
              <a:t>	and </a:t>
            </a:r>
            <a:r>
              <a:rPr lang="en-US" sz="4800" b="1" dirty="0"/>
              <a:t>hands</a:t>
            </a:r>
            <a:r>
              <a:rPr lang="en-US" sz="4800" dirty="0"/>
              <a:t> focus (</a:t>
            </a:r>
            <a:r>
              <a:rPr lang="en-US" sz="4800" b="1" i="1" dirty="0"/>
              <a:t>do</a:t>
            </a:r>
            <a:r>
              <a:rPr lang="en-US" sz="4800" i="1" dirty="0"/>
              <a:t> something</a:t>
            </a:r>
            <a:r>
              <a:rPr lang="en-US" sz="4800" dirty="0"/>
              <a:t>).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Matt 23:25  </a:t>
            </a:r>
            <a:r>
              <a:rPr lang="en-US" sz="4800" i="1" dirty="0"/>
              <a:t>Woe to you, scribes and Pharisees, hypocrites! For you clean the </a:t>
            </a:r>
            <a:r>
              <a:rPr lang="en-US" sz="4800" b="1" i="1" dirty="0"/>
              <a:t>outside</a:t>
            </a:r>
            <a:r>
              <a:rPr lang="en-US" sz="4800" i="1" dirty="0"/>
              <a:t> of the cup and dish, but </a:t>
            </a:r>
            <a:r>
              <a:rPr lang="en-US" sz="4800" b="1" i="1" dirty="0"/>
              <a:t>inside</a:t>
            </a:r>
            <a:r>
              <a:rPr lang="en-US" sz="4800" i="1" dirty="0"/>
              <a:t> they are full of extortion and self-indulgence</a:t>
            </a:r>
            <a:r>
              <a:rPr lang="en-US" sz="4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84768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6D65E5-1D3D-F742-B59D-B448E8288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066" y="499533"/>
            <a:ext cx="10955867" cy="5858933"/>
          </a:xfrm>
        </p:spPr>
        <p:txBody>
          <a:bodyPr>
            <a:normAutofit lnSpcReduction="10000"/>
          </a:bodyPr>
          <a:lstStyle/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6600" b="1" dirty="0">
                <a:ln w="38100">
                  <a:solidFill>
                    <a:schemeClr val="tx1"/>
                  </a:solidFill>
                </a:ln>
                <a:solidFill>
                  <a:srgbClr val="FFC000"/>
                </a:solidFill>
                <a:latin typeface="Goudy Stout" panose="0202090407030B020401" pitchFamily="18" charset="0"/>
              </a:rPr>
              <a:t>Kids  </a:t>
            </a:r>
            <a:r>
              <a:rPr lang="en-US" sz="6600" b="1" dirty="0" err="1">
                <a:ln w="38100">
                  <a:solidFill>
                    <a:schemeClr val="tx1"/>
                  </a:solidFill>
                </a:ln>
                <a:solidFill>
                  <a:srgbClr val="FFC000"/>
                </a:solidFill>
                <a:latin typeface="Goudy Stout" panose="0202090407030B020401" pitchFamily="18" charset="0"/>
              </a:rPr>
              <a:t>K</a:t>
            </a:r>
            <a:r>
              <a:rPr lang="en-US" sz="6600" b="1" dirty="0" err="1">
                <a:ln w="38100">
                  <a:solidFill>
                    <a:schemeClr val="tx1"/>
                  </a:solidFill>
                </a:ln>
                <a:solidFill>
                  <a:srgbClr val="FFC000"/>
                </a:solidFill>
                <a:latin typeface="Goudy Stout" panose="0202090407030B020401" pitchFamily="18" charset="0"/>
                <a:sym typeface="Wingdings" panose="05000000000000000000" pitchFamily="2" charset="2"/>
              </a:rPr>
              <a:t></a:t>
            </a:r>
            <a:r>
              <a:rPr lang="en-US" sz="6600" b="1" dirty="0" err="1">
                <a:ln w="38100">
                  <a:solidFill>
                    <a:schemeClr val="tx1"/>
                  </a:solidFill>
                </a:ln>
                <a:solidFill>
                  <a:srgbClr val="FFC000"/>
                </a:solidFill>
                <a:latin typeface="Goudy Stout" panose="0202090407030B020401" pitchFamily="18" charset="0"/>
              </a:rPr>
              <a:t>rner</a:t>
            </a:r>
            <a:endParaRPr lang="en-US" sz="6600" b="1" dirty="0">
              <a:ln w="38100">
                <a:solidFill>
                  <a:schemeClr val="tx1"/>
                </a:solidFill>
              </a:ln>
              <a:solidFill>
                <a:srgbClr val="FFC000"/>
              </a:solidFill>
              <a:latin typeface="Goudy Stout" panose="0202090407030B020401" pitchFamily="18" charset="0"/>
            </a:endParaRPr>
          </a:p>
          <a:p>
            <a:endParaRPr lang="en-US" sz="6600" b="1" dirty="0">
              <a:ln w="38100">
                <a:solidFill>
                  <a:schemeClr val="tx1"/>
                </a:solidFill>
              </a:ln>
              <a:solidFill>
                <a:srgbClr val="FFC000"/>
              </a:solidFill>
              <a:latin typeface="Goudy Stout" panose="0202090407030B020401" pitchFamily="18" charset="0"/>
            </a:endParaRPr>
          </a:p>
          <a:p>
            <a:endParaRPr lang="en-US" sz="6600" b="1" dirty="0">
              <a:ln w="38100">
                <a:solidFill>
                  <a:schemeClr val="tx1"/>
                </a:solidFill>
              </a:ln>
              <a:solidFill>
                <a:srgbClr val="FFC000"/>
              </a:solidFill>
              <a:latin typeface="Goudy Stout" panose="0202090407030B020401" pitchFamily="18" charset="0"/>
            </a:endParaRPr>
          </a:p>
          <a:p>
            <a:r>
              <a:rPr lang="en-US" sz="6600" b="1" dirty="0">
                <a:ln w="38100">
                  <a:solidFill>
                    <a:schemeClr val="tx1"/>
                  </a:solidFill>
                </a:ln>
                <a:solidFill>
                  <a:srgbClr val="FFC000"/>
                </a:solidFill>
                <a:latin typeface="Goudy Stout" panose="0202090407030B020401" pitchFamily="18" charset="0"/>
              </a:rPr>
              <a:t>Pastor James</a:t>
            </a:r>
            <a:endParaRPr lang="en-US" sz="4800" dirty="0">
              <a:ln w="38100">
                <a:solidFill>
                  <a:schemeClr val="tx1"/>
                </a:solidFill>
              </a:ln>
              <a:solidFill>
                <a:srgbClr val="FFC000"/>
              </a:solidFill>
              <a:latin typeface="Goudy Stout" panose="0202090407030B020401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12DA57-17CD-BF7F-F77B-E61B8DBFB5D9}"/>
              </a:ext>
            </a:extLst>
          </p:cNvPr>
          <p:cNvSpPr/>
          <p:nvPr/>
        </p:nvSpPr>
        <p:spPr>
          <a:xfrm>
            <a:off x="248919" y="228599"/>
            <a:ext cx="11694160" cy="64008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chiller Super 547 Trombone - Closed Wrap - Trombones - Band ...">
            <a:extLst>
              <a:ext uri="{FF2B5EF4-FFF2-40B4-BE49-F238E27FC236}">
                <a16:creationId xmlns:a16="http://schemas.microsoft.com/office/drawing/2014/main" id="{775DA799-5C69-DDE2-C055-35B6FA439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799" y="2545079"/>
            <a:ext cx="2946400" cy="17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reble Clef Symbols - ClipArt Best">
            <a:extLst>
              <a:ext uri="{FF2B5EF4-FFF2-40B4-BE49-F238E27FC236}">
                <a16:creationId xmlns:a16="http://schemas.microsoft.com/office/drawing/2014/main" id="{9ADA6D0C-3775-3D26-44BE-FB18E275A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679767"/>
            <a:ext cx="1415944" cy="227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ss Clef Vector - ClipArt Best">
            <a:extLst>
              <a:ext uri="{FF2B5EF4-FFF2-40B4-BE49-F238E27FC236}">
                <a16:creationId xmlns:a16="http://schemas.microsoft.com/office/drawing/2014/main" id="{9826494C-B0A9-C4EC-CC18-9BE043ADE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0" y="4548985"/>
            <a:ext cx="1302172" cy="147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29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Biblical</a:t>
            </a:r>
            <a:r>
              <a:rPr lang="en-US" sz="4800" dirty="0"/>
              <a:t> </a:t>
            </a:r>
            <a:r>
              <a:rPr lang="en-US" sz="4800" b="1" dirty="0"/>
              <a:t>Christianity</a:t>
            </a:r>
            <a:r>
              <a:rPr lang="en-US" sz="4800" dirty="0"/>
              <a:t> - prioritize the </a:t>
            </a:r>
            <a:r>
              <a:rPr lang="en-US" sz="4800" b="1" dirty="0"/>
              <a:t>heart</a:t>
            </a:r>
            <a:r>
              <a:rPr lang="en-US" sz="4800" dirty="0"/>
              <a:t>, 	followed by the rest of my body.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Matt 23:26</a:t>
            </a:r>
            <a:r>
              <a:rPr lang="en-US" sz="4800" b="1" dirty="0"/>
              <a:t> </a:t>
            </a:r>
            <a:r>
              <a:rPr lang="en-US" sz="4800" dirty="0"/>
              <a:t> </a:t>
            </a:r>
            <a:r>
              <a:rPr lang="en-US" sz="4800" b="1" i="1" dirty="0"/>
              <a:t>Blind</a:t>
            </a:r>
            <a:r>
              <a:rPr lang="en-US" sz="4800" i="1" dirty="0"/>
              <a:t> Pharisee, </a:t>
            </a:r>
            <a:r>
              <a:rPr lang="en-US" sz="4800" b="1" i="1" dirty="0"/>
              <a:t>first</a:t>
            </a:r>
            <a:r>
              <a:rPr lang="en-US" sz="4800" i="1" dirty="0"/>
              <a:t> </a:t>
            </a:r>
            <a:r>
              <a:rPr lang="en-US" sz="4800" b="1" i="1" dirty="0"/>
              <a:t>cleanse the inside </a:t>
            </a:r>
            <a:r>
              <a:rPr lang="en-US" sz="4800" i="1" dirty="0"/>
              <a:t>of the cup and dish, that the outside of them may be clean also</a:t>
            </a:r>
            <a:r>
              <a:rPr lang="en-US" sz="4800" dirty="0"/>
              <a:t>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Prov 4:23  </a:t>
            </a:r>
            <a:r>
              <a:rPr lang="en-US" sz="4800" i="1" dirty="0"/>
              <a:t>Keep your </a:t>
            </a:r>
            <a:r>
              <a:rPr lang="en-US" sz="4800" b="1" i="1" dirty="0"/>
              <a:t>heart</a:t>
            </a:r>
            <a:r>
              <a:rPr lang="en-US" sz="4800" i="1" dirty="0"/>
              <a:t> with all diligence; </a:t>
            </a:r>
            <a:r>
              <a:rPr lang="en-US" sz="4800" b="1" i="1" dirty="0"/>
              <a:t>out of it spring the issues of life</a:t>
            </a:r>
            <a:r>
              <a:rPr lang="en-US" sz="4800" i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69152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How can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/>
              <a:t>I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/>
              <a:t>make my evil heart PURE?</a:t>
            </a:r>
            <a:endParaRPr lang="en-US" sz="4800" b="1" dirty="0">
              <a:solidFill>
                <a:srgbClr val="FF0000"/>
              </a:solidFill>
            </a:endParaRPr>
          </a:p>
          <a:p>
            <a:endParaRPr lang="en-US" sz="600" b="1" dirty="0"/>
          </a:p>
          <a:p>
            <a:r>
              <a:rPr lang="en-US" sz="4800" b="1" dirty="0"/>
              <a:t>The Gospel Truth is … </a:t>
            </a:r>
            <a:r>
              <a:rPr lang="en-US" sz="4800" b="1" dirty="0">
                <a:solidFill>
                  <a:srgbClr val="FF0000"/>
                </a:solidFill>
              </a:rPr>
              <a:t>I</a:t>
            </a:r>
            <a:r>
              <a:rPr lang="en-US" sz="4800" b="1" dirty="0"/>
              <a:t> CAN’T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Matthew 5: 3 </a:t>
            </a:r>
            <a:r>
              <a:rPr lang="en-US" sz="4000" dirty="0"/>
              <a:t>-</a:t>
            </a:r>
            <a:r>
              <a:rPr lang="en-US" sz="4000" b="1" dirty="0"/>
              <a:t> </a:t>
            </a:r>
            <a:r>
              <a:rPr lang="en-US" sz="4000" dirty="0"/>
              <a:t>I am </a:t>
            </a:r>
            <a:r>
              <a:rPr lang="en-US" sz="4000" b="1" dirty="0"/>
              <a:t>poor</a:t>
            </a:r>
            <a:r>
              <a:rPr lang="en-US" sz="4000" dirty="0"/>
              <a:t> in spirit (</a:t>
            </a:r>
            <a:r>
              <a:rPr lang="en-US" sz="4000" i="1" dirty="0"/>
              <a:t>about self</a:t>
            </a:r>
            <a:r>
              <a:rPr lang="en-US" sz="4000" dirty="0"/>
              <a:t>)	</a:t>
            </a: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	</a:t>
            </a:r>
            <a:r>
              <a:rPr lang="en-US" sz="4000" dirty="0">
                <a:sym typeface="Wingdings" panose="05000000000000000000" pitchFamily="2" charset="2"/>
              </a:rPr>
              <a:t> (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4000" dirty="0">
                <a:sym typeface="Wingdings" panose="05000000000000000000" pitchFamily="2" charset="2"/>
              </a:rPr>
              <a:t>) I </a:t>
            </a:r>
            <a:r>
              <a:rPr lang="en-US" sz="4000" b="1" dirty="0"/>
              <a:t>mourn</a:t>
            </a:r>
            <a:r>
              <a:rPr lang="en-US" sz="4000" dirty="0"/>
              <a:t> (</a:t>
            </a:r>
            <a:r>
              <a:rPr lang="en-US" sz="4000" i="1" dirty="0"/>
              <a:t>over sin</a:t>
            </a:r>
            <a:r>
              <a:rPr lang="en-US" sz="4000" dirty="0"/>
              <a:t>)	</a:t>
            </a:r>
            <a:endParaRPr lang="en-US" sz="4000" b="1" dirty="0">
              <a:solidFill>
                <a:srgbClr val="FF0000"/>
              </a:solidFill>
            </a:endParaRP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		 </a:t>
            </a:r>
            <a:r>
              <a:rPr lang="en-US" sz="4000" dirty="0">
                <a:sym typeface="Wingdings" panose="05000000000000000000" pitchFamily="2" charset="2"/>
              </a:rPr>
              <a:t> (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5</a:t>
            </a:r>
            <a:r>
              <a:rPr lang="en-US" sz="4000" dirty="0">
                <a:sym typeface="Wingdings" panose="05000000000000000000" pitchFamily="2" charset="2"/>
              </a:rPr>
              <a:t>) I become </a:t>
            </a:r>
            <a:r>
              <a:rPr lang="en-US" sz="4000" b="1" dirty="0"/>
              <a:t>meek</a:t>
            </a:r>
            <a:r>
              <a:rPr lang="en-US" sz="4000" dirty="0"/>
              <a:t> (</a:t>
            </a:r>
            <a:r>
              <a:rPr lang="en-US" sz="4000" i="1" dirty="0"/>
              <a:t>toward others</a:t>
            </a:r>
            <a:r>
              <a:rPr lang="en-US" sz="4000" dirty="0"/>
              <a:t>)	</a:t>
            </a: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		    </a:t>
            </a:r>
            <a:r>
              <a:rPr lang="en-US" sz="4000" dirty="0">
                <a:sym typeface="Wingdings" panose="05000000000000000000" pitchFamily="2" charset="2"/>
              </a:rPr>
              <a:t> (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en-US" sz="4000" dirty="0">
                <a:sym typeface="Wingdings" panose="05000000000000000000" pitchFamily="2" charset="2"/>
              </a:rPr>
              <a:t>) I am </a:t>
            </a:r>
            <a:r>
              <a:rPr lang="en-US" sz="4000" b="1" dirty="0"/>
              <a:t>hungry</a:t>
            </a:r>
            <a:r>
              <a:rPr lang="en-US" sz="4000" dirty="0"/>
              <a:t> to be right (</a:t>
            </a:r>
            <a:r>
              <a:rPr lang="en-US" sz="4000" i="1" dirty="0"/>
              <a:t>with God</a:t>
            </a:r>
            <a:r>
              <a:rPr lang="en-US" sz="4000" dirty="0"/>
              <a:t>)</a:t>
            </a: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			   </a:t>
            </a:r>
            <a:r>
              <a:rPr lang="en-US" sz="4000" dirty="0">
                <a:sym typeface="Wingdings" panose="05000000000000000000" pitchFamily="2" charset="2"/>
              </a:rPr>
              <a:t> (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7</a:t>
            </a:r>
            <a:r>
              <a:rPr lang="en-US" sz="4000" dirty="0">
                <a:sym typeface="Wingdings" panose="05000000000000000000" pitchFamily="2" charset="2"/>
              </a:rPr>
              <a:t>) </a:t>
            </a:r>
            <a:r>
              <a:rPr lang="en-US" sz="4000" dirty="0"/>
              <a:t>I cry out for </a:t>
            </a:r>
            <a:r>
              <a:rPr lang="en-US" sz="4000" b="1" dirty="0"/>
              <a:t>God’s mercy</a:t>
            </a: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4000" b="1" dirty="0"/>
              <a:t>			     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 </a:t>
            </a:r>
            <a:r>
              <a:rPr lang="en-US" sz="4000" dirty="0">
                <a:sym typeface="Wingdings" panose="05000000000000000000" pitchFamily="2" charset="2"/>
              </a:rPr>
              <a:t> (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en-US" sz="4000" dirty="0">
                <a:sym typeface="Wingdings" panose="05000000000000000000" pitchFamily="2" charset="2"/>
              </a:rPr>
              <a:t>) I fix my eyes on </a:t>
            </a:r>
            <a:r>
              <a:rPr lang="en-US" sz="4000" b="1" dirty="0">
                <a:sym typeface="Wingdings" panose="05000000000000000000" pitchFamily="2" charset="2"/>
              </a:rPr>
              <a:t>God ALONE to purify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898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/>
              <a:t>The cry of a true child of God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Rom 7:24,25  </a:t>
            </a:r>
            <a:r>
              <a:rPr lang="en-US" sz="4800" i="1" dirty="0"/>
              <a:t>O wretched man that I am! Who will deliver me? I thank God—</a:t>
            </a:r>
            <a:r>
              <a:rPr lang="en-US" sz="4800" b="1" i="1" dirty="0"/>
              <a:t>through Jesus Christ our Lord</a:t>
            </a:r>
            <a:r>
              <a:rPr lang="en-US" sz="4800" i="1" dirty="0"/>
              <a:t>!</a:t>
            </a:r>
            <a:r>
              <a:rPr lang="en-US" sz="4800" dirty="0"/>
              <a:t>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II Cor 5:17  </a:t>
            </a:r>
            <a:r>
              <a:rPr lang="en-US" sz="4800" i="1" dirty="0"/>
              <a:t>If anyone is in Christ, he is a </a:t>
            </a:r>
            <a:r>
              <a:rPr lang="en-US" sz="4800" b="1" i="1" dirty="0"/>
              <a:t>new creation</a:t>
            </a:r>
            <a:r>
              <a:rPr lang="en-US" sz="4800" i="1" dirty="0"/>
              <a:t>, old things are passed away. Behold, all things have become new</a:t>
            </a:r>
            <a:r>
              <a:rPr lang="en-US" sz="4800" dirty="0"/>
              <a:t>.</a:t>
            </a:r>
          </a:p>
          <a:p>
            <a:pPr algn="l"/>
            <a:r>
              <a:rPr lang="en-US" sz="4800" b="1" spc="-80" dirty="0">
                <a:solidFill>
                  <a:srgbClr val="FF0000"/>
                </a:solidFill>
              </a:rPr>
              <a:t>Ps 51:10  </a:t>
            </a:r>
            <a:r>
              <a:rPr lang="en-US" sz="4800" b="1" i="1" spc="-80" dirty="0"/>
              <a:t>Create</a:t>
            </a:r>
            <a:r>
              <a:rPr lang="en-US" sz="4800" i="1" spc="-80" dirty="0"/>
              <a:t> in me a </a:t>
            </a:r>
            <a:r>
              <a:rPr lang="en-US" sz="4800" b="1" i="1" spc="-80" dirty="0"/>
              <a:t>clean </a:t>
            </a:r>
            <a:r>
              <a:rPr lang="en-US" sz="4800" b="1" i="1" spc="-80" dirty="0">
                <a:solidFill>
                  <a:srgbClr val="FF0000"/>
                </a:solidFill>
              </a:rPr>
              <a:t>heart</a:t>
            </a:r>
            <a:r>
              <a:rPr lang="en-US" sz="4800" i="1" spc="-80" dirty="0"/>
              <a:t>, O God</a:t>
            </a:r>
            <a:r>
              <a:rPr lang="en-US" sz="4800" i="1" spc="-150" dirty="0"/>
              <a:t>. 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What does it mean to be PURE in HEART?</a:t>
            </a:r>
          </a:p>
          <a:p>
            <a:pPr fontAlgn="base">
              <a:spcBef>
                <a:spcPts val="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David</a:t>
            </a:r>
            <a:endParaRPr lang="en-US" sz="4800" i="0" dirty="0">
              <a:solidFill>
                <a:srgbClr val="FF0000"/>
              </a:solidFill>
              <a:effectLst/>
            </a:endParaRPr>
          </a:p>
          <a:p>
            <a:pPr algn="l" fontAlgn="base">
              <a:spcBef>
                <a:spcPts val="0"/>
              </a:spcBef>
            </a:pPr>
            <a:r>
              <a:rPr lang="en-US" sz="4800" b="1" i="0" spc="-250" dirty="0">
                <a:solidFill>
                  <a:srgbClr val="FF0000"/>
                </a:solidFill>
                <a:effectLst/>
              </a:rPr>
              <a:t>Ps 24:3  </a:t>
            </a:r>
            <a:r>
              <a:rPr lang="en-US" sz="4800" i="0" spc="-250" dirty="0">
                <a:effectLst/>
              </a:rPr>
              <a:t>Who may stand in the Lord’s holy place? </a:t>
            </a:r>
          </a:p>
          <a:p>
            <a:pPr algn="l" fontAlgn="base">
              <a:spcBef>
                <a:spcPts val="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4</a:t>
            </a:r>
            <a:r>
              <a:rPr lang="en-US" sz="4800" i="0" dirty="0">
                <a:effectLst/>
              </a:rPr>
              <a:t>  He who has clean hands and a </a:t>
            </a:r>
            <a:r>
              <a:rPr lang="en-US" sz="4800" b="1" i="0" dirty="0">
                <a:effectLst/>
              </a:rPr>
              <a:t>pure heart</a:t>
            </a:r>
            <a:r>
              <a:rPr lang="en-US" sz="4800" i="0" dirty="0">
                <a:effectLst/>
              </a:rPr>
              <a:t>, who has not lifted up his soul to an idol, nor sworn deceitfully. </a:t>
            </a:r>
          </a:p>
          <a:p>
            <a:pPr algn="l" fontAlgn="base">
              <a:spcBef>
                <a:spcPts val="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5</a:t>
            </a:r>
            <a:r>
              <a:rPr lang="en-US" sz="4800" i="0" dirty="0">
                <a:effectLst/>
              </a:rPr>
              <a:t>  He shall receive </a:t>
            </a:r>
            <a:r>
              <a:rPr lang="en-US" sz="4800" b="1" i="0" dirty="0">
                <a:effectLst/>
              </a:rPr>
              <a:t>blessing</a:t>
            </a:r>
            <a:r>
              <a:rPr lang="en-US" sz="4800" i="0" dirty="0">
                <a:effectLst/>
              </a:rPr>
              <a:t> from the LORD.</a:t>
            </a:r>
          </a:p>
          <a:p>
            <a:pPr algn="l" fontAlgn="base">
              <a:spcBef>
                <a:spcPts val="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6</a:t>
            </a:r>
            <a:r>
              <a:rPr lang="en-US" sz="4800" i="0" dirty="0">
                <a:effectLst/>
              </a:rPr>
              <a:t>  This is the generation of those who </a:t>
            </a:r>
            <a:r>
              <a:rPr lang="en-US" sz="4800" b="1" i="0" dirty="0">
                <a:effectLst/>
              </a:rPr>
              <a:t>seek Your face</a:t>
            </a:r>
            <a:r>
              <a:rPr lang="en-US" sz="480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607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What does it mean to be PURE IN HEART?</a:t>
            </a:r>
          </a:p>
          <a:p>
            <a:pPr fontAlgn="base">
              <a:spcBef>
                <a:spcPts val="60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James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James 4:8  </a:t>
            </a:r>
            <a:r>
              <a:rPr lang="en-US" sz="4800" i="0" dirty="0">
                <a:effectLst/>
              </a:rPr>
              <a:t>Draw near to God and He will draw near to you. Cleanse your hands, you sinners; and </a:t>
            </a:r>
            <a:r>
              <a:rPr lang="en-US" sz="4800" b="1" i="0" dirty="0">
                <a:effectLst/>
              </a:rPr>
              <a:t>purify your hearts</a:t>
            </a:r>
            <a:r>
              <a:rPr lang="en-US" sz="4800" i="0" dirty="0">
                <a:effectLst/>
              </a:rPr>
              <a:t>, you double-minded. </a:t>
            </a:r>
          </a:p>
        </p:txBody>
      </p:sp>
    </p:spTree>
    <p:extLst>
      <p:ext uri="{BB962C8B-B14F-4D97-AF65-F5344CB8AC3E}">
        <p14:creationId xmlns:p14="http://schemas.microsoft.com/office/powerpoint/2010/main" val="1034842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What does it mean to be PURE in HEART?</a:t>
            </a:r>
          </a:p>
          <a:p>
            <a:pPr fontAlgn="base">
              <a:spcBef>
                <a:spcPts val="60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Jesus</a:t>
            </a:r>
            <a:r>
              <a:rPr lang="en-US" sz="4800" i="0" dirty="0">
                <a:effectLst/>
              </a:rPr>
              <a:t> 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i="0" spc="-150" dirty="0">
                <a:solidFill>
                  <a:srgbClr val="FF0000"/>
                </a:solidFill>
                <a:effectLst/>
              </a:rPr>
              <a:t>Mt 22:37  </a:t>
            </a:r>
            <a:r>
              <a:rPr lang="en-US" sz="4800" spc="-150" dirty="0"/>
              <a:t>W</a:t>
            </a:r>
            <a:r>
              <a:rPr lang="en-US" sz="4800" i="0" spc="-150" dirty="0">
                <a:effectLst/>
              </a:rPr>
              <a:t>hich is the great commandment? 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37  </a:t>
            </a:r>
            <a:r>
              <a:rPr lang="en-US" sz="4800" i="0" dirty="0">
                <a:effectLst/>
              </a:rPr>
              <a:t>Jesus said, you shall love the Lord your God with </a:t>
            </a:r>
            <a:r>
              <a:rPr lang="en-US" sz="4800" b="1" i="0" dirty="0">
                <a:effectLst/>
              </a:rPr>
              <a:t>all your heart</a:t>
            </a:r>
            <a:r>
              <a:rPr lang="en-US" sz="4800" i="0" dirty="0">
                <a:effectLst/>
              </a:rPr>
              <a:t>, soul, and mind. </a:t>
            </a:r>
          </a:p>
          <a:p>
            <a:pPr algn="l" fontAlgn="base">
              <a:spcBef>
                <a:spcPts val="600"/>
              </a:spcBef>
            </a:pPr>
            <a:endParaRPr lang="en-US" sz="1000" i="0" dirty="0">
              <a:effectLst/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1Tim 1:5  </a:t>
            </a:r>
            <a:r>
              <a:rPr lang="en-US" sz="4800" dirty="0"/>
              <a:t>The purpose of the law is love from a </a:t>
            </a:r>
            <a:r>
              <a:rPr lang="en-US" sz="4800" b="1" dirty="0"/>
              <a:t>pure</a:t>
            </a:r>
            <a:r>
              <a:rPr lang="en-US" sz="4800" dirty="0"/>
              <a:t> </a:t>
            </a:r>
            <a:r>
              <a:rPr lang="en-US" sz="4800" b="1" dirty="0"/>
              <a:t>heart</a:t>
            </a:r>
            <a:r>
              <a:rPr lang="en-US" sz="4800" dirty="0"/>
              <a:t>, from a good conscience, and from sincere faith.</a:t>
            </a:r>
            <a:endParaRPr lang="en-US" sz="4800" i="0" dirty="0">
              <a:effectLst/>
            </a:endParaRPr>
          </a:p>
          <a:p>
            <a:pPr algn="l" fontAlgn="base">
              <a:spcBef>
                <a:spcPts val="600"/>
              </a:spcBef>
            </a:pPr>
            <a:endParaRPr lang="en-US" sz="48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57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How does God give me a PURE in HEART?</a:t>
            </a:r>
          </a:p>
          <a:p>
            <a:pPr fontAlgn="base">
              <a:spcBef>
                <a:spcPts val="600"/>
              </a:spcBef>
            </a:pPr>
            <a:r>
              <a:rPr lang="en-US" sz="4800" b="1" dirty="0"/>
              <a:t>By </a:t>
            </a:r>
            <a:r>
              <a:rPr lang="en-US" sz="4800" b="1" dirty="0">
                <a:solidFill>
                  <a:srgbClr val="FF0000"/>
                </a:solidFill>
              </a:rPr>
              <a:t>SALVATION</a:t>
            </a:r>
            <a:endParaRPr lang="en-US" sz="4800" b="1" i="0" dirty="0">
              <a:solidFill>
                <a:srgbClr val="FF0000"/>
              </a:solidFill>
              <a:effectLst/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Titus 3:5  </a:t>
            </a:r>
            <a:r>
              <a:rPr lang="en-US" sz="4800" dirty="0"/>
              <a:t>Not by works of righteousness which we have done, but according to His mercy </a:t>
            </a:r>
            <a:r>
              <a:rPr lang="en-US" sz="4800" b="1" dirty="0"/>
              <a:t>He saved us</a:t>
            </a:r>
            <a:r>
              <a:rPr lang="en-US" sz="4800" dirty="0"/>
              <a:t>, through the </a:t>
            </a:r>
            <a:r>
              <a:rPr lang="en-US" sz="4800" b="1" dirty="0"/>
              <a:t>washing of </a:t>
            </a:r>
            <a:r>
              <a:rPr lang="en-US" sz="4800" b="1" spc="-150" dirty="0"/>
              <a:t>regeneration</a:t>
            </a:r>
            <a:r>
              <a:rPr lang="en-US" sz="4800" spc="-150" dirty="0"/>
              <a:t> and renewing of the Holy Spirit, 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  whom He poured out on us abundantly </a:t>
            </a:r>
            <a:r>
              <a:rPr lang="en-US" sz="4800" b="1" dirty="0"/>
              <a:t>through Jesus Christ our Savior</a:t>
            </a:r>
            <a:r>
              <a:rPr lang="en-US" sz="4800" dirty="0"/>
              <a:t>.</a:t>
            </a:r>
            <a:endParaRPr lang="en-US" sz="48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416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How does God give me a PURE in HEART?</a:t>
            </a:r>
          </a:p>
          <a:p>
            <a:pPr fontAlgn="base">
              <a:spcBef>
                <a:spcPts val="600"/>
              </a:spcBef>
            </a:pPr>
            <a:r>
              <a:rPr lang="en-US" sz="4800" b="1" dirty="0"/>
              <a:t>By </a:t>
            </a:r>
            <a:r>
              <a:rPr lang="en-US" sz="4800" b="1" dirty="0">
                <a:solidFill>
                  <a:srgbClr val="FF0000"/>
                </a:solidFill>
              </a:rPr>
              <a:t>CONFESSION</a:t>
            </a:r>
            <a:endParaRPr lang="en-US" sz="4800" b="1" i="0" dirty="0">
              <a:solidFill>
                <a:srgbClr val="FF0000"/>
              </a:solidFill>
              <a:effectLst/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1John 1:8  </a:t>
            </a:r>
            <a:r>
              <a:rPr lang="en-US" sz="4800" dirty="0"/>
              <a:t>If we say that we have no sin, we deceive ourselves, and the truth is not in us. 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9</a:t>
            </a:r>
            <a:r>
              <a:rPr lang="en-US" sz="4800" dirty="0"/>
              <a:t>  If we </a:t>
            </a:r>
            <a:r>
              <a:rPr lang="en-US" sz="4800" b="1" dirty="0"/>
              <a:t>confess our sins</a:t>
            </a:r>
            <a:r>
              <a:rPr lang="en-US" sz="4800" dirty="0"/>
              <a:t>, He is faithful and just to </a:t>
            </a:r>
            <a:r>
              <a:rPr lang="en-US" sz="4800" b="1" dirty="0"/>
              <a:t>forgive us </a:t>
            </a:r>
            <a:r>
              <a:rPr lang="en-US" sz="4800" dirty="0"/>
              <a:t>our sins and to </a:t>
            </a:r>
            <a:r>
              <a:rPr lang="en-US" sz="4800" b="1" dirty="0"/>
              <a:t>cleanse us </a:t>
            </a:r>
            <a:r>
              <a:rPr lang="en-US" sz="4800" dirty="0"/>
              <a:t>from all unrighteousness. </a:t>
            </a:r>
            <a:endParaRPr lang="en-US" sz="48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0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i="0" dirty="0">
                <a:effectLst/>
              </a:rPr>
              <a:t>How does God give me a PURE in HEART?</a:t>
            </a:r>
          </a:p>
          <a:p>
            <a:pPr fontAlgn="base">
              <a:spcBef>
                <a:spcPts val="600"/>
              </a:spcBef>
            </a:pPr>
            <a:r>
              <a:rPr lang="en-US" sz="4800" b="1" dirty="0"/>
              <a:t>By His </a:t>
            </a:r>
            <a:r>
              <a:rPr lang="en-US" sz="4800" b="1" dirty="0">
                <a:solidFill>
                  <a:srgbClr val="FF0000"/>
                </a:solidFill>
              </a:rPr>
              <a:t>COMING</a:t>
            </a:r>
            <a:endParaRPr lang="en-US" sz="4800" b="1" i="0" dirty="0">
              <a:solidFill>
                <a:srgbClr val="FF0000"/>
              </a:solidFill>
              <a:effectLst/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1John 3:2  </a:t>
            </a:r>
            <a:r>
              <a:rPr lang="en-US" sz="4800" dirty="0"/>
              <a:t>It has not yet been revealed what we shall be, but we know that when He is revealed, </a:t>
            </a:r>
            <a:r>
              <a:rPr lang="en-US" sz="4800" b="1" dirty="0"/>
              <a:t>we shall be like Him</a:t>
            </a:r>
            <a:r>
              <a:rPr lang="en-US" sz="4800" dirty="0"/>
              <a:t>, for we shall see Him as He is (</a:t>
            </a:r>
            <a:r>
              <a:rPr lang="en-US" sz="4800" b="1" i="1" dirty="0">
                <a:solidFill>
                  <a:srgbClr val="FF0000"/>
                </a:solidFill>
              </a:rPr>
              <a:t>expectation</a:t>
            </a:r>
            <a:r>
              <a:rPr lang="en-US" sz="4800" dirty="0"/>
              <a:t>).</a:t>
            </a:r>
          </a:p>
          <a:p>
            <a:pPr algn="l" fontAlgn="base">
              <a:spcBef>
                <a:spcPts val="600"/>
              </a:spcBef>
            </a:pPr>
            <a:r>
              <a:rPr lang="en-US" sz="4800" dirty="0"/>
              <a:t>3  He who has this hope in Him </a:t>
            </a:r>
            <a:r>
              <a:rPr lang="en-US" sz="4800" b="1" dirty="0"/>
              <a:t>purifies himself</a:t>
            </a:r>
            <a:r>
              <a:rPr lang="en-US" sz="4800" dirty="0"/>
              <a:t>, just as </a:t>
            </a:r>
            <a:r>
              <a:rPr lang="en-US" sz="4800" b="1" dirty="0"/>
              <a:t>He is pure </a:t>
            </a:r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motivation</a:t>
            </a:r>
            <a:r>
              <a:rPr lang="en-US" sz="4800" dirty="0"/>
              <a:t>). </a:t>
            </a:r>
            <a:endParaRPr lang="en-US" sz="48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35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dirty="0"/>
              <a:t>What does it mean to SEE GOD?</a:t>
            </a:r>
          </a:p>
          <a:p>
            <a:pPr algn="l" fontAlgn="base">
              <a:spcBef>
                <a:spcPts val="600"/>
              </a:spcBef>
            </a:pP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To be admitted to his </a:t>
            </a:r>
            <a:r>
              <a:rPr lang="en-US" sz="4800" b="1" dirty="0"/>
              <a:t>presence</a:t>
            </a:r>
            <a:r>
              <a:rPr lang="en-US" sz="4800" dirty="0"/>
              <a:t>. </a:t>
            </a:r>
          </a:p>
          <a:p>
            <a:pPr algn="l" fontAlgn="base">
              <a:spcBef>
                <a:spcPts val="600"/>
              </a:spcBef>
            </a:pPr>
            <a:endParaRPr lang="en-US" sz="1200" b="1" dirty="0">
              <a:solidFill>
                <a:srgbClr val="FF0000"/>
              </a:solidFill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Ex 10:28  </a:t>
            </a:r>
            <a:r>
              <a:rPr lang="en-US" sz="4800" dirty="0"/>
              <a:t>Pharaoh said to him, "Get away from me! Take heed to yourself and </a:t>
            </a:r>
            <a:r>
              <a:rPr lang="en-US" sz="4800" b="1" dirty="0"/>
              <a:t>see my face no more</a:t>
            </a:r>
            <a:r>
              <a:rPr lang="en-US" sz="4800" dirty="0"/>
              <a:t>! For in the day you see my face you shall die!" </a:t>
            </a: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</a:rPr>
              <a:t>29</a:t>
            </a:r>
            <a:r>
              <a:rPr lang="en-US" sz="4800" dirty="0"/>
              <a:t>  So Moses said, "You have spoken well. I will </a:t>
            </a:r>
            <a:r>
              <a:rPr lang="en-US" sz="4800" b="1" dirty="0"/>
              <a:t>never see your face again</a:t>
            </a:r>
            <a:r>
              <a:rPr lang="en-US" sz="4800" dirty="0"/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139047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348" y="4191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The Lord Is My Salvation</a:t>
            </a:r>
          </a:p>
          <a:p>
            <a:pPr>
              <a:lnSpc>
                <a:spcPct val="100000"/>
              </a:lnSpc>
            </a:pPr>
            <a:r>
              <a:rPr lang="en-US" sz="5400" dirty="0"/>
              <a:t>The grace of God has reached for me</a:t>
            </a:r>
            <a:br>
              <a:rPr lang="en-US" sz="5400" dirty="0"/>
            </a:br>
            <a:r>
              <a:rPr lang="en-US" sz="5400" dirty="0"/>
              <a:t>And pulled me from the raging sea</a:t>
            </a:r>
            <a:br>
              <a:rPr lang="en-US" sz="5400" dirty="0"/>
            </a:br>
            <a:r>
              <a:rPr lang="en-US" sz="5400" dirty="0"/>
              <a:t>And I am safe on this solid ground</a:t>
            </a:r>
            <a:br>
              <a:rPr lang="en-US" sz="5400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327462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dirty="0"/>
              <a:t>What does it mean to SEE GOD?</a:t>
            </a:r>
          </a:p>
          <a:p>
            <a:pPr marL="685800" indent="-685800" algn="l" fontAlgn="base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4800" dirty="0"/>
              <a:t>T</a:t>
            </a:r>
            <a:r>
              <a:rPr lang="en-US" sz="4800" dirty="0">
                <a:solidFill>
                  <a:srgbClr val="333333"/>
                </a:solidFill>
                <a:latin typeface="Merriweather Web"/>
              </a:rPr>
              <a:t>o be awestruck by his </a:t>
            </a:r>
            <a:r>
              <a:rPr lang="en-US" sz="4800" b="1" dirty="0">
                <a:solidFill>
                  <a:srgbClr val="333333"/>
                </a:solidFill>
                <a:latin typeface="Merriweather Web"/>
              </a:rPr>
              <a:t>glory</a:t>
            </a:r>
            <a:r>
              <a:rPr lang="en-US" sz="4800" dirty="0">
                <a:solidFill>
                  <a:srgbClr val="333333"/>
                </a:solidFill>
                <a:latin typeface="Merriweather Web"/>
              </a:rPr>
              <a:t>. </a:t>
            </a:r>
          </a:p>
          <a:p>
            <a:pPr algn="l" fontAlgn="base">
              <a:spcBef>
                <a:spcPts val="600"/>
              </a:spcBef>
            </a:pPr>
            <a:endParaRPr lang="en-US" sz="1200" b="1" dirty="0">
              <a:solidFill>
                <a:srgbClr val="333333"/>
              </a:solidFill>
              <a:latin typeface="Merriweather Web"/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dirty="0">
                <a:solidFill>
                  <a:srgbClr val="FF0000"/>
                </a:solidFill>
                <a:latin typeface="Merriweather Web"/>
              </a:rPr>
              <a:t>Job 42:5,6  </a:t>
            </a:r>
            <a:r>
              <a:rPr lang="en-US" sz="4800" dirty="0">
                <a:solidFill>
                  <a:srgbClr val="333333"/>
                </a:solidFill>
                <a:latin typeface="Merriweather Web"/>
              </a:rPr>
              <a:t>I have heard of You by the hearing of the ear, but </a:t>
            </a:r>
            <a:r>
              <a:rPr lang="en-US" sz="4800" b="1" dirty="0">
                <a:solidFill>
                  <a:srgbClr val="333333"/>
                </a:solidFill>
                <a:latin typeface="Merriweather Web"/>
              </a:rPr>
              <a:t>now my eye sees You</a:t>
            </a:r>
            <a:r>
              <a:rPr lang="en-US" sz="4800" dirty="0">
                <a:solidFill>
                  <a:srgbClr val="333333"/>
                </a:solidFill>
                <a:latin typeface="Merriweather Web"/>
              </a:rPr>
              <a:t>. Therefore, I abhor myself and repent in dust and ashes. </a:t>
            </a:r>
          </a:p>
        </p:txBody>
      </p:sp>
    </p:spTree>
    <p:extLst>
      <p:ext uri="{BB962C8B-B14F-4D97-AF65-F5344CB8AC3E}">
        <p14:creationId xmlns:p14="http://schemas.microsoft.com/office/powerpoint/2010/main" val="15508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F213FB-D85C-53D3-95BE-F05E8D9A2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91067"/>
            <a:ext cx="10972800" cy="5875866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US" sz="4800" b="1" dirty="0"/>
              <a:t>What does it mean to SEE GOD?</a:t>
            </a:r>
          </a:p>
          <a:p>
            <a:pPr marL="685800" indent="-685800" algn="l" fontAlgn="base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4800" dirty="0"/>
              <a:t>T</a:t>
            </a:r>
            <a:r>
              <a:rPr lang="en-US" sz="4800" dirty="0">
                <a:solidFill>
                  <a:srgbClr val="333333"/>
                </a:solidFill>
                <a:latin typeface="Merriweather Web"/>
              </a:rPr>
              <a:t>o be</a:t>
            </a:r>
            <a:r>
              <a:rPr lang="en-US" sz="4800" i="0" dirty="0">
                <a:effectLst/>
              </a:rPr>
              <a:t> comforted by his </a:t>
            </a:r>
            <a:r>
              <a:rPr lang="en-US" sz="4800" b="1" i="0" dirty="0">
                <a:effectLst/>
              </a:rPr>
              <a:t>mercy</a:t>
            </a:r>
            <a:r>
              <a:rPr lang="en-US" sz="4800" i="0" dirty="0">
                <a:effectLst/>
              </a:rPr>
              <a:t>. </a:t>
            </a:r>
          </a:p>
          <a:p>
            <a:pPr algn="l" fontAlgn="base">
              <a:spcBef>
                <a:spcPts val="600"/>
              </a:spcBef>
            </a:pPr>
            <a:endParaRPr lang="en-US" sz="1200" b="1" dirty="0">
              <a:solidFill>
                <a:srgbClr val="FF0000"/>
              </a:solidFill>
            </a:endParaRPr>
          </a:p>
          <a:p>
            <a:pPr algn="l" fontAlgn="base">
              <a:spcBef>
                <a:spcPts val="600"/>
              </a:spcBef>
            </a:pPr>
            <a:r>
              <a:rPr lang="en-US" sz="4800" b="1" i="0" dirty="0">
                <a:solidFill>
                  <a:srgbClr val="FF0000"/>
                </a:solidFill>
                <a:effectLst/>
              </a:rPr>
              <a:t>Ps 27:7,8  </a:t>
            </a:r>
            <a:r>
              <a:rPr lang="en-US" sz="4800" i="0" dirty="0">
                <a:effectLst/>
              </a:rPr>
              <a:t>Hear, O LORD, when I cry with my voice! Have </a:t>
            </a:r>
            <a:r>
              <a:rPr lang="en-US" sz="4800" b="1" i="0" dirty="0">
                <a:effectLst/>
              </a:rPr>
              <a:t>mercy</a:t>
            </a:r>
            <a:r>
              <a:rPr lang="en-US" sz="4800" i="0" dirty="0">
                <a:effectLst/>
              </a:rPr>
              <a:t> also upon me and answer me.  When You said, "Seek My face," My heart said to You, "</a:t>
            </a:r>
            <a:r>
              <a:rPr lang="en-US" sz="4800" b="1" i="0" dirty="0">
                <a:effectLst/>
              </a:rPr>
              <a:t>Your face, LORD, I will seek</a:t>
            </a:r>
            <a:r>
              <a:rPr lang="en-US" sz="4800" i="0" dirty="0">
                <a:effectLst/>
              </a:rPr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103799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0C5593-2222-86AD-3713-356666334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20" y="487680"/>
            <a:ext cx="10982960" cy="588264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Matthew 5 </a:t>
            </a:r>
            <a:r>
              <a:rPr lang="en-US" sz="4800" dirty="0"/>
              <a:t>-</a:t>
            </a:r>
            <a:r>
              <a:rPr lang="en-US" sz="4800" b="1" dirty="0"/>
              <a:t> Blessed are …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  the </a:t>
            </a:r>
            <a:r>
              <a:rPr lang="en-US" sz="4800" b="1" dirty="0"/>
              <a:t>merciful</a:t>
            </a:r>
            <a:r>
              <a:rPr lang="en-US" sz="4800" dirty="0"/>
              <a:t>, for they shall </a:t>
            </a:r>
            <a:r>
              <a:rPr lang="en-US" sz="4800" b="1" dirty="0"/>
              <a:t>obtain mercy</a:t>
            </a:r>
            <a:r>
              <a:rPr lang="en-US" sz="4800" dirty="0"/>
              <a:t>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8  </a:t>
            </a:r>
            <a:r>
              <a:rPr lang="en-US" sz="4800" dirty="0"/>
              <a:t>the </a:t>
            </a:r>
            <a:r>
              <a:rPr lang="en-US" sz="4800" b="1" dirty="0"/>
              <a:t>pure in heart</a:t>
            </a:r>
            <a:r>
              <a:rPr lang="en-US" sz="4800" dirty="0"/>
              <a:t>, for they shall </a:t>
            </a:r>
            <a:r>
              <a:rPr lang="en-US" sz="4800" b="1" spc="-150" dirty="0"/>
              <a:t>see God</a:t>
            </a:r>
            <a:r>
              <a:rPr lang="en-US" sz="4800" dirty="0"/>
              <a:t>. </a:t>
            </a:r>
          </a:p>
          <a:p>
            <a:pPr algn="l"/>
            <a:r>
              <a:rPr lang="en-US" sz="4800" spc="-100" dirty="0">
                <a:sym typeface="Wingdings" panose="05000000000000000000" pitchFamily="2" charset="2"/>
              </a:rPr>
              <a:t> </a:t>
            </a:r>
            <a:r>
              <a:rPr lang="en-US" sz="4800" b="1" spc="-100" dirty="0"/>
              <a:t>Savior</a:t>
            </a:r>
            <a:r>
              <a:rPr lang="en-US" sz="4800" spc="-100" dirty="0"/>
              <a:t> from sin’s </a:t>
            </a:r>
            <a:r>
              <a:rPr lang="en-US" sz="4800" b="1" spc="-100" dirty="0"/>
              <a:t>penalty </a:t>
            </a:r>
            <a:r>
              <a:rPr lang="en-US" sz="4800" spc="-100" dirty="0"/>
              <a:t>- </a:t>
            </a:r>
            <a:r>
              <a:rPr lang="en-US" sz="4800" b="1" spc="-100" dirty="0">
                <a:solidFill>
                  <a:srgbClr val="FF0000"/>
                </a:solidFill>
              </a:rPr>
              <a:t>Trust</a:t>
            </a:r>
            <a:r>
              <a:rPr lang="en-US" sz="4800" b="1" spc="-100" dirty="0"/>
              <a:t> in HIM</a:t>
            </a:r>
          </a:p>
          <a:p>
            <a:pPr algn="l"/>
            <a:r>
              <a:rPr lang="en-US" sz="4800" spc="-100" dirty="0">
                <a:sym typeface="Wingdings" panose="05000000000000000000" pitchFamily="2" charset="2"/>
              </a:rPr>
              <a:t> </a:t>
            </a:r>
            <a:r>
              <a:rPr lang="en-US" sz="4800" b="1" spc="-150" dirty="0"/>
              <a:t>Sanctifier</a:t>
            </a:r>
            <a:r>
              <a:rPr lang="en-US" sz="4800" spc="-150" dirty="0"/>
              <a:t> from sin’s </a:t>
            </a:r>
            <a:r>
              <a:rPr lang="en-US" sz="4800" b="1" spc="-150" dirty="0"/>
              <a:t>power </a:t>
            </a:r>
            <a:r>
              <a:rPr lang="en-US" sz="4800" spc="-150" dirty="0"/>
              <a:t>-</a:t>
            </a:r>
            <a:r>
              <a:rPr lang="en-US" sz="4800" b="1" spc="-150" dirty="0"/>
              <a:t> </a:t>
            </a:r>
            <a:r>
              <a:rPr lang="en-US" sz="4800" b="1" spc="-150" dirty="0">
                <a:solidFill>
                  <a:srgbClr val="FF0000"/>
                </a:solidFill>
              </a:rPr>
              <a:t>Confess</a:t>
            </a:r>
            <a:r>
              <a:rPr lang="en-US" sz="4800" b="1" spc="-150" dirty="0"/>
              <a:t> to HIM</a:t>
            </a:r>
          </a:p>
          <a:p>
            <a:pPr algn="l"/>
            <a:r>
              <a:rPr lang="en-US" sz="4800" spc="-100" dirty="0">
                <a:sym typeface="Wingdings" panose="05000000000000000000" pitchFamily="2" charset="2"/>
              </a:rPr>
              <a:t> </a:t>
            </a:r>
            <a:r>
              <a:rPr lang="en-US" sz="4800" b="1" spc="-200" dirty="0"/>
              <a:t>Glorifier</a:t>
            </a:r>
            <a:r>
              <a:rPr lang="en-US" sz="4800" spc="-200" dirty="0"/>
              <a:t> from sin’s </a:t>
            </a:r>
            <a:r>
              <a:rPr lang="en-US" sz="4800" b="1" spc="-200" dirty="0"/>
              <a:t>presence </a:t>
            </a:r>
            <a:r>
              <a:rPr lang="en-US" sz="4800" spc="-200" dirty="0"/>
              <a:t>-</a:t>
            </a:r>
            <a:r>
              <a:rPr lang="en-US" sz="4800" b="1" spc="-200" dirty="0"/>
              <a:t> </a:t>
            </a:r>
            <a:r>
              <a:rPr lang="en-US" sz="4800" b="1" spc="-200" dirty="0">
                <a:solidFill>
                  <a:srgbClr val="FF0000"/>
                </a:solidFill>
              </a:rPr>
              <a:t>Watch</a:t>
            </a:r>
            <a:r>
              <a:rPr lang="en-US" sz="4800" b="1" spc="-200" dirty="0"/>
              <a:t> for HIM</a:t>
            </a:r>
          </a:p>
          <a:p>
            <a:pPr algn="l"/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419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1" y="3810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/>
              <a:t>I will not fear when darkness falls</a:t>
            </a:r>
            <a:br>
              <a:rPr lang="en-US" sz="5400" dirty="0"/>
            </a:br>
            <a:r>
              <a:rPr lang="en-US" sz="5400" dirty="0"/>
              <a:t>His strength will help me scale </a:t>
            </a:r>
          </a:p>
          <a:p>
            <a:pPr>
              <a:lnSpc>
                <a:spcPct val="100000"/>
              </a:lnSpc>
            </a:pPr>
            <a:r>
              <a:rPr lang="en-US" sz="5400" dirty="0"/>
              <a:t>these walls</a:t>
            </a:r>
            <a:br>
              <a:rPr lang="en-US" sz="5400" dirty="0"/>
            </a:br>
            <a:r>
              <a:rPr lang="en-US" sz="5400" dirty="0"/>
              <a:t>I'll see the dawn of the rising sun</a:t>
            </a:r>
            <a:br>
              <a:rPr lang="en-US" sz="5400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2844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348" y="4191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5400" dirty="0"/>
          </a:p>
          <a:p>
            <a:pPr>
              <a:lnSpc>
                <a:spcPct val="100000"/>
              </a:lnSpc>
            </a:pPr>
            <a:r>
              <a:rPr lang="en-US" sz="5400" b="1" dirty="0"/>
              <a:t>Who is like the Lord our God?</a:t>
            </a:r>
            <a:br>
              <a:rPr lang="en-US" sz="5400" b="1" dirty="0"/>
            </a:br>
            <a:r>
              <a:rPr lang="en-US" sz="5400" b="1" dirty="0"/>
              <a:t>Strong to save, faithful in love</a:t>
            </a:r>
            <a:br>
              <a:rPr lang="en-US" sz="5400" b="1" dirty="0"/>
            </a:br>
            <a:r>
              <a:rPr lang="en-US" sz="5400" b="1" dirty="0"/>
              <a:t>My debt is paid and the </a:t>
            </a:r>
            <a:r>
              <a:rPr lang="en-US" sz="5400" b="1" dirty="0" err="1"/>
              <a:t>vict'ry</a:t>
            </a:r>
            <a:r>
              <a:rPr lang="en-US" sz="5400" b="1" dirty="0"/>
              <a:t> won</a:t>
            </a:r>
            <a:br>
              <a:rPr lang="en-US" sz="5400" b="1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166314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1" y="3810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/>
              <a:t>My hope is hidden in the Lord</a:t>
            </a:r>
            <a:br>
              <a:rPr lang="en-US" sz="5400" dirty="0"/>
            </a:br>
            <a:r>
              <a:rPr lang="en-US" sz="5400" dirty="0"/>
              <a:t>He </a:t>
            </a:r>
            <a:r>
              <a:rPr lang="en-US" sz="5400" dirty="0" err="1"/>
              <a:t>flow'rs</a:t>
            </a:r>
            <a:r>
              <a:rPr lang="en-US" sz="5400" dirty="0"/>
              <a:t> each promise of His Word</a:t>
            </a:r>
            <a:br>
              <a:rPr lang="en-US" sz="5400" dirty="0"/>
            </a:br>
            <a:r>
              <a:rPr lang="en-US" sz="5400" dirty="0"/>
              <a:t>When winter fades </a:t>
            </a:r>
          </a:p>
          <a:p>
            <a:pPr>
              <a:lnSpc>
                <a:spcPct val="100000"/>
              </a:lnSpc>
            </a:pPr>
            <a:r>
              <a:rPr lang="en-US" sz="5400" dirty="0"/>
              <a:t>I know spring will come</a:t>
            </a:r>
            <a:br>
              <a:rPr lang="en-US" sz="5400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176472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1" y="3810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/>
              <a:t>In times of waiting, times of need</a:t>
            </a:r>
            <a:br>
              <a:rPr lang="en-US" sz="5400" dirty="0"/>
            </a:br>
            <a:r>
              <a:rPr lang="en-US" sz="5400" dirty="0"/>
              <a:t>When I know loss, when I am weak</a:t>
            </a:r>
            <a:br>
              <a:rPr lang="en-US" sz="5400" dirty="0"/>
            </a:br>
            <a:r>
              <a:rPr lang="en-US" sz="5400" dirty="0"/>
              <a:t>I know His grace will renew these days</a:t>
            </a:r>
            <a:br>
              <a:rPr lang="en-US" sz="5400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1919634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1" y="3810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5400" dirty="0"/>
          </a:p>
          <a:p>
            <a:pPr>
              <a:lnSpc>
                <a:spcPct val="100000"/>
              </a:lnSpc>
            </a:pPr>
            <a:r>
              <a:rPr lang="en-US" sz="5400" b="1" dirty="0"/>
              <a:t>Who is like the Lord our God?</a:t>
            </a:r>
            <a:br>
              <a:rPr lang="en-US" sz="5400" b="1" dirty="0"/>
            </a:br>
            <a:r>
              <a:rPr lang="en-US" sz="5400" b="1" dirty="0"/>
              <a:t>Strong to save, faithful in love</a:t>
            </a:r>
            <a:br>
              <a:rPr lang="en-US" sz="5400" b="1" dirty="0"/>
            </a:br>
            <a:r>
              <a:rPr lang="en-US" sz="5400" b="1" dirty="0"/>
              <a:t>My debt is paid and the </a:t>
            </a:r>
            <a:r>
              <a:rPr lang="en-US" sz="5400" b="1" dirty="0" err="1"/>
              <a:t>vict'ry</a:t>
            </a:r>
            <a:r>
              <a:rPr lang="en-US" sz="5400" b="1" dirty="0"/>
              <a:t> won</a:t>
            </a:r>
            <a:br>
              <a:rPr lang="en-US" sz="5400" b="1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193828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1" y="381000"/>
            <a:ext cx="10943303" cy="6019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/>
              <a:t>And when I reach the final day</a:t>
            </a:r>
            <a:br>
              <a:rPr lang="en-US" sz="5400" dirty="0"/>
            </a:br>
            <a:r>
              <a:rPr lang="en-US" sz="5400" dirty="0"/>
              <a:t>He will not leave me in the grave</a:t>
            </a:r>
            <a:br>
              <a:rPr lang="en-US" sz="5400" dirty="0"/>
            </a:br>
            <a:r>
              <a:rPr lang="en-US" sz="5400" dirty="0"/>
              <a:t>But I will rise,</a:t>
            </a:r>
            <a:br>
              <a:rPr lang="en-US" sz="5400" dirty="0"/>
            </a:br>
            <a:r>
              <a:rPr lang="en-US" sz="5400" dirty="0"/>
              <a:t>Christ will call me home</a:t>
            </a:r>
            <a:br>
              <a:rPr lang="en-US" sz="5400" dirty="0"/>
            </a:br>
            <a:r>
              <a:rPr lang="en-US" sz="5400" b="1" dirty="0"/>
              <a:t>The Lord is my salvation</a:t>
            </a:r>
          </a:p>
        </p:txBody>
      </p:sp>
    </p:spTree>
    <p:extLst>
      <p:ext uri="{BB962C8B-B14F-4D97-AF65-F5344CB8AC3E}">
        <p14:creationId xmlns:p14="http://schemas.microsoft.com/office/powerpoint/2010/main" val="342043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5198</TotalTime>
  <Words>1560</Words>
  <Application>Microsoft Office PowerPoint</Application>
  <PresentationFormat>Widescreen</PresentationFormat>
  <Paragraphs>116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Garamond</vt:lpstr>
      <vt:lpstr>Goudy Stout</vt:lpstr>
      <vt:lpstr>Merriweather Web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 Hunley</dc:creator>
  <cp:lastModifiedBy>Tania Hunley</cp:lastModifiedBy>
  <cp:revision>101</cp:revision>
  <dcterms:created xsi:type="dcterms:W3CDTF">2023-03-07T18:45:19Z</dcterms:created>
  <dcterms:modified xsi:type="dcterms:W3CDTF">2023-04-15T19:45:12Z</dcterms:modified>
</cp:coreProperties>
</file>