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2" r:id="rId2"/>
    <p:sldId id="361" r:id="rId3"/>
    <p:sldId id="322" r:id="rId4"/>
    <p:sldId id="299" r:id="rId5"/>
    <p:sldId id="300" r:id="rId6"/>
    <p:sldId id="301" r:id="rId7"/>
    <p:sldId id="302" r:id="rId8"/>
    <p:sldId id="304" r:id="rId9"/>
    <p:sldId id="303" r:id="rId10"/>
    <p:sldId id="306" r:id="rId11"/>
    <p:sldId id="307" r:id="rId12"/>
    <p:sldId id="273" r:id="rId13"/>
    <p:sldId id="358" r:id="rId14"/>
    <p:sldId id="360" r:id="rId15"/>
    <p:sldId id="363" r:id="rId16"/>
    <p:sldId id="364" r:id="rId17"/>
    <p:sldId id="367" r:id="rId18"/>
    <p:sldId id="378" r:id="rId19"/>
    <p:sldId id="379" r:id="rId20"/>
    <p:sldId id="368" r:id="rId21"/>
    <p:sldId id="369" r:id="rId22"/>
    <p:sldId id="371" r:id="rId23"/>
    <p:sldId id="370" r:id="rId24"/>
    <p:sldId id="366" r:id="rId25"/>
    <p:sldId id="258" r:id="rId26"/>
    <p:sldId id="372" r:id="rId27"/>
    <p:sldId id="373" r:id="rId28"/>
    <p:sldId id="374" r:id="rId29"/>
    <p:sldId id="375" r:id="rId30"/>
    <p:sldId id="365" r:id="rId31"/>
    <p:sldId id="376" r:id="rId32"/>
    <p:sldId id="377" r:id="rId33"/>
    <p:sldId id="380" r:id="rId34"/>
    <p:sldId id="382" r:id="rId35"/>
    <p:sldId id="3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16C3F-F026-4439-A2F1-21280F46810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E7DF2-9C67-4C79-999F-7E3AC020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CFC4-3FE7-466F-B1AD-AB14F8D43B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2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E7DF2-9C67-4C79-999F-7E3AC02076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0B08-B4B3-E71B-7AFE-9097CA73D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258A1-F159-2A54-7DAE-9C51CC643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6D39-D284-F6A1-DE7F-F4305D1C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F788C-82DE-6E0B-F370-F6D7AFE6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9EC6D-2FEA-4800-0DD2-CFBDEA03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8B98-3E25-B824-3510-C1B7B615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672A7-EFCE-B595-74A7-81C96A01C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5B68C-BE6F-5CC9-F9C8-CF744F27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E2C7-D7F2-6751-A4F8-A600E6E8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4546-14B0-DA67-31E8-C8E2983D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B9C63-5CCD-1B07-8006-9C0B45300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A7811-A4FA-3C09-E958-4234E555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D98DB-1F30-6FA4-E7E1-C7C77A95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535E1-FD82-9DDC-67A4-85C45A00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B8C6-A9AE-4D52-1216-2773BA99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3774-3CC5-A402-FB70-7594F845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2D18-3DAC-280A-1FD3-DC305647E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4467-0482-8384-1530-CD026A6C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3E36E-A0FE-675F-B4D4-A4ABA117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9166A-E888-6BDE-132F-5C8D5A94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E0DB-E916-B6E1-066A-2F06B6A3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5E6E-B231-ECD8-CF29-CD8ECF02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3CB25-1D3A-C3D2-AC64-AE35B9B9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728FE-ACC4-6016-5F0B-0DBD3FC7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AFE7-8148-2368-A277-C6BCAA03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154A-A882-BE6C-0F3C-FC5681B8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1B23-2ECE-BC3C-4379-5A37E384F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CB580-385D-D996-D0C2-8E1957A79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7EEBA-5712-D463-61C0-5783C54D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48467-EBCE-A868-BA69-5709637A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A8921-8C85-C544-7BCC-87BD6C7A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2352-17DE-DC6A-8DF3-F8588B9E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A1BFF-1E78-C186-DA64-7C4B7D96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DCBAC-B3AD-D0A8-21E4-F5CAA0D0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B5D66-B386-085A-91F5-FA4C863A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B0129-B2CB-1EE3-0DB6-733EF02CB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6276D-4C7B-BECB-B1F3-ED004886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E8F62-A6AE-6328-CE72-0E66DCFF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83709-FFD7-D8B6-F002-351E7B9E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6D07-9D57-38D1-B9B4-09676B84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6881B-94A4-ACB5-663A-818627E7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5670-87CF-4FBE-7CCD-7B05FD98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E65E1-02F1-F7E9-6BDE-DDD0B246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5E199-911A-17C1-E746-1CE492E4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8926B-A978-3816-9961-B3D3F356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D1EB7-76D2-6C89-BD42-2FC96399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D8A2-7C94-249A-B563-EEB672C5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124-4640-F73E-6637-4FE812E4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3ED44-C116-3254-4FFA-3F205C2C5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9BACA-8F61-B9CE-C58E-CDEB6BEE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9B43-00EF-C164-C44D-85CFDB18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34B45-83D1-79F2-7D64-2E6CB3FD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3822-974D-2A9D-D33E-1CF832F5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6A983-5E37-861E-936F-3DFCBEC4F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B3D3-86AF-42F8-3F89-050543079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8213E-F2E4-B8B7-D593-4508EAB8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7BFB3-D456-5BAB-8A97-DCF17BAD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9B636-B561-CEF6-89D6-63E2E318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6DC98-FC56-BA20-00A5-DE233362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7EB3E-086E-7770-FE76-E2C40E6C0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294C0-D01E-53E7-C527-D8FCB1CFF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07FA-9179-448E-8CB3-A66004051B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D07D-2C35-ED88-7E43-0D493D857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3C68F-AE19-EF4C-B992-89167D7F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2F8C-D44A-4037-9735-2C5CAD84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E8B2-7C74-7B7C-7685-8DDF4C709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D0279-208C-2B7C-52CB-3BB65E009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602038"/>
            <a:ext cx="107696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DF2B3-E489-A5C4-1FFB-1B2D6CA85D0F}"/>
              </a:ext>
            </a:extLst>
          </p:cNvPr>
          <p:cNvSpPr txBox="1"/>
          <p:nvPr/>
        </p:nvSpPr>
        <p:spPr>
          <a:xfrm>
            <a:off x="711200" y="5048011"/>
            <a:ext cx="10769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</a:rPr>
              <a:t>Psalm 34:1  </a:t>
            </a:r>
            <a:r>
              <a:rPr lang="en-US" sz="4200" b="1" i="1" dirty="0"/>
              <a:t>I will bless the LORD at all times; His praise shall continually be in my mouth</a:t>
            </a:r>
            <a:r>
              <a:rPr lang="en-US" sz="4200" b="1" dirty="0"/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11266-489D-1757-F903-7BBB4D2AD135}"/>
              </a:ext>
            </a:extLst>
          </p:cNvPr>
          <p:cNvSpPr txBox="1"/>
          <p:nvPr/>
        </p:nvSpPr>
        <p:spPr>
          <a:xfrm>
            <a:off x="836427" y="267961"/>
            <a:ext cx="10519146" cy="1200329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Garamond" panose="02020404030301010803" pitchFamily="18" charset="0"/>
              </a:rPr>
              <a:t>Welcome to GBC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069D0-3804-6550-DD2D-E6955F200936}"/>
              </a:ext>
            </a:extLst>
          </p:cNvPr>
          <p:cNvSpPr txBox="1"/>
          <p:nvPr/>
        </p:nvSpPr>
        <p:spPr>
          <a:xfrm>
            <a:off x="3505200" y="1468290"/>
            <a:ext cx="458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March 12, 2023</a:t>
            </a:r>
          </a:p>
        </p:txBody>
      </p:sp>
      <p:pic>
        <p:nvPicPr>
          <p:cNvPr id="2050" name="Picture 2" descr="STYLED BY KALACK: HOW TO DRESS AN HOURGLASS SHAPE">
            <a:extLst>
              <a:ext uri="{FF2B5EF4-FFF2-40B4-BE49-F238E27FC236}">
                <a16:creationId xmlns:a16="http://schemas.microsoft.com/office/drawing/2014/main" id="{8B16F210-1BCA-AB4D-CAD4-BC2D1E99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2726" r="6001" b="5088"/>
          <a:stretch/>
        </p:blipFill>
        <p:spPr bwMode="auto">
          <a:xfrm>
            <a:off x="377574" y="1268880"/>
            <a:ext cx="2783840" cy="31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instays Basic White Digital LED Alarm Clock - Model# 71043MS ...">
            <a:extLst>
              <a:ext uri="{FF2B5EF4-FFF2-40B4-BE49-F238E27FC236}">
                <a16:creationId xmlns:a16="http://schemas.microsoft.com/office/drawing/2014/main" id="{AD120578-10DD-9AB9-EC5B-73050DCD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-3129"/>
          <a:stretch/>
        </p:blipFill>
        <p:spPr bwMode="auto">
          <a:xfrm>
            <a:off x="8852786" y="1268879"/>
            <a:ext cx="2961640" cy="27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leep Hygiene | American Sleep Association">
            <a:extLst>
              <a:ext uri="{FF2B5EF4-FFF2-40B4-BE49-F238E27FC236}">
                <a16:creationId xmlns:a16="http://schemas.microsoft.com/office/drawing/2014/main" id="{51334667-1C1E-8D07-BCCC-4911F6EF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54" y="2306725"/>
            <a:ext cx="2109972" cy="26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alogue indoor clock - with seconds - Westerstrand">
            <a:extLst>
              <a:ext uri="{FF2B5EF4-FFF2-40B4-BE49-F238E27FC236}">
                <a16:creationId xmlns:a16="http://schemas.microsoft.com/office/drawing/2014/main" id="{5F81FE45-68EF-DDA0-F549-EA066900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49" y="2375931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3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348" y="4191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5400" dirty="0"/>
          </a:p>
          <a:p>
            <a:pPr>
              <a:lnSpc>
                <a:spcPct val="100000"/>
              </a:lnSpc>
            </a:pPr>
            <a:r>
              <a:rPr lang="en-US" sz="5400" b="1" dirty="0"/>
              <a:t>Who is like the Lord our God?</a:t>
            </a:r>
            <a:br>
              <a:rPr lang="en-US" sz="5400" b="1" dirty="0"/>
            </a:br>
            <a:r>
              <a:rPr lang="en-US" sz="5400" b="1" dirty="0"/>
              <a:t>Strong to save, faithful in love</a:t>
            </a:r>
            <a:br>
              <a:rPr lang="en-US" sz="5400" b="1" dirty="0"/>
            </a:br>
            <a:r>
              <a:rPr lang="en-US" sz="5400" b="1" dirty="0"/>
              <a:t>My debt is paid and the </a:t>
            </a:r>
            <a:r>
              <a:rPr lang="en-US" sz="5400" b="1" dirty="0" err="1"/>
              <a:t>vict'ry</a:t>
            </a:r>
            <a:r>
              <a:rPr lang="en-US" sz="5400" b="1" dirty="0"/>
              <a:t> won</a:t>
            </a:r>
            <a:br>
              <a:rPr lang="en-US" sz="5400" b="1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427491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348" y="4191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5400" dirty="0"/>
              <a:t>Glory be to God the Father</a:t>
            </a:r>
            <a:br>
              <a:rPr lang="en-US" sz="5400" dirty="0"/>
            </a:br>
            <a:r>
              <a:rPr lang="en-US" sz="5400" dirty="0"/>
              <a:t>Glory be to God the Son</a:t>
            </a:r>
            <a:br>
              <a:rPr lang="en-US" sz="5400" dirty="0"/>
            </a:br>
            <a:r>
              <a:rPr lang="en-US" sz="5400" dirty="0"/>
              <a:t>Glory be to God the Spirit</a:t>
            </a:r>
            <a:br>
              <a:rPr lang="en-US" sz="5400" dirty="0"/>
            </a:br>
            <a:r>
              <a:rPr lang="en-US" sz="5400" dirty="0"/>
              <a:t>The Lord is our salvation</a:t>
            </a:r>
          </a:p>
          <a:p>
            <a:pPr>
              <a:lnSpc>
                <a:spcPct val="100000"/>
              </a:lnSpc>
            </a:pPr>
            <a:r>
              <a:rPr lang="en-US" sz="5400" b="1" dirty="0"/>
              <a:t>The Lord is our salvation</a:t>
            </a:r>
          </a:p>
        </p:txBody>
      </p:sp>
    </p:spTree>
    <p:extLst>
      <p:ext uri="{BB962C8B-B14F-4D97-AF65-F5344CB8AC3E}">
        <p14:creationId xmlns:p14="http://schemas.microsoft.com/office/powerpoint/2010/main" val="198590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0C5593-2222-86AD-3713-35666633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487680"/>
            <a:ext cx="10982960" cy="5882640"/>
          </a:xfrm>
        </p:spPr>
        <p:txBody>
          <a:bodyPr>
            <a:normAutofit/>
          </a:bodyPr>
          <a:lstStyle/>
          <a:p>
            <a:endParaRPr lang="en-US" sz="4800" b="1" dirty="0"/>
          </a:p>
          <a:p>
            <a:r>
              <a:rPr lang="en-US" sz="6600" b="1" dirty="0"/>
              <a:t>The Beatitudes </a:t>
            </a:r>
            <a:r>
              <a:rPr lang="en-US" sz="6600" dirty="0"/>
              <a:t>- </a:t>
            </a:r>
            <a:r>
              <a:rPr lang="en-US" sz="6600" b="1" dirty="0">
                <a:solidFill>
                  <a:srgbClr val="FF0000"/>
                </a:solidFill>
              </a:rPr>
              <a:t>Matthew 5</a:t>
            </a:r>
          </a:p>
        </p:txBody>
      </p:sp>
    </p:spTree>
    <p:extLst>
      <p:ext uri="{BB962C8B-B14F-4D97-AF65-F5344CB8AC3E}">
        <p14:creationId xmlns:p14="http://schemas.microsoft.com/office/powerpoint/2010/main" val="286511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2D0D4E-C4B4-2D47-DB37-2416318DC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80" y="325120"/>
            <a:ext cx="11003280" cy="6207760"/>
          </a:xfrm>
        </p:spPr>
        <p:txBody>
          <a:bodyPr/>
          <a:lstStyle/>
          <a:p>
            <a:r>
              <a:rPr lang="en-US" sz="4000" b="1" dirty="0"/>
              <a:t>Church Logo </a:t>
            </a:r>
            <a:r>
              <a:rPr lang="en-US" sz="3200" dirty="0"/>
              <a:t>(</a:t>
            </a:r>
            <a:r>
              <a:rPr lang="en-US" sz="3200" i="1" dirty="0"/>
              <a:t>letterhead, bulletin, webpage, fliers, etc</a:t>
            </a:r>
            <a:r>
              <a:rPr lang="en-US" sz="3200" dirty="0"/>
              <a:t>.)</a:t>
            </a:r>
          </a:p>
          <a:p>
            <a:r>
              <a:rPr lang="en-US" sz="2800" b="1" dirty="0"/>
              <a:t>Please vote for TWO - </a:t>
            </a:r>
            <a:r>
              <a:rPr lang="en-US" sz="2800" dirty="0"/>
              <a:t>  </a:t>
            </a:r>
            <a:r>
              <a:rPr lang="en-US" sz="2800" b="1" i="1" dirty="0"/>
              <a:t>1</a:t>
            </a:r>
            <a:r>
              <a:rPr lang="en-US" sz="2800" i="1" dirty="0"/>
              <a:t>   = First Choice;  </a:t>
            </a:r>
            <a:r>
              <a:rPr lang="en-US" sz="2800" b="1" i="1" dirty="0"/>
              <a:t>2</a:t>
            </a:r>
            <a:r>
              <a:rPr lang="en-US" sz="2800" i="1" dirty="0"/>
              <a:t>   = </a:t>
            </a:r>
            <a:r>
              <a:rPr lang="en-US" sz="2800" i="1"/>
              <a:t>Second Choice</a:t>
            </a:r>
            <a:endParaRPr lang="en-US" sz="28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9C0B2F6-EBB9-85E7-5E43-87AA594D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1442720"/>
            <a:ext cx="3197013" cy="2397760"/>
          </a:xfrm>
          <a:prstGeom prst="rect">
            <a:avLst/>
          </a:prstGeom>
        </p:spPr>
      </p:pic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02CAE2B5-E93D-07BA-EAA8-215FCB2BA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20492"/>
          <a:stretch/>
        </p:blipFill>
        <p:spPr>
          <a:xfrm>
            <a:off x="4236720" y="1833880"/>
            <a:ext cx="3718560" cy="182626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C8FFC53-BCD7-731B-3320-4099D6965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8995" b="7761"/>
          <a:stretch/>
        </p:blipFill>
        <p:spPr>
          <a:xfrm>
            <a:off x="8339123" y="1706880"/>
            <a:ext cx="3188345" cy="2133600"/>
          </a:xfrm>
          <a:prstGeom prst="rect">
            <a:avLst/>
          </a:prstGeom>
        </p:spPr>
      </p:pic>
      <p:pic>
        <p:nvPicPr>
          <p:cNvPr id="11" name="Picture 10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8ED3F37D-A9B0-9EE4-AFFC-7535CAF62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4053840"/>
            <a:ext cx="3197013" cy="2397760"/>
          </a:xfrm>
          <a:prstGeom prst="rect">
            <a:avLst/>
          </a:prstGeom>
        </p:spPr>
      </p:pic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3124A199-7E4B-861E-D21C-93F739F7D4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6078" r="7931" b="18457"/>
          <a:stretch/>
        </p:blipFill>
        <p:spPr>
          <a:xfrm>
            <a:off x="4167293" y="4226560"/>
            <a:ext cx="3899747" cy="230632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DE53716-A54C-B7BD-D17D-D412183F5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916680"/>
            <a:ext cx="3952240" cy="296418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18A49C-FD3E-5536-2DF1-C4A9184B92A6}"/>
              </a:ext>
            </a:extLst>
          </p:cNvPr>
          <p:cNvSpPr/>
          <p:nvPr/>
        </p:nvSpPr>
        <p:spPr>
          <a:xfrm>
            <a:off x="589280" y="2021840"/>
            <a:ext cx="457200" cy="355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E7169D-76D3-C83F-065D-30062AAF2D91}"/>
              </a:ext>
            </a:extLst>
          </p:cNvPr>
          <p:cNvSpPr/>
          <p:nvPr/>
        </p:nvSpPr>
        <p:spPr>
          <a:xfrm>
            <a:off x="3886200" y="2034540"/>
            <a:ext cx="457200" cy="3429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35D691-525B-4F78-9493-2D347C25259E}"/>
              </a:ext>
            </a:extLst>
          </p:cNvPr>
          <p:cNvSpPr/>
          <p:nvPr/>
        </p:nvSpPr>
        <p:spPr>
          <a:xfrm>
            <a:off x="10779760" y="2021840"/>
            <a:ext cx="457200" cy="355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CCBADA-3720-F510-2B39-D93D163E676B}"/>
              </a:ext>
            </a:extLst>
          </p:cNvPr>
          <p:cNvSpPr/>
          <p:nvPr/>
        </p:nvSpPr>
        <p:spPr>
          <a:xfrm>
            <a:off x="970280" y="4533900"/>
            <a:ext cx="457200" cy="355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EA59B4D-78FB-438F-10B1-BC5BAF9FF108}"/>
              </a:ext>
            </a:extLst>
          </p:cNvPr>
          <p:cNvSpPr/>
          <p:nvPr/>
        </p:nvSpPr>
        <p:spPr>
          <a:xfrm>
            <a:off x="3881120" y="4533900"/>
            <a:ext cx="457200" cy="355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89F4C5-A017-273F-BAD3-E46A19CB4222}"/>
              </a:ext>
            </a:extLst>
          </p:cNvPr>
          <p:cNvSpPr/>
          <p:nvPr/>
        </p:nvSpPr>
        <p:spPr>
          <a:xfrm>
            <a:off x="8414173" y="4533900"/>
            <a:ext cx="457200" cy="355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58FA12-D6AA-82A9-5D04-F4CA27545A3B}"/>
              </a:ext>
            </a:extLst>
          </p:cNvPr>
          <p:cNvSpPr/>
          <p:nvPr/>
        </p:nvSpPr>
        <p:spPr>
          <a:xfrm>
            <a:off x="4968240" y="1041400"/>
            <a:ext cx="457200" cy="355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4D3905-C741-899B-4083-8B461947F395}"/>
              </a:ext>
            </a:extLst>
          </p:cNvPr>
          <p:cNvSpPr/>
          <p:nvPr/>
        </p:nvSpPr>
        <p:spPr>
          <a:xfrm>
            <a:off x="7577667" y="1051560"/>
            <a:ext cx="457200" cy="355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2D0D4E-C4B4-2D47-DB37-2416318DC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80" y="325120"/>
            <a:ext cx="11003280" cy="6207760"/>
          </a:xfrm>
        </p:spPr>
        <p:txBody>
          <a:bodyPr/>
          <a:lstStyle/>
          <a:p>
            <a:r>
              <a:rPr lang="en-US" sz="4000" b="1" dirty="0"/>
              <a:t>Church Logo </a:t>
            </a:r>
            <a:r>
              <a:rPr lang="en-US" sz="3200" dirty="0"/>
              <a:t>(</a:t>
            </a:r>
            <a:r>
              <a:rPr lang="en-US" sz="3200" i="1" dirty="0"/>
              <a:t>letterhead, bulletin, webpage, fliers, etc</a:t>
            </a:r>
            <a:r>
              <a:rPr lang="en-US" sz="3200" dirty="0"/>
              <a:t>.)</a:t>
            </a:r>
          </a:p>
          <a:p>
            <a:r>
              <a:rPr lang="en-US" sz="2800" b="1" dirty="0"/>
              <a:t>Please vote for TWO - </a:t>
            </a:r>
            <a:r>
              <a:rPr lang="en-US" sz="2800" dirty="0"/>
              <a:t>  </a:t>
            </a:r>
            <a:r>
              <a:rPr lang="en-US" sz="2800" b="1" i="1" dirty="0"/>
              <a:t>1</a:t>
            </a:r>
            <a:r>
              <a:rPr lang="en-US" sz="2800" i="1" dirty="0"/>
              <a:t>   = First Choice;  </a:t>
            </a:r>
            <a:r>
              <a:rPr lang="en-US" sz="2800" b="1" i="1" dirty="0"/>
              <a:t>2</a:t>
            </a:r>
            <a:r>
              <a:rPr lang="en-US" sz="2800" i="1" dirty="0"/>
              <a:t>   = </a:t>
            </a:r>
            <a:r>
              <a:rPr lang="en-US" sz="2800" i="1"/>
              <a:t>Second Choice</a:t>
            </a:r>
            <a:endParaRPr lang="en-US" sz="28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9C0B2F6-EBB9-85E7-5E43-87AA594D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1442720"/>
            <a:ext cx="3197013" cy="2397760"/>
          </a:xfrm>
          <a:prstGeom prst="rect">
            <a:avLst/>
          </a:prstGeom>
        </p:spPr>
      </p:pic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02CAE2B5-E93D-07BA-EAA8-215FCB2BA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20492"/>
          <a:stretch/>
        </p:blipFill>
        <p:spPr>
          <a:xfrm>
            <a:off x="4236720" y="1833880"/>
            <a:ext cx="3718560" cy="182626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C8FFC53-BCD7-731B-3320-4099D6965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8995" b="7761"/>
          <a:stretch/>
        </p:blipFill>
        <p:spPr>
          <a:xfrm>
            <a:off x="8339123" y="1706880"/>
            <a:ext cx="3188345" cy="2133600"/>
          </a:xfrm>
          <a:prstGeom prst="rect">
            <a:avLst/>
          </a:prstGeom>
        </p:spPr>
      </p:pic>
      <p:pic>
        <p:nvPicPr>
          <p:cNvPr id="11" name="Picture 10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8ED3F37D-A9B0-9EE4-AFFC-7535CAF62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4053840"/>
            <a:ext cx="3197013" cy="2397760"/>
          </a:xfrm>
          <a:prstGeom prst="rect">
            <a:avLst/>
          </a:prstGeom>
        </p:spPr>
      </p:pic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3124A199-7E4B-861E-D21C-93F739F7D4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6078" r="7931" b="18457"/>
          <a:stretch/>
        </p:blipFill>
        <p:spPr>
          <a:xfrm>
            <a:off x="4167293" y="4226560"/>
            <a:ext cx="3899747" cy="230632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DE53716-A54C-B7BD-D17D-D412183F5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916680"/>
            <a:ext cx="3952240" cy="296418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18A49C-FD3E-5536-2DF1-C4A9184B92A6}"/>
              </a:ext>
            </a:extLst>
          </p:cNvPr>
          <p:cNvSpPr/>
          <p:nvPr/>
        </p:nvSpPr>
        <p:spPr>
          <a:xfrm>
            <a:off x="589280" y="2021840"/>
            <a:ext cx="457200" cy="3556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E7169D-76D3-C83F-065D-30062AAF2D91}"/>
              </a:ext>
            </a:extLst>
          </p:cNvPr>
          <p:cNvSpPr/>
          <p:nvPr/>
        </p:nvSpPr>
        <p:spPr>
          <a:xfrm>
            <a:off x="3886200" y="2034540"/>
            <a:ext cx="457200" cy="3429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35D691-525B-4F78-9493-2D347C25259E}"/>
              </a:ext>
            </a:extLst>
          </p:cNvPr>
          <p:cNvSpPr/>
          <p:nvPr/>
        </p:nvSpPr>
        <p:spPr>
          <a:xfrm>
            <a:off x="10779760" y="2021840"/>
            <a:ext cx="457200" cy="3556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CCBADA-3720-F510-2B39-D93D163E676B}"/>
              </a:ext>
            </a:extLst>
          </p:cNvPr>
          <p:cNvSpPr/>
          <p:nvPr/>
        </p:nvSpPr>
        <p:spPr>
          <a:xfrm>
            <a:off x="970280" y="4533900"/>
            <a:ext cx="457200" cy="3556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EA59B4D-78FB-438F-10B1-BC5BAF9FF108}"/>
              </a:ext>
            </a:extLst>
          </p:cNvPr>
          <p:cNvSpPr/>
          <p:nvPr/>
        </p:nvSpPr>
        <p:spPr>
          <a:xfrm>
            <a:off x="3881120" y="4533900"/>
            <a:ext cx="457200" cy="3556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89F4C5-A017-273F-BAD3-E46A19CB4222}"/>
              </a:ext>
            </a:extLst>
          </p:cNvPr>
          <p:cNvSpPr/>
          <p:nvPr/>
        </p:nvSpPr>
        <p:spPr>
          <a:xfrm>
            <a:off x="8414173" y="4533900"/>
            <a:ext cx="457200" cy="3556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58FA12-D6AA-82A9-5D04-F4CA27545A3B}"/>
              </a:ext>
            </a:extLst>
          </p:cNvPr>
          <p:cNvSpPr/>
          <p:nvPr/>
        </p:nvSpPr>
        <p:spPr>
          <a:xfrm>
            <a:off x="4968240" y="1041400"/>
            <a:ext cx="457200" cy="355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4D3905-C741-899B-4083-8B461947F395}"/>
              </a:ext>
            </a:extLst>
          </p:cNvPr>
          <p:cNvSpPr/>
          <p:nvPr/>
        </p:nvSpPr>
        <p:spPr>
          <a:xfrm>
            <a:off x="7577667" y="1051560"/>
            <a:ext cx="457200" cy="355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0C5593-2222-86AD-3713-35666633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487680"/>
            <a:ext cx="10982960" cy="58826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Matthew 5 </a:t>
            </a:r>
            <a:r>
              <a:rPr lang="en-US" sz="4800" dirty="0"/>
              <a:t>-</a:t>
            </a:r>
            <a:r>
              <a:rPr lang="en-US" sz="4800" b="1" dirty="0"/>
              <a:t> Blessed are …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3</a:t>
            </a:r>
            <a:r>
              <a:rPr lang="en-US" sz="4800" b="1" dirty="0"/>
              <a:t>  </a:t>
            </a:r>
            <a:r>
              <a:rPr lang="en-US" sz="4800" dirty="0"/>
              <a:t>the </a:t>
            </a:r>
            <a:r>
              <a:rPr lang="en-US" sz="4800" b="1" dirty="0"/>
              <a:t>poor in spirit</a:t>
            </a:r>
            <a:r>
              <a:rPr lang="en-US" sz="4800" dirty="0"/>
              <a:t>, for theirs is the 	kingdom of heaven. </a:t>
            </a:r>
          </a:p>
          <a:p>
            <a:pPr algn="l"/>
            <a:r>
              <a:rPr lang="en-US" sz="4800" b="1" spc="-250" dirty="0">
                <a:solidFill>
                  <a:srgbClr val="FF0000"/>
                </a:solidFill>
              </a:rPr>
              <a:t>4</a:t>
            </a:r>
            <a:r>
              <a:rPr lang="en-US" sz="4800" b="1" spc="-250" dirty="0"/>
              <a:t>  </a:t>
            </a:r>
            <a:r>
              <a:rPr lang="en-US" sz="4800" spc="-250" dirty="0"/>
              <a:t>those who </a:t>
            </a:r>
            <a:r>
              <a:rPr lang="en-US" sz="4800" b="1" spc="-250" dirty="0"/>
              <a:t>mourn</a:t>
            </a:r>
            <a:r>
              <a:rPr lang="en-US" sz="4800" spc="-250" dirty="0"/>
              <a:t>, for they shall be comforted. </a:t>
            </a:r>
          </a:p>
          <a:p>
            <a:pPr algn="l"/>
            <a:r>
              <a:rPr lang="en-US" sz="4800" b="1" spc="-50" dirty="0">
                <a:solidFill>
                  <a:srgbClr val="FF0000"/>
                </a:solidFill>
              </a:rPr>
              <a:t>5</a:t>
            </a:r>
            <a:r>
              <a:rPr lang="en-US" sz="4800" b="1" spc="-50" dirty="0"/>
              <a:t>  </a:t>
            </a:r>
            <a:r>
              <a:rPr lang="en-US" sz="4800" spc="-50" dirty="0"/>
              <a:t>the </a:t>
            </a:r>
            <a:r>
              <a:rPr lang="en-US" sz="4800" b="1" spc="-50" dirty="0"/>
              <a:t>meek</a:t>
            </a:r>
            <a:r>
              <a:rPr lang="en-US" sz="4800" spc="-50" dirty="0"/>
              <a:t>, for they shall inherit the earth. 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dirty="0"/>
              <a:t>  </a:t>
            </a:r>
            <a:r>
              <a:rPr lang="en-US" sz="4800" dirty="0"/>
              <a:t>those who </a:t>
            </a:r>
            <a:r>
              <a:rPr lang="en-US" sz="4800" b="1" dirty="0"/>
              <a:t>hunger and thirst for 	righteousness</a:t>
            </a:r>
            <a:r>
              <a:rPr lang="en-US" sz="4800" dirty="0"/>
              <a:t>, for they shall be filled.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7</a:t>
            </a:r>
            <a:r>
              <a:rPr lang="en-US" sz="4800" dirty="0"/>
              <a:t>  the </a:t>
            </a:r>
            <a:r>
              <a:rPr lang="en-US" sz="4800" b="1" dirty="0"/>
              <a:t>merciful</a:t>
            </a:r>
            <a:r>
              <a:rPr lang="en-US" sz="4800" dirty="0"/>
              <a:t>, for they shall obtain mercy. </a:t>
            </a:r>
          </a:p>
        </p:txBody>
      </p:sp>
    </p:spTree>
    <p:extLst>
      <p:ext uri="{BB962C8B-B14F-4D97-AF65-F5344CB8AC3E}">
        <p14:creationId xmlns:p14="http://schemas.microsoft.com/office/powerpoint/2010/main" val="33238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F1A5EF-D0D1-512C-3EB8-79AB4D7B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10972800" cy="6096000"/>
          </a:xfrm>
        </p:spPr>
        <p:txBody>
          <a:bodyPr>
            <a:noAutofit/>
          </a:bodyPr>
          <a:lstStyle/>
          <a:p>
            <a:r>
              <a:rPr lang="en-US" sz="4800" b="1" dirty="0"/>
              <a:t>Grounds for Blessings becoming           more attractive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sz="600" b="1" dirty="0"/>
          </a:p>
          <a:p>
            <a:pPr algn="l"/>
            <a:r>
              <a:rPr lang="en-US" sz="3600" b="1" dirty="0"/>
              <a:t>poor</a:t>
            </a:r>
            <a:r>
              <a:rPr lang="en-US" sz="3600" dirty="0"/>
              <a:t> in spirit (</a:t>
            </a:r>
            <a:r>
              <a:rPr lang="en-US" sz="3600" i="1" dirty="0"/>
              <a:t>about self</a:t>
            </a:r>
            <a:r>
              <a:rPr lang="en-US" sz="3600" dirty="0"/>
              <a:t>)		</a:t>
            </a:r>
          </a:p>
          <a:p>
            <a:pPr algn="l">
              <a:tabLst>
                <a:tab pos="233363" algn="l"/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	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b="1" dirty="0"/>
              <a:t>mourn</a:t>
            </a:r>
            <a:r>
              <a:rPr lang="en-US" sz="3600" dirty="0"/>
              <a:t> (</a:t>
            </a:r>
            <a:r>
              <a:rPr lang="en-US" sz="3600" i="1" dirty="0"/>
              <a:t>over sin</a:t>
            </a:r>
            <a:r>
              <a:rPr lang="en-US" sz="3600" dirty="0"/>
              <a:t>)	</a:t>
            </a:r>
            <a:endParaRPr lang="en-US" sz="3600" b="1" dirty="0">
              <a:solidFill>
                <a:srgbClr val="FF0000"/>
              </a:solidFill>
            </a:endParaRPr>
          </a:p>
          <a:p>
            <a:pPr algn="l">
              <a:tabLst>
                <a:tab pos="233363" algn="l"/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		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b="1" dirty="0"/>
              <a:t>meek</a:t>
            </a:r>
            <a:r>
              <a:rPr lang="en-US" sz="3600" dirty="0"/>
              <a:t> (</a:t>
            </a:r>
            <a:r>
              <a:rPr lang="en-US" sz="3600" i="1" dirty="0"/>
              <a:t>toward others</a:t>
            </a:r>
            <a:r>
              <a:rPr lang="en-US" sz="3600" dirty="0"/>
              <a:t>)	</a:t>
            </a:r>
          </a:p>
          <a:p>
            <a:pPr>
              <a:tabLst>
                <a:tab pos="233363" algn="l"/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b="1" dirty="0"/>
              <a:t>hungry</a:t>
            </a:r>
            <a:r>
              <a:rPr lang="en-US" sz="3600" dirty="0"/>
              <a:t> to be right (</a:t>
            </a:r>
            <a:r>
              <a:rPr lang="en-US" sz="3600" i="1" dirty="0"/>
              <a:t>with God</a:t>
            </a:r>
            <a:r>
              <a:rPr lang="en-US" sz="3600" dirty="0"/>
              <a:t>)</a:t>
            </a:r>
            <a:endParaRPr lang="en-US" sz="3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tabLst>
                <a:tab pos="233363" algn="l"/>
                <a:tab pos="457200" algn="l"/>
              </a:tabLst>
            </a:pPr>
            <a:endParaRPr lang="en-US" sz="1200" dirty="0"/>
          </a:p>
          <a:p>
            <a:pPr>
              <a:tabLst>
                <a:tab pos="233363" algn="l"/>
                <a:tab pos="457200" algn="l"/>
              </a:tabLst>
            </a:pPr>
            <a:r>
              <a:rPr lang="en-US" sz="4800" dirty="0"/>
              <a:t>… for they shall be </a:t>
            </a:r>
            <a:r>
              <a:rPr lang="en-US" sz="4800" b="1" dirty="0"/>
              <a:t>filled</a:t>
            </a:r>
            <a:r>
              <a:rPr lang="en-US" sz="4800" dirty="0"/>
              <a:t>. </a:t>
            </a:r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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42AA1-763F-CA7B-8EB7-25C05BECCE45}"/>
              </a:ext>
            </a:extLst>
          </p:cNvPr>
          <p:cNvSpPr txBox="1"/>
          <p:nvPr/>
        </p:nvSpPr>
        <p:spPr>
          <a:xfrm>
            <a:off x="6207760" y="1928633"/>
            <a:ext cx="544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peacemaker</a:t>
            </a:r>
            <a:r>
              <a:rPr lang="en-US" sz="3600" dirty="0"/>
              <a:t> (</a:t>
            </a:r>
            <a:r>
              <a:rPr lang="en-US" sz="3600" i="1" dirty="0"/>
              <a:t>known peace</a:t>
            </a:r>
            <a:r>
              <a:rPr lang="en-US" sz="36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372DB-8158-11FD-F791-5BAD3E33204C}"/>
              </a:ext>
            </a:extLst>
          </p:cNvPr>
          <p:cNvSpPr txBox="1"/>
          <p:nvPr/>
        </p:nvSpPr>
        <p:spPr>
          <a:xfrm>
            <a:off x="6207760" y="2585124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pure</a:t>
            </a:r>
            <a:r>
              <a:rPr lang="en-US" sz="3600" dirty="0"/>
              <a:t> (</a:t>
            </a:r>
            <a:r>
              <a:rPr lang="en-US" sz="3600" i="1" dirty="0"/>
              <a:t>known forgiveness</a:t>
            </a:r>
            <a:r>
              <a:rPr lang="en-US" sz="3600" dirty="0"/>
              <a:t>)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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50D90-9972-0E83-0503-597109A63300}"/>
              </a:ext>
            </a:extLst>
          </p:cNvPr>
          <p:cNvSpPr txBox="1"/>
          <p:nvPr/>
        </p:nvSpPr>
        <p:spPr>
          <a:xfrm>
            <a:off x="6207760" y="3211135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merciful</a:t>
            </a:r>
            <a:r>
              <a:rPr lang="en-US" sz="3600" dirty="0"/>
              <a:t> (</a:t>
            </a:r>
            <a:r>
              <a:rPr lang="en-US" sz="3600" i="1" dirty="0"/>
              <a:t>known mercy</a:t>
            </a:r>
            <a:r>
              <a:rPr lang="en-US" sz="3600" dirty="0"/>
              <a:t>)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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98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/>
          </a:bodyPr>
          <a:lstStyle/>
          <a:p>
            <a:pPr fontAlgn="base"/>
            <a:r>
              <a:rPr lang="en-US" sz="4800" b="1" i="0" u="sng" cap="all" dirty="0">
                <a:solidFill>
                  <a:srgbClr val="FF0000"/>
                </a:solidFill>
                <a:effectLst/>
              </a:rPr>
              <a:t>WHAT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 is Mercy?</a:t>
            </a:r>
          </a:p>
        </p:txBody>
      </p:sp>
      <p:pic>
        <p:nvPicPr>
          <p:cNvPr id="1026" name="Picture 2" descr="MERCY - THE GAME - YouTube">
            <a:extLst>
              <a:ext uri="{FF2B5EF4-FFF2-40B4-BE49-F238E27FC236}">
                <a16:creationId xmlns:a16="http://schemas.microsoft.com/office/drawing/2014/main" id="{CAE2BF2E-0B9F-4E8F-1258-64064732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508760"/>
            <a:ext cx="934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800" b="1" i="0" u="sng" cap="all" dirty="0">
                <a:solidFill>
                  <a:srgbClr val="FF0000"/>
                </a:solidFill>
                <a:effectLst/>
              </a:rPr>
              <a:t>WHAT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 is Mercy?</a:t>
            </a:r>
          </a:p>
          <a:p>
            <a:pPr marL="685800" indent="-685800" algn="l" fontAlgn="base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333333"/>
                </a:solidFill>
                <a:sym typeface="Wingdings" panose="05000000000000000000" pitchFamily="2" charset="2"/>
              </a:rPr>
              <a:t>Grace </a:t>
            </a:r>
            <a:r>
              <a:rPr lang="en-US" sz="4800" dirty="0">
                <a:solidFill>
                  <a:srgbClr val="333333"/>
                </a:solidFill>
                <a:sym typeface="Wingdings" panose="05000000000000000000" pitchFamily="2" charset="2"/>
              </a:rPr>
              <a:t>means I </a:t>
            </a:r>
            <a:r>
              <a:rPr lang="en-US" sz="4800" b="1" dirty="0">
                <a:solidFill>
                  <a:srgbClr val="333333"/>
                </a:solidFill>
                <a:sym typeface="Wingdings" panose="05000000000000000000" pitchFamily="2" charset="2"/>
              </a:rPr>
              <a:t>get</a:t>
            </a:r>
            <a:r>
              <a:rPr lang="en-US" sz="480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sz="4800" b="1" dirty="0">
                <a:solidFill>
                  <a:srgbClr val="333333"/>
                </a:solidFill>
                <a:sym typeface="Wingdings" panose="05000000000000000000" pitchFamily="2" charset="2"/>
              </a:rPr>
              <a:t>what I do NOT deserve.</a:t>
            </a:r>
          </a:p>
          <a:p>
            <a:pPr marL="685800" indent="-685800" algn="l" fontAlgn="base">
              <a:buFont typeface="Wingdings" panose="05000000000000000000" pitchFamily="2" charset="2"/>
              <a:buChar char="Ø"/>
            </a:pPr>
            <a:r>
              <a:rPr lang="en-US" sz="4800" b="1" i="0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Mercy </a:t>
            </a:r>
            <a:r>
              <a:rPr lang="en-US" sz="4800" i="0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means I </a:t>
            </a:r>
            <a:r>
              <a:rPr lang="en-US" sz="4800" b="1" i="0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do not get what I DO deserve.</a:t>
            </a:r>
          </a:p>
          <a:p>
            <a:pPr algn="l" fontAlgn="base"/>
            <a:endParaRPr lang="en-US" sz="1100" b="1" dirty="0">
              <a:solidFill>
                <a:srgbClr val="FF0000"/>
              </a:solidFill>
            </a:endParaRP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Psalm 103:10  </a:t>
            </a:r>
            <a:r>
              <a:rPr lang="en-US" sz="4800" dirty="0">
                <a:solidFill>
                  <a:srgbClr val="333333"/>
                </a:solidFill>
              </a:rPr>
              <a:t>The LORD has </a:t>
            </a:r>
            <a:r>
              <a:rPr lang="en-US" sz="4800" b="1" dirty="0">
                <a:solidFill>
                  <a:srgbClr val="333333"/>
                </a:solidFill>
              </a:rPr>
              <a:t>not</a:t>
            </a:r>
            <a:r>
              <a:rPr lang="en-US" sz="4800" dirty="0">
                <a:solidFill>
                  <a:srgbClr val="333333"/>
                </a:solidFill>
              </a:rPr>
              <a:t> </a:t>
            </a:r>
            <a:r>
              <a:rPr lang="en-US" sz="4800" b="1" dirty="0">
                <a:solidFill>
                  <a:srgbClr val="333333"/>
                </a:solidFill>
              </a:rPr>
              <a:t>dealt</a:t>
            </a:r>
            <a:r>
              <a:rPr lang="en-US" sz="4800" dirty="0">
                <a:solidFill>
                  <a:srgbClr val="333333"/>
                </a:solidFill>
              </a:rPr>
              <a:t> with us according to our sins, nor </a:t>
            </a:r>
            <a:r>
              <a:rPr lang="en-US" sz="4800" b="1" dirty="0">
                <a:solidFill>
                  <a:srgbClr val="333333"/>
                </a:solidFill>
              </a:rPr>
              <a:t>punished</a:t>
            </a:r>
            <a:r>
              <a:rPr lang="en-US" sz="4800" dirty="0">
                <a:solidFill>
                  <a:srgbClr val="333333"/>
                </a:solidFill>
              </a:rPr>
              <a:t> us according to our iniquities. </a:t>
            </a: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11</a:t>
            </a:r>
            <a:r>
              <a:rPr lang="en-US" sz="4800" dirty="0">
                <a:solidFill>
                  <a:srgbClr val="333333"/>
                </a:solidFill>
              </a:rPr>
              <a:t>  For as the heavens are high above the earth, so great is His </a:t>
            </a:r>
            <a:r>
              <a:rPr lang="en-US" sz="4800" b="1" dirty="0">
                <a:solidFill>
                  <a:srgbClr val="333333"/>
                </a:solidFill>
              </a:rPr>
              <a:t>mercy</a:t>
            </a:r>
            <a:r>
              <a:rPr lang="en-US" sz="4800" dirty="0">
                <a:solidFill>
                  <a:srgbClr val="333333"/>
                </a:solidFill>
              </a:rPr>
              <a:t> toward those who fear Him.</a:t>
            </a:r>
          </a:p>
        </p:txBody>
      </p:sp>
    </p:spTree>
    <p:extLst>
      <p:ext uri="{BB962C8B-B14F-4D97-AF65-F5344CB8AC3E}">
        <p14:creationId xmlns:p14="http://schemas.microsoft.com/office/powerpoint/2010/main" val="21872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4800" b="1" i="0" u="sng" cap="all" dirty="0">
                <a:solidFill>
                  <a:srgbClr val="FF0000"/>
                </a:solidFill>
                <a:effectLst/>
              </a:rPr>
              <a:t>WHAT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 is Mercy?</a:t>
            </a:r>
          </a:p>
          <a:p>
            <a:pPr algn="l" fontAlgn="base"/>
            <a:r>
              <a:rPr lang="en-US" sz="4800" b="1" i="0" cap="all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 </a:t>
            </a:r>
            <a:r>
              <a:rPr lang="en-US" sz="4800" b="1" dirty="0">
                <a:solidFill>
                  <a:srgbClr val="333333"/>
                </a:solidFill>
                <a:sym typeface="Wingdings" panose="05000000000000000000" pitchFamily="2" charset="2"/>
              </a:rPr>
              <a:t>P</a:t>
            </a:r>
            <a:r>
              <a:rPr lang="en-US" sz="4800" b="1" i="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art of God’s 10 Commandments</a:t>
            </a:r>
            <a:endParaRPr lang="en-US" sz="4800" b="1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Exodus 20:4-6  </a:t>
            </a:r>
            <a:r>
              <a:rPr lang="en-US" sz="4800" dirty="0"/>
              <a:t>You shall not make for yourself a carved image to bow down to them nor serve them. For I am a jealous God, visiting the iniquity of the fathers upon the children to the third and fourth generations of those who hate Me, but showing </a:t>
            </a:r>
            <a:r>
              <a:rPr lang="en-US" sz="4800" b="1" dirty="0"/>
              <a:t>mercy</a:t>
            </a:r>
            <a:r>
              <a:rPr lang="en-US" sz="4800" dirty="0"/>
              <a:t> to thousands, to those who love Me and keep My commandments. </a:t>
            </a:r>
            <a:endParaRPr lang="en-US" sz="48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5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rmAutofit lnSpcReduction="10000"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</a:rPr>
              <a:t>Kids  </a:t>
            </a:r>
            <a:r>
              <a:rPr lang="en-US" sz="6600" b="1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</a:rPr>
              <a:t>K</a:t>
            </a:r>
            <a:r>
              <a:rPr lang="en-US" sz="6600" b="1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  <a:sym typeface="Wingdings" panose="05000000000000000000" pitchFamily="2" charset="2"/>
              </a:rPr>
              <a:t></a:t>
            </a:r>
            <a:r>
              <a:rPr lang="en-US" sz="6600" b="1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</a:rPr>
              <a:t>rner</a:t>
            </a:r>
            <a:endParaRPr lang="en-US" sz="66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Goudy Stout" panose="0202090407030B020401" pitchFamily="18" charset="0"/>
            </a:endParaRPr>
          </a:p>
          <a:p>
            <a:endParaRPr lang="en-US" sz="66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Goudy Stout" panose="0202090407030B020401" pitchFamily="18" charset="0"/>
            </a:endParaRPr>
          </a:p>
          <a:p>
            <a:endParaRPr lang="en-US" sz="66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Goudy Stout" panose="0202090407030B020401" pitchFamily="18" charset="0"/>
            </a:endParaRPr>
          </a:p>
          <a:p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</a:rPr>
              <a:t>Mr. </a:t>
            </a:r>
            <a:r>
              <a:rPr lang="en-US" sz="6600" b="1" dirty="0" err="1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Goudy Stout" panose="0202090407030B020401" pitchFamily="18" charset="0"/>
              </a:rPr>
              <a:t>Keilholtz</a:t>
            </a:r>
            <a:endParaRPr lang="en-US" sz="48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Goudy Stout" panose="0202090407030B020401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12DA57-17CD-BF7F-F77B-E61B8DBFB5D9}"/>
              </a:ext>
            </a:extLst>
          </p:cNvPr>
          <p:cNvSpPr/>
          <p:nvPr/>
        </p:nvSpPr>
        <p:spPr>
          <a:xfrm>
            <a:off x="248919" y="228599"/>
            <a:ext cx="11694160" cy="6400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nuts clip art 20 free Cliparts | Download images on Clipground 2021">
            <a:extLst>
              <a:ext uri="{FF2B5EF4-FFF2-40B4-BE49-F238E27FC236}">
                <a16:creationId xmlns:a16="http://schemas.microsoft.com/office/drawing/2014/main" id="{C0963DC9-AD0F-6A80-4ED1-E8DCA05B5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5988" r="5174" b="7006"/>
          <a:stretch/>
        </p:blipFill>
        <p:spPr bwMode="auto">
          <a:xfrm>
            <a:off x="944880" y="2377440"/>
            <a:ext cx="2794000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yalty Free Donut Bite Clip Art, Vector Images &amp; Illustrations - iStock">
            <a:extLst>
              <a:ext uri="{FF2B5EF4-FFF2-40B4-BE49-F238E27FC236}">
                <a16:creationId xmlns:a16="http://schemas.microsoft.com/office/drawing/2014/main" id="{192757BE-AC39-FFBF-0768-1BE12B294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3194" r="8064" b="4610"/>
          <a:stretch/>
        </p:blipFill>
        <p:spPr bwMode="auto">
          <a:xfrm>
            <a:off x="8676640" y="2377440"/>
            <a:ext cx="2570480" cy="27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9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/>
          </a:bodyPr>
          <a:lstStyle/>
          <a:p>
            <a:pPr algn="l" fontAlgn="base"/>
            <a:r>
              <a:rPr lang="en-US" sz="4800" b="1" i="0" cap="all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 </a:t>
            </a:r>
            <a:r>
              <a:rPr lang="en-US" sz="4800" b="1" dirty="0">
                <a:solidFill>
                  <a:srgbClr val="333333"/>
                </a:solidFill>
                <a:sym typeface="Wingdings" panose="05000000000000000000" pitchFamily="2" charset="2"/>
              </a:rPr>
              <a:t>MERCY is p</a:t>
            </a:r>
            <a:r>
              <a:rPr lang="en-US" sz="4800" b="1" i="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art of God’s character</a:t>
            </a:r>
            <a:endParaRPr lang="en-US" sz="4800" b="1" dirty="0">
              <a:solidFill>
                <a:srgbClr val="FF0000"/>
              </a:solidFill>
            </a:endParaRP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Exodus 34:5</a:t>
            </a:r>
            <a:r>
              <a:rPr lang="en-US" sz="4800" dirty="0"/>
              <a:t>  Now the LORD descended in the cloud and stood with Moses and proclaimed His name. </a:t>
            </a: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dirty="0"/>
              <a:t>  “The LORD, the LORD God, merciful and gracious, longsuffering, and abounding in </a:t>
            </a:r>
            <a:r>
              <a:rPr lang="en-US" sz="4800" b="1" dirty="0"/>
              <a:t>mercy</a:t>
            </a:r>
            <a:r>
              <a:rPr lang="en-US" sz="4800" dirty="0"/>
              <a:t> and truth”. </a:t>
            </a:r>
          </a:p>
        </p:txBody>
      </p:sp>
    </p:spTree>
    <p:extLst>
      <p:ext uri="{BB962C8B-B14F-4D97-AF65-F5344CB8AC3E}">
        <p14:creationId xmlns:p14="http://schemas.microsoft.com/office/powerpoint/2010/main" val="1308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/>
          </a:bodyPr>
          <a:lstStyle/>
          <a:p>
            <a:pPr algn="l" fontAlgn="base"/>
            <a:r>
              <a:rPr lang="en-US" sz="4800" b="1" i="0" cap="all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 </a:t>
            </a:r>
            <a:r>
              <a:rPr lang="en-US" sz="4800" b="1" i="0" cap="all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Mercy </a:t>
            </a:r>
            <a:r>
              <a:rPr lang="en-US" sz="4800" b="1" i="0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is part of God’s covenant </a:t>
            </a:r>
            <a:r>
              <a:rPr lang="en-US" sz="4800" i="0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(</a:t>
            </a:r>
            <a:r>
              <a:rPr lang="en-US" sz="4800" i="1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promises</a:t>
            </a:r>
            <a:r>
              <a:rPr lang="en-US" sz="4800" i="0" spc="-150" dirty="0">
                <a:solidFill>
                  <a:srgbClr val="333333"/>
                </a:solidFill>
                <a:effectLst/>
                <a:sym typeface="Wingdings" panose="05000000000000000000" pitchFamily="2" charset="2"/>
              </a:rPr>
              <a:t>)</a:t>
            </a:r>
            <a:endParaRPr lang="en-US" sz="4800" spc="-150" dirty="0">
              <a:solidFill>
                <a:srgbClr val="FF0000"/>
              </a:solidFill>
            </a:endParaRP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1Kings 8:23  </a:t>
            </a:r>
            <a:r>
              <a:rPr lang="en-US" sz="4800" dirty="0"/>
              <a:t>LORD God of Israel, there is no god in heaven above or on earth below like You, who keep Your </a:t>
            </a:r>
            <a:r>
              <a:rPr lang="en-US" sz="4800" b="1" dirty="0"/>
              <a:t>covenant and mercy</a:t>
            </a:r>
            <a:r>
              <a:rPr lang="en-US" sz="4800" dirty="0"/>
              <a:t>. </a:t>
            </a: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24</a:t>
            </a:r>
            <a:r>
              <a:rPr lang="en-US" sz="4800" dirty="0"/>
              <a:t>  You have kept what You </a:t>
            </a:r>
            <a:r>
              <a:rPr lang="en-US" sz="4800" b="1" dirty="0"/>
              <a:t>promised</a:t>
            </a:r>
            <a:r>
              <a:rPr lang="en-US" sz="4800" dirty="0"/>
              <a:t> Your servant David my father; You have both </a:t>
            </a:r>
            <a:r>
              <a:rPr lang="en-US" sz="4800" b="1" dirty="0"/>
              <a:t>spoken with Your mouth</a:t>
            </a:r>
            <a:r>
              <a:rPr lang="en-US" sz="4800" dirty="0"/>
              <a:t> and </a:t>
            </a:r>
            <a:r>
              <a:rPr lang="en-US" sz="4800" b="1" dirty="0"/>
              <a:t>fulfilled it with Your hand</a:t>
            </a:r>
            <a:r>
              <a:rPr lang="en-US" sz="4800" dirty="0"/>
              <a:t>, as it is this day. </a:t>
            </a:r>
          </a:p>
        </p:txBody>
      </p:sp>
    </p:spTree>
    <p:extLst>
      <p:ext uri="{BB962C8B-B14F-4D97-AF65-F5344CB8AC3E}">
        <p14:creationId xmlns:p14="http://schemas.microsoft.com/office/powerpoint/2010/main" val="22184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6"/>
            <a:ext cx="10972800" cy="6143413"/>
          </a:xfrm>
        </p:spPr>
        <p:txBody>
          <a:bodyPr>
            <a:normAutofit fontScale="85000" lnSpcReduction="20000"/>
          </a:bodyPr>
          <a:lstStyle/>
          <a:p>
            <a:pPr marL="685800" indent="-685800" algn="l" fontAlgn="base"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rgbClr val="333333"/>
                </a:solidFill>
                <a:sym typeface="Wingdings" panose="05000000000000000000" pitchFamily="2" charset="2"/>
              </a:rPr>
              <a:t>Mercy is central to worship</a:t>
            </a:r>
          </a:p>
          <a:p>
            <a:pPr algn="l" fontAlgn="base"/>
            <a:endParaRPr lang="en-US" sz="48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48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48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48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58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58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5600" b="1" dirty="0">
              <a:solidFill>
                <a:srgbClr val="FF0000"/>
              </a:solidFill>
            </a:endParaRPr>
          </a:p>
          <a:p>
            <a:pPr algn="l" fontAlgn="base"/>
            <a:r>
              <a:rPr lang="en-US" sz="5200" b="1" dirty="0">
                <a:solidFill>
                  <a:srgbClr val="FF0000"/>
                </a:solidFill>
              </a:rPr>
              <a:t>Hosea 6:6  </a:t>
            </a:r>
            <a:r>
              <a:rPr lang="en-US" sz="5200" dirty="0"/>
              <a:t>I desire </a:t>
            </a:r>
            <a:r>
              <a:rPr lang="en-US" sz="5200" b="1" dirty="0"/>
              <a:t>mercy</a:t>
            </a:r>
            <a:r>
              <a:rPr lang="en-US" sz="5200" dirty="0"/>
              <a:t> and not sacrifice; the knowledge of God more than burnt offerings.</a:t>
            </a:r>
            <a:endParaRPr lang="en-US" sz="5200" b="1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algn="l" fontAlgn="base"/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The Ark Of The Covenant And The Mercy Seat Discovered By | Autos Post">
            <a:extLst>
              <a:ext uri="{FF2B5EF4-FFF2-40B4-BE49-F238E27FC236}">
                <a16:creationId xmlns:a16="http://schemas.microsoft.com/office/drawing/2014/main" id="{8753DC3F-8B9A-CD31-158B-4E78B0DB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55" y="1341096"/>
            <a:ext cx="6436290" cy="36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191297-F8C3-917B-660E-C284CC2B7995}"/>
              </a:ext>
            </a:extLst>
          </p:cNvPr>
          <p:cNvCxnSpPr>
            <a:cxnSpLocks/>
          </p:cNvCxnSpPr>
          <p:nvPr/>
        </p:nvCxnSpPr>
        <p:spPr>
          <a:xfrm>
            <a:off x="2143760" y="1135321"/>
            <a:ext cx="4023360" cy="15367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 lnSpcReduction="10000"/>
          </a:bodyPr>
          <a:lstStyle/>
          <a:p>
            <a:pPr marL="685800" indent="-685800" algn="l" fontAlgn="base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333333"/>
                </a:solidFill>
                <a:sym typeface="Wingdings" panose="05000000000000000000" pitchFamily="2" charset="2"/>
              </a:rPr>
              <a:t>God delights in and prioritizes MERCY</a:t>
            </a:r>
          </a:p>
          <a:p>
            <a:pPr algn="l" fontAlgn="base"/>
            <a:r>
              <a:rPr lang="en-US" sz="1500" dirty="0"/>
              <a:t> </a:t>
            </a:r>
            <a:r>
              <a:rPr lang="en-US" sz="4800" b="1" dirty="0">
                <a:solidFill>
                  <a:srgbClr val="FF0000"/>
                </a:solidFill>
              </a:rPr>
              <a:t>Jeremiah 9:24</a:t>
            </a:r>
            <a:r>
              <a:rPr lang="en-US" sz="4800" dirty="0"/>
              <a:t>  Let him who glories glory in this, that he understands and knows Me, that I am the LORD, exercising </a:t>
            </a:r>
            <a:r>
              <a:rPr lang="en-US" sz="4800" b="1" dirty="0"/>
              <a:t>mercy</a:t>
            </a:r>
            <a:r>
              <a:rPr lang="en-US" sz="4800" dirty="0"/>
              <a:t>, justice, and righteousness in the earth.   For in these I </a:t>
            </a:r>
            <a:r>
              <a:rPr lang="en-US" sz="4800" b="1" dirty="0"/>
              <a:t>delight</a:t>
            </a:r>
            <a:r>
              <a:rPr lang="en-US" sz="4800" dirty="0"/>
              <a:t>," says the LORD. </a:t>
            </a: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Matthew 23:23</a:t>
            </a:r>
            <a:r>
              <a:rPr lang="en-US" sz="4800" dirty="0">
                <a:solidFill>
                  <a:srgbClr val="FF0000"/>
                </a:solidFill>
              </a:rPr>
              <a:t>  </a:t>
            </a:r>
            <a:r>
              <a:rPr lang="en-US" sz="4800" dirty="0"/>
              <a:t>You have neglected the </a:t>
            </a:r>
            <a:r>
              <a:rPr lang="en-US" sz="4800" b="1" dirty="0"/>
              <a:t>weightier</a:t>
            </a:r>
            <a:r>
              <a:rPr lang="en-US" sz="4800" dirty="0"/>
              <a:t> </a:t>
            </a:r>
            <a:r>
              <a:rPr lang="en-US" sz="4800" i="1" dirty="0"/>
              <a:t>matters</a:t>
            </a:r>
            <a:r>
              <a:rPr lang="en-US" sz="4800" dirty="0"/>
              <a:t> of the law: justice and </a:t>
            </a:r>
            <a:r>
              <a:rPr lang="en-US" sz="4800" b="1" dirty="0"/>
              <a:t>mercy</a:t>
            </a:r>
            <a:r>
              <a:rPr lang="en-US" sz="4800" dirty="0"/>
              <a:t> and faith. </a:t>
            </a:r>
          </a:p>
        </p:txBody>
      </p:sp>
    </p:spTree>
    <p:extLst>
      <p:ext uri="{BB962C8B-B14F-4D97-AF65-F5344CB8AC3E}">
        <p14:creationId xmlns:p14="http://schemas.microsoft.com/office/powerpoint/2010/main" val="5125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/>
          </a:bodyPr>
          <a:lstStyle/>
          <a:p>
            <a:pPr fontAlgn="base"/>
            <a:r>
              <a:rPr lang="en-US" sz="4800" b="1" i="0" u="sng" cap="all" dirty="0">
                <a:solidFill>
                  <a:srgbClr val="FF0000"/>
                </a:solidFill>
                <a:effectLst/>
              </a:rPr>
              <a:t>WHY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have we been shown 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Mercy?</a:t>
            </a:r>
          </a:p>
          <a:p>
            <a:pPr algn="l" fontAlgn="base"/>
            <a:r>
              <a:rPr lang="en-US" sz="4800" b="1" dirty="0">
                <a:solidFill>
                  <a:srgbClr val="FF0000"/>
                </a:solidFill>
              </a:rPr>
              <a:t>Micah 7:18  </a:t>
            </a:r>
            <a:r>
              <a:rPr lang="en-US" sz="4800" dirty="0">
                <a:solidFill>
                  <a:srgbClr val="333333"/>
                </a:solidFill>
              </a:rPr>
              <a:t>Who is a God like You, pardoning iniquity and passing over the transgression of the remnant of His heritage? He does not retain His anger forever, </a:t>
            </a:r>
            <a:r>
              <a:rPr lang="en-US" sz="4800" b="1" dirty="0">
                <a:solidFill>
                  <a:srgbClr val="333333"/>
                </a:solidFill>
              </a:rPr>
              <a:t>because He delights in mercy</a:t>
            </a:r>
            <a:r>
              <a:rPr lang="en-US" sz="4800" dirty="0">
                <a:solidFill>
                  <a:srgbClr val="333333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982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800" b="1" i="0" u="sng" cap="all" dirty="0">
                <a:solidFill>
                  <a:srgbClr val="FF0000"/>
                </a:solidFill>
                <a:effectLst/>
              </a:rPr>
              <a:t>How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have we been shown 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Mercy?</a:t>
            </a:r>
          </a:p>
          <a:p>
            <a:pPr algn="l" fontAlgn="base"/>
            <a:r>
              <a:rPr lang="en-US" sz="4800" b="1" i="0" dirty="0">
                <a:solidFill>
                  <a:srgbClr val="FF0000"/>
                </a:solidFill>
                <a:effectLst/>
              </a:rPr>
              <a:t>Psalm 103:10  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The LORD has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not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dealt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 with us according to our sins, nor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punished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 us according to our iniquities. </a:t>
            </a:r>
          </a:p>
          <a:p>
            <a:pPr algn="l" fontAlgn="base"/>
            <a:r>
              <a:rPr lang="en-US" sz="4800" b="1" i="0" dirty="0">
                <a:solidFill>
                  <a:srgbClr val="FF0000"/>
                </a:solidFill>
                <a:effectLst/>
              </a:rPr>
              <a:t>11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  For as the heavens are high above the earth, so great is His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mercy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 toward those who fear Him; </a:t>
            </a:r>
          </a:p>
          <a:p>
            <a:pPr algn="l" fontAlgn="base"/>
            <a:r>
              <a:rPr lang="en-US" sz="4800" b="1" i="0" dirty="0">
                <a:solidFill>
                  <a:srgbClr val="FF0000"/>
                </a:solidFill>
                <a:effectLst/>
              </a:rPr>
              <a:t>12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  As far as the east is from the west, so far has He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removed</a:t>
            </a:r>
            <a:r>
              <a:rPr lang="en-US" sz="4800" i="0" dirty="0">
                <a:solidFill>
                  <a:srgbClr val="333333"/>
                </a:solidFill>
                <a:effectLst/>
              </a:rPr>
              <a:t> our transgressions from us. </a:t>
            </a:r>
          </a:p>
        </p:txBody>
      </p:sp>
    </p:spTree>
    <p:extLst>
      <p:ext uri="{BB962C8B-B14F-4D97-AF65-F5344CB8AC3E}">
        <p14:creationId xmlns:p14="http://schemas.microsoft.com/office/powerpoint/2010/main" val="870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800" b="1" i="0" u="sng" cap="all" dirty="0">
                <a:solidFill>
                  <a:srgbClr val="FF0000"/>
                </a:solidFill>
                <a:effectLst/>
              </a:rPr>
              <a:t>WHO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is shown God’s </a:t>
            </a:r>
            <a:r>
              <a:rPr lang="en-US" sz="4800" b="1" i="0" cap="all" dirty="0">
                <a:solidFill>
                  <a:srgbClr val="333333"/>
                </a:solidFill>
                <a:effectLst/>
              </a:rPr>
              <a:t>Mercy?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Luke 18:9  </a:t>
            </a:r>
            <a:r>
              <a:rPr lang="en-US" sz="4800" dirty="0"/>
              <a:t>Jesus spoke this parable to some who trusted in themselves that they were righteous, and despised others: 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10</a:t>
            </a:r>
            <a:r>
              <a:rPr lang="en-US" sz="4800" dirty="0"/>
              <a:t>  "Two men went up to the temple to pray, one a </a:t>
            </a:r>
            <a:r>
              <a:rPr lang="en-US" sz="4800" b="1" dirty="0"/>
              <a:t>Pharisee</a:t>
            </a:r>
            <a:r>
              <a:rPr lang="en-US" sz="4800" dirty="0"/>
              <a:t> and the other a </a:t>
            </a:r>
            <a:r>
              <a:rPr lang="en-US" sz="4800" b="1" dirty="0"/>
              <a:t>tax collector</a:t>
            </a:r>
            <a:r>
              <a:rPr lang="en-US" sz="4800" dirty="0"/>
              <a:t>. 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11</a:t>
            </a:r>
            <a:r>
              <a:rPr lang="en-US" sz="4800" dirty="0"/>
              <a:t>  The </a:t>
            </a:r>
            <a:r>
              <a:rPr lang="en-US" sz="4800" b="1" dirty="0"/>
              <a:t>Pharisee</a:t>
            </a:r>
            <a:r>
              <a:rPr lang="en-US" sz="4800" dirty="0"/>
              <a:t> stood and prayed thus with himself, 'God, I thank You that I am not like other men—extortioners, unjust, adulterers, or even as this tax collector. </a:t>
            </a:r>
          </a:p>
        </p:txBody>
      </p:sp>
    </p:spTree>
    <p:extLst>
      <p:ext uri="{BB962C8B-B14F-4D97-AF65-F5344CB8AC3E}">
        <p14:creationId xmlns:p14="http://schemas.microsoft.com/office/powerpoint/2010/main" val="29302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491067"/>
            <a:ext cx="10972800" cy="58758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12</a:t>
            </a:r>
            <a:r>
              <a:rPr lang="en-US" sz="4800" dirty="0"/>
              <a:t>  I fast twice a week; I give tithes of all that I possess.’ (</a:t>
            </a:r>
            <a:r>
              <a:rPr lang="en-US" sz="4800" i="1" dirty="0"/>
              <a:t>I deserve God’s blessing</a:t>
            </a:r>
            <a:r>
              <a:rPr lang="en-US" sz="4800" dirty="0"/>
              <a:t>)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13</a:t>
            </a:r>
            <a:r>
              <a:rPr lang="en-US" sz="4800" dirty="0"/>
              <a:t>  But the </a:t>
            </a:r>
            <a:r>
              <a:rPr lang="en-US" sz="4800" b="1" dirty="0"/>
              <a:t>tax collector</a:t>
            </a:r>
            <a:r>
              <a:rPr lang="en-US" sz="4800" dirty="0"/>
              <a:t>, standing afar off, would not so much as raise </a:t>
            </a:r>
            <a:r>
              <a:rPr lang="en-US" sz="4800" i="1" dirty="0"/>
              <a:t>his</a:t>
            </a:r>
            <a:r>
              <a:rPr lang="en-US" sz="4800" dirty="0"/>
              <a:t> eyes to heaven, but beat his breast, saying, 'God, </a:t>
            </a:r>
            <a:r>
              <a:rPr lang="en-US" sz="4800" b="1" dirty="0"/>
              <a:t>be merciful to me a sinner</a:t>
            </a:r>
            <a:r>
              <a:rPr lang="en-US" sz="4800" dirty="0"/>
              <a:t>!’ (</a:t>
            </a:r>
            <a:r>
              <a:rPr lang="en-US" sz="4800" i="1" dirty="0"/>
              <a:t>I deserve God’s judgment</a:t>
            </a:r>
            <a:r>
              <a:rPr lang="en-US" sz="4800" dirty="0"/>
              <a:t>)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14</a:t>
            </a:r>
            <a:r>
              <a:rPr lang="en-US" sz="4800" dirty="0"/>
              <a:t>  I tell you this man went down to his house justified </a:t>
            </a:r>
            <a:r>
              <a:rPr lang="en-US" sz="4800" i="1" dirty="0"/>
              <a:t>rather</a:t>
            </a:r>
            <a:r>
              <a:rPr lang="en-US" sz="4800" dirty="0"/>
              <a:t> than the other; for everyone who exalts himself will be humbled, and he who humbles himself will be exalted." </a:t>
            </a:r>
            <a:endParaRPr lang="en-US" sz="480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14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F1A5EF-D0D1-512C-3EB8-79AB4D7B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10972800" cy="6096000"/>
          </a:xfrm>
        </p:spPr>
        <p:txBody>
          <a:bodyPr>
            <a:noAutofit/>
          </a:bodyPr>
          <a:lstStyle/>
          <a:p>
            <a:pPr fontAlgn="base"/>
            <a:r>
              <a:rPr lang="en-US" sz="4800" b="1" u="sng" cap="all" dirty="0">
                <a:solidFill>
                  <a:srgbClr val="FF0000"/>
                </a:solidFill>
              </a:rPr>
              <a:t>WHO</a:t>
            </a:r>
            <a:r>
              <a:rPr lang="en-US" sz="4800" b="1" cap="all" dirty="0">
                <a:solidFill>
                  <a:srgbClr val="333333"/>
                </a:solidFill>
              </a:rPr>
              <a:t> </a:t>
            </a:r>
            <a:r>
              <a:rPr lang="en-US" sz="4800" b="1" dirty="0">
                <a:solidFill>
                  <a:srgbClr val="333333"/>
                </a:solidFill>
              </a:rPr>
              <a:t>is shown God’s </a:t>
            </a:r>
            <a:r>
              <a:rPr lang="en-US" sz="4800" b="1" cap="all" dirty="0">
                <a:solidFill>
                  <a:srgbClr val="333333"/>
                </a:solidFill>
              </a:rPr>
              <a:t>Mercy?</a:t>
            </a:r>
          </a:p>
          <a:p>
            <a:pPr algn="l"/>
            <a:r>
              <a:rPr lang="en-US" sz="3600" b="1" dirty="0"/>
              <a:t>poor</a:t>
            </a:r>
            <a:r>
              <a:rPr lang="en-US" sz="3600" dirty="0"/>
              <a:t> in spirit (</a:t>
            </a:r>
            <a:r>
              <a:rPr lang="en-US" sz="3600" i="1" dirty="0"/>
              <a:t>about self</a:t>
            </a:r>
            <a:r>
              <a:rPr lang="en-US" sz="3600" dirty="0"/>
              <a:t>)		</a:t>
            </a:r>
          </a:p>
          <a:p>
            <a:pPr algn="l">
              <a:tabLst>
                <a:tab pos="233363" algn="l"/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	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b="1" dirty="0"/>
              <a:t>mourn</a:t>
            </a:r>
            <a:r>
              <a:rPr lang="en-US" sz="3600" dirty="0"/>
              <a:t> (</a:t>
            </a:r>
            <a:r>
              <a:rPr lang="en-US" sz="3600" i="1" dirty="0"/>
              <a:t>over sin</a:t>
            </a:r>
            <a:r>
              <a:rPr lang="en-US" sz="3600" dirty="0"/>
              <a:t>)	</a:t>
            </a:r>
            <a:endParaRPr lang="en-US" sz="3600" b="1" dirty="0">
              <a:solidFill>
                <a:srgbClr val="FF0000"/>
              </a:solidFill>
            </a:endParaRPr>
          </a:p>
          <a:p>
            <a:pPr algn="l">
              <a:tabLst>
                <a:tab pos="233363" algn="l"/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		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b="1" dirty="0"/>
              <a:t>meek</a:t>
            </a:r>
            <a:r>
              <a:rPr lang="en-US" sz="3600" dirty="0"/>
              <a:t> (</a:t>
            </a:r>
            <a:r>
              <a:rPr lang="en-US" sz="3600" i="1" dirty="0"/>
              <a:t>toward others</a:t>
            </a:r>
            <a:r>
              <a:rPr lang="en-US" sz="3600" dirty="0"/>
              <a:t>)	</a:t>
            </a:r>
          </a:p>
          <a:p>
            <a:pPr>
              <a:tabLst>
                <a:tab pos="233363" algn="l"/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b="1" dirty="0"/>
              <a:t>hungry</a:t>
            </a:r>
            <a:r>
              <a:rPr lang="en-US" sz="3600" dirty="0"/>
              <a:t> to be right (</a:t>
            </a:r>
            <a:r>
              <a:rPr lang="en-US" sz="3600" i="1" dirty="0"/>
              <a:t>with God</a:t>
            </a:r>
            <a:r>
              <a:rPr lang="en-US" sz="3600" dirty="0"/>
              <a:t>)</a:t>
            </a:r>
            <a:endParaRPr lang="en-US" sz="3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tabLst>
                <a:tab pos="233363" algn="l"/>
                <a:tab pos="457200" algn="l"/>
              </a:tabLst>
            </a:pPr>
            <a:r>
              <a:rPr lang="en-US" sz="4000" dirty="0"/>
              <a:t>… for they shall be </a:t>
            </a:r>
            <a:r>
              <a:rPr lang="en-US" sz="4000" b="1" dirty="0"/>
              <a:t>filled</a:t>
            </a:r>
            <a:r>
              <a:rPr lang="en-US" sz="4000" dirty="0"/>
              <a:t>. </a:t>
            </a: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</a:t>
            </a:r>
          </a:p>
          <a:p>
            <a:pPr algn="l"/>
            <a:endParaRPr lang="en-US" sz="1000" dirty="0"/>
          </a:p>
          <a:p>
            <a:pPr algn="l"/>
            <a:r>
              <a:rPr lang="en-US" sz="4400" dirty="0"/>
              <a:t>The key to becoming a </a:t>
            </a:r>
            <a:r>
              <a:rPr lang="en-US" sz="4400" b="1" dirty="0"/>
              <a:t>merciful</a:t>
            </a:r>
            <a:r>
              <a:rPr lang="en-US" sz="4400" dirty="0"/>
              <a:t> person is to become a </a:t>
            </a:r>
            <a:r>
              <a:rPr lang="en-US" sz="4400" b="1" dirty="0"/>
              <a:t>broken</a:t>
            </a:r>
            <a:r>
              <a:rPr lang="en-US" sz="4400" dirty="0"/>
              <a:t> person who has asked for and experienced </a:t>
            </a:r>
            <a:r>
              <a:rPr lang="en-US" sz="4400" b="1" dirty="0"/>
              <a:t>God’s mercy</a:t>
            </a:r>
            <a:r>
              <a:rPr lang="en-US" sz="4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50D90-9972-0E83-0503-597109A63300}"/>
              </a:ext>
            </a:extLst>
          </p:cNvPr>
          <p:cNvSpPr txBox="1"/>
          <p:nvPr/>
        </p:nvSpPr>
        <p:spPr>
          <a:xfrm>
            <a:off x="6197600" y="2357695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merciful</a:t>
            </a:r>
            <a:r>
              <a:rPr lang="en-US" sz="3600" dirty="0"/>
              <a:t> (</a:t>
            </a:r>
            <a:r>
              <a:rPr lang="en-US" sz="3600" i="1" dirty="0"/>
              <a:t>known mercy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37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F1A5EF-D0D1-512C-3EB8-79AB4D7B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10972800" cy="6096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Eph 2:4,5 </a:t>
            </a:r>
            <a:r>
              <a:rPr lang="en-US" sz="4800" dirty="0"/>
              <a:t> God, who is </a:t>
            </a:r>
            <a:r>
              <a:rPr lang="en-US" sz="4800" b="1" dirty="0"/>
              <a:t>rich in mercy</a:t>
            </a:r>
            <a:r>
              <a:rPr lang="en-US" sz="4800" dirty="0"/>
              <a:t>, even when we were </a:t>
            </a:r>
            <a:r>
              <a:rPr lang="en-US" sz="4800" b="1" dirty="0"/>
              <a:t>dead in trespasses</a:t>
            </a:r>
            <a:r>
              <a:rPr lang="en-US" sz="4800" dirty="0"/>
              <a:t>, has made us alive together with Christ (</a:t>
            </a:r>
            <a:r>
              <a:rPr lang="en-US" sz="4800" i="1" dirty="0"/>
              <a:t>by grace you are saved</a:t>
            </a:r>
            <a:r>
              <a:rPr lang="en-US" sz="4800" dirty="0"/>
              <a:t>).</a:t>
            </a:r>
          </a:p>
          <a:p>
            <a:pPr algn="l"/>
            <a:endParaRPr lang="en-US" sz="2000" dirty="0"/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Heb 4:16  </a:t>
            </a:r>
            <a:r>
              <a:rPr lang="en-US" sz="4800" dirty="0"/>
              <a:t>Let us therefore </a:t>
            </a:r>
            <a:r>
              <a:rPr lang="en-US" sz="4800" b="1" dirty="0"/>
              <a:t>come boldly </a:t>
            </a:r>
            <a:r>
              <a:rPr lang="en-US" sz="4800" dirty="0"/>
              <a:t>to the throne of grace, that we may </a:t>
            </a:r>
            <a:r>
              <a:rPr lang="en-US" sz="4800" b="1" dirty="0"/>
              <a:t>obtain mercy </a:t>
            </a:r>
            <a:r>
              <a:rPr lang="en-US" sz="4800" dirty="0"/>
              <a:t>and find grace to help </a:t>
            </a:r>
            <a:r>
              <a:rPr lang="en-US" sz="4800" b="1" dirty="0"/>
              <a:t>in time of need</a:t>
            </a:r>
            <a:r>
              <a:rPr lang="en-US" sz="4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418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348" y="4191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/>
              <a:t>The Lord Is My Salvation</a:t>
            </a:r>
          </a:p>
          <a:p>
            <a:pPr>
              <a:lnSpc>
                <a:spcPct val="100000"/>
              </a:lnSpc>
            </a:pPr>
            <a:r>
              <a:rPr lang="en-US" sz="5400" dirty="0"/>
              <a:t>The grace of God has reached for me</a:t>
            </a:r>
            <a:br>
              <a:rPr lang="en-US" sz="5400" dirty="0"/>
            </a:br>
            <a:r>
              <a:rPr lang="en-US" sz="5400" dirty="0"/>
              <a:t>And pulled me from the raging sea</a:t>
            </a:r>
            <a:br>
              <a:rPr lang="en-US" sz="5400" dirty="0"/>
            </a:br>
            <a:r>
              <a:rPr lang="en-US" sz="5400" dirty="0"/>
              <a:t>And I am safe on this solid ground</a:t>
            </a:r>
            <a:br>
              <a:rPr lang="en-US" sz="5400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32746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1067"/>
            <a:ext cx="10972800" cy="5875866"/>
          </a:xfrm>
        </p:spPr>
        <p:txBody>
          <a:bodyPr>
            <a:noAutofit/>
          </a:bodyPr>
          <a:lstStyle/>
          <a:p>
            <a:pPr fontAlgn="base"/>
            <a:r>
              <a:rPr lang="en-US" sz="4800" b="1" i="0" cap="all" dirty="0">
                <a:solidFill>
                  <a:srgbClr val="333333"/>
                </a:solidFill>
                <a:effectLst/>
              </a:rPr>
              <a:t>How Do MERCIFUL PEOPLE LIVE? </a:t>
            </a:r>
          </a:p>
          <a:p>
            <a:pPr fontAlgn="base"/>
            <a:r>
              <a:rPr lang="en-US" sz="4800" b="1" i="0" dirty="0">
                <a:solidFill>
                  <a:srgbClr val="FF0000"/>
                </a:solidFill>
                <a:effectLst/>
              </a:rPr>
              <a:t>Luke 10:30-37</a:t>
            </a:r>
          </a:p>
          <a:p>
            <a:pPr algn="l" fontAlgn="base"/>
            <a:r>
              <a:rPr lang="en-US" sz="4800" dirty="0">
                <a:solidFill>
                  <a:srgbClr val="333333"/>
                </a:solidFill>
              </a:rPr>
              <a:t>(</a:t>
            </a:r>
            <a:r>
              <a:rPr lang="en-US" sz="4800" b="1" dirty="0">
                <a:solidFill>
                  <a:srgbClr val="FF0000"/>
                </a:solidFill>
              </a:rPr>
              <a:t>33</a:t>
            </a:r>
            <a:r>
              <a:rPr lang="en-US" sz="4800" dirty="0">
                <a:solidFill>
                  <a:srgbClr val="333333"/>
                </a:solidFill>
              </a:rPr>
              <a:t>) 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They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notice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 distress: “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A Samaritan, as he journeyed, came to where he was; and </a:t>
            </a:r>
            <a:r>
              <a:rPr lang="en-US" sz="4800" b="1" i="1" dirty="0">
                <a:solidFill>
                  <a:srgbClr val="333333"/>
                </a:solidFill>
                <a:effectLst/>
              </a:rPr>
              <a:t>he saw him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”.</a:t>
            </a:r>
          </a:p>
          <a:p>
            <a:pPr algn="l" fontAlgn="base"/>
            <a:r>
              <a:rPr lang="en-US" sz="4800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33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) They respond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internally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 with a heart of compassion or pity toward a person in distress: “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He had </a:t>
            </a:r>
            <a:r>
              <a:rPr lang="en-US" sz="4800" b="1" i="1" dirty="0">
                <a:solidFill>
                  <a:srgbClr val="333333"/>
                </a:solidFill>
                <a:effectLst/>
              </a:rPr>
              <a:t>compassion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 on him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53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1067"/>
            <a:ext cx="10972800" cy="5875866"/>
          </a:xfrm>
        </p:spPr>
        <p:txBody>
          <a:bodyPr>
            <a:noAutofit/>
          </a:bodyPr>
          <a:lstStyle/>
          <a:p>
            <a:pPr fontAlgn="base"/>
            <a:r>
              <a:rPr lang="en-US" sz="4800" b="1" i="0" cap="all" dirty="0">
                <a:solidFill>
                  <a:srgbClr val="333333"/>
                </a:solidFill>
                <a:effectLst/>
              </a:rPr>
              <a:t>How Do MERCIFUL PEOPLE LIVE? </a:t>
            </a:r>
            <a:endParaRPr lang="en-US" sz="48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US" sz="4800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34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) They respond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externally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 with a practical effort to relieve the distress: </a:t>
            </a:r>
          </a:p>
          <a:p>
            <a:pPr algn="l" fontAlgn="base">
              <a:spcBef>
                <a:spcPts val="600"/>
              </a:spcBef>
            </a:pPr>
            <a:r>
              <a:rPr lang="en-US" sz="4800" b="0" i="0" dirty="0">
                <a:solidFill>
                  <a:srgbClr val="333333"/>
                </a:solidFill>
                <a:effectLst/>
              </a:rPr>
              <a:t>“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He went to him 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dirty="0">
                <a:solidFill>
                  <a:srgbClr val="333333"/>
                </a:solidFill>
                <a:effectLst/>
              </a:rPr>
              <a:t>effort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) 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and bound up his wounds, pouring oil and wine 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dirty="0">
                <a:solidFill>
                  <a:srgbClr val="333333"/>
                </a:solidFill>
                <a:effectLst/>
              </a:rPr>
              <a:t>first aid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)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;</a:t>
            </a:r>
          </a:p>
          <a:p>
            <a:pPr algn="l" fontAlgn="base">
              <a:spcBef>
                <a:spcPts val="600"/>
              </a:spcBef>
            </a:pPr>
            <a:r>
              <a:rPr lang="en-US" sz="4800" b="0" i="1" spc="-150" dirty="0">
                <a:solidFill>
                  <a:srgbClr val="333333"/>
                </a:solidFill>
                <a:effectLst/>
              </a:rPr>
              <a:t>he set him on his own beast 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dirty="0">
                <a:solidFill>
                  <a:srgbClr val="333333"/>
                </a:solidFill>
                <a:effectLst/>
              </a:rPr>
              <a:t>transportation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),</a:t>
            </a:r>
          </a:p>
          <a:p>
            <a:pPr algn="l" fontAlgn="base">
              <a:spcBef>
                <a:spcPts val="600"/>
              </a:spcBef>
            </a:pPr>
            <a:r>
              <a:rPr lang="en-US" sz="4800" b="0" i="1" dirty="0">
                <a:solidFill>
                  <a:srgbClr val="333333"/>
                </a:solidFill>
                <a:effectLst/>
              </a:rPr>
              <a:t>brought him to an inn 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dirty="0">
                <a:solidFill>
                  <a:srgbClr val="333333"/>
                </a:solidFill>
                <a:effectLst/>
              </a:rPr>
              <a:t>shelter</a:t>
            </a:r>
            <a:r>
              <a:rPr lang="en-US" sz="4800" b="0" dirty="0">
                <a:solidFill>
                  <a:srgbClr val="333333"/>
                </a:solidFill>
                <a:effectLst/>
              </a:rPr>
              <a:t>)</a:t>
            </a:r>
          </a:p>
          <a:p>
            <a:pPr algn="l" fontAlgn="base">
              <a:spcBef>
                <a:spcPts val="600"/>
              </a:spcBef>
            </a:pPr>
            <a:r>
              <a:rPr lang="en-US" sz="4800" b="0" i="1" dirty="0">
                <a:solidFill>
                  <a:srgbClr val="333333"/>
                </a:solidFill>
                <a:effectLst/>
              </a:rPr>
              <a:t>and took care of him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” (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extended care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90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1067"/>
            <a:ext cx="10972800" cy="5875866"/>
          </a:xfrm>
        </p:spPr>
        <p:txBody>
          <a:bodyPr>
            <a:noAutofit/>
          </a:bodyPr>
          <a:lstStyle/>
          <a:p>
            <a:pPr fontAlgn="base"/>
            <a:r>
              <a:rPr lang="en-US" sz="4800" b="1" i="0" cap="all" dirty="0">
                <a:solidFill>
                  <a:srgbClr val="333333"/>
                </a:solidFill>
                <a:effectLst/>
              </a:rPr>
              <a:t>How Do MERCIFUL PEOPLE LIVE? </a:t>
            </a:r>
            <a:endParaRPr lang="en-US" sz="48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US" sz="4800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33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) They do all this even when the person in distress is an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enemy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: </a:t>
            </a:r>
          </a:p>
          <a:p>
            <a:pPr algn="l" fontAlgn="base"/>
            <a:r>
              <a:rPr lang="en-US" sz="4800" b="0" i="0" dirty="0">
                <a:solidFill>
                  <a:srgbClr val="333333"/>
                </a:solidFill>
                <a:effectLst/>
              </a:rPr>
              <a:t>“</a:t>
            </a:r>
            <a:r>
              <a:rPr lang="en-US" sz="4800" b="0" i="1" dirty="0">
                <a:solidFill>
                  <a:srgbClr val="333333"/>
                </a:solidFill>
                <a:effectLst/>
              </a:rPr>
              <a:t>But a Samaritan 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…“ (a half-breed Jew with a warped religious tradition stops to help the Jew who probably hates him).</a:t>
            </a:r>
          </a:p>
        </p:txBody>
      </p:sp>
    </p:spTree>
    <p:extLst>
      <p:ext uri="{BB962C8B-B14F-4D97-AF65-F5344CB8AC3E}">
        <p14:creationId xmlns:p14="http://schemas.microsoft.com/office/powerpoint/2010/main" val="9576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1067"/>
            <a:ext cx="10972800" cy="5875866"/>
          </a:xfrm>
        </p:spPr>
        <p:txBody>
          <a:bodyPr>
            <a:noAutofit/>
          </a:bodyPr>
          <a:lstStyle/>
          <a:p>
            <a:pPr fontAlgn="base"/>
            <a:r>
              <a:rPr lang="en-US" sz="4800" b="1" i="0" cap="all" dirty="0">
                <a:solidFill>
                  <a:srgbClr val="333333"/>
                </a:solidFill>
                <a:effectLst/>
              </a:rPr>
              <a:t>How Do we who have experienced god’s mercy LIVE? </a:t>
            </a:r>
            <a:endParaRPr lang="en-US" sz="4800" b="0" i="0" dirty="0">
              <a:solidFill>
                <a:srgbClr val="333333"/>
              </a:solidFill>
              <a:effectLst/>
            </a:endParaRPr>
          </a:p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b="0" i="0" dirty="0">
                <a:solidFill>
                  <a:srgbClr val="333333"/>
                </a:solidFill>
                <a:effectLst/>
              </a:rPr>
              <a:t>We don’t always give to others what they 	very well may deserve.</a:t>
            </a:r>
          </a:p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b="0" i="0" dirty="0">
                <a:solidFill>
                  <a:srgbClr val="333333"/>
                </a:solidFill>
                <a:effectLst/>
              </a:rPr>
              <a:t>We make mercy part of our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godliness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dirty="0">
                <a:solidFill>
                  <a:srgbClr val="333333"/>
                </a:solidFill>
              </a:rPr>
              <a:t>We include mercy in our </a:t>
            </a:r>
            <a:r>
              <a:rPr lang="en-US" sz="4800" b="1" dirty="0">
                <a:solidFill>
                  <a:srgbClr val="333333"/>
                </a:solidFill>
              </a:rPr>
              <a:t>promises</a:t>
            </a:r>
            <a:r>
              <a:rPr lang="en-US" sz="4800" dirty="0">
                <a:solidFill>
                  <a:srgbClr val="333333"/>
                </a:solidFill>
              </a:rPr>
              <a:t>.</a:t>
            </a:r>
            <a:endParaRPr lang="en-US" sz="4800" b="0" i="0" dirty="0">
              <a:solidFill>
                <a:srgbClr val="333333"/>
              </a:solidFill>
              <a:effectLst/>
            </a:endParaRPr>
          </a:p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dirty="0">
                <a:solidFill>
                  <a:srgbClr val="333333"/>
                </a:solidFill>
              </a:rPr>
              <a:t>We pursue mercy as part of our </a:t>
            </a:r>
            <a:r>
              <a:rPr lang="en-US" sz="4800" b="1" dirty="0">
                <a:solidFill>
                  <a:srgbClr val="333333"/>
                </a:solidFill>
              </a:rPr>
              <a:t>worship</a:t>
            </a:r>
            <a:r>
              <a:rPr lang="en-US" sz="4800" dirty="0">
                <a:solidFill>
                  <a:srgbClr val="333333"/>
                </a:solidFill>
              </a:rPr>
              <a:t>.</a:t>
            </a:r>
          </a:p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b="0" i="0" dirty="0">
                <a:solidFill>
                  <a:srgbClr val="333333"/>
                </a:solidFill>
                <a:effectLst/>
              </a:rPr>
              <a:t>We show mercy even to our “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enemies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372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1067"/>
            <a:ext cx="10972800" cy="5875866"/>
          </a:xfrm>
        </p:spPr>
        <p:txBody>
          <a:bodyPr>
            <a:noAutofit/>
          </a:bodyPr>
          <a:lstStyle/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b="0" i="0" dirty="0">
                <a:solidFill>
                  <a:srgbClr val="333333"/>
                </a:solidFill>
                <a:effectLst/>
              </a:rPr>
              <a:t>We show mercy with </a:t>
            </a:r>
            <a:r>
              <a:rPr lang="en-US" sz="4800" b="1" i="0" dirty="0">
                <a:solidFill>
                  <a:srgbClr val="333333"/>
                </a:solidFill>
                <a:effectLst/>
              </a:rPr>
              <a:t>cheerfulness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 fontAlgn="base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Rom 12:6-8  </a:t>
            </a:r>
            <a:r>
              <a:rPr lang="en-US" sz="4800" i="1" dirty="0">
                <a:solidFill>
                  <a:srgbClr val="333333"/>
                </a:solidFill>
              </a:rPr>
              <a:t>Having gifts differing according to the grace given to us, let us use them: prophecy … ministry … teaching … exhortation … giving … leading …</a:t>
            </a:r>
          </a:p>
          <a:p>
            <a:pPr algn="l" fontAlgn="base">
              <a:spcBef>
                <a:spcPts val="600"/>
              </a:spcBef>
            </a:pPr>
            <a:r>
              <a:rPr lang="en-US" sz="4800" i="1" dirty="0">
                <a:solidFill>
                  <a:srgbClr val="333333"/>
                </a:solidFill>
              </a:rPr>
              <a:t>he who shows</a:t>
            </a:r>
            <a:r>
              <a:rPr lang="en-US" sz="4800" dirty="0">
                <a:solidFill>
                  <a:srgbClr val="333333"/>
                </a:solidFill>
              </a:rPr>
              <a:t> </a:t>
            </a:r>
            <a:r>
              <a:rPr lang="en-US" sz="4800" b="1" dirty="0">
                <a:solidFill>
                  <a:srgbClr val="333333"/>
                </a:solidFill>
              </a:rPr>
              <a:t>mercy</a:t>
            </a:r>
            <a:r>
              <a:rPr lang="en-US" sz="4800" dirty="0">
                <a:solidFill>
                  <a:srgbClr val="333333"/>
                </a:solidFill>
              </a:rPr>
              <a:t>, </a:t>
            </a:r>
            <a:r>
              <a:rPr lang="en-US" sz="4800" i="1" dirty="0">
                <a:solidFill>
                  <a:srgbClr val="333333"/>
                </a:solidFill>
              </a:rPr>
              <a:t>with</a:t>
            </a:r>
            <a:r>
              <a:rPr lang="en-US" sz="4800" dirty="0">
                <a:solidFill>
                  <a:srgbClr val="333333"/>
                </a:solidFill>
              </a:rPr>
              <a:t> </a:t>
            </a:r>
            <a:r>
              <a:rPr lang="en-US" sz="4800" b="1" dirty="0">
                <a:solidFill>
                  <a:srgbClr val="333333"/>
                </a:solidFill>
              </a:rPr>
              <a:t>cheerfulness</a:t>
            </a:r>
            <a:r>
              <a:rPr lang="en-US" sz="4800" dirty="0">
                <a:solidFill>
                  <a:srgbClr val="333333"/>
                </a:solidFill>
              </a:rPr>
              <a:t>.</a:t>
            </a:r>
          </a:p>
          <a:p>
            <a:pPr algn="l" fontAlgn="base">
              <a:spcBef>
                <a:spcPts val="600"/>
              </a:spcBef>
            </a:pPr>
            <a:endParaRPr lang="en-US" sz="1000" dirty="0">
              <a:solidFill>
                <a:srgbClr val="333333"/>
              </a:solidFill>
            </a:endParaRPr>
          </a:p>
          <a:p>
            <a:pPr marL="457200" indent="-457200" algn="l" fontAlgn="base">
              <a:spcBef>
                <a:spcPts val="600"/>
              </a:spcBef>
              <a:buFont typeface="Wingdings" panose="05000000000000000000" pitchFamily="2" charset="2"/>
              <a:buChar char="w"/>
            </a:pPr>
            <a:r>
              <a:rPr lang="en-US" sz="4800" dirty="0">
                <a:solidFill>
                  <a:srgbClr val="333333"/>
                </a:solidFill>
              </a:rPr>
              <a:t>We show mercy </a:t>
            </a:r>
            <a:r>
              <a:rPr lang="en-US" sz="4800" b="1" dirty="0">
                <a:solidFill>
                  <a:srgbClr val="333333"/>
                </a:solidFill>
              </a:rPr>
              <a:t>because of our God</a:t>
            </a:r>
            <a:r>
              <a:rPr lang="en-US" sz="4800" dirty="0">
                <a:solidFill>
                  <a:srgbClr val="333333"/>
                </a:solidFill>
              </a:rPr>
              <a:t>.</a:t>
            </a:r>
          </a:p>
          <a:p>
            <a:pPr fontAlgn="base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Psalm 136 </a:t>
            </a:r>
            <a:r>
              <a:rPr lang="en-US" sz="4800" dirty="0">
                <a:solidFill>
                  <a:srgbClr val="333333"/>
                </a:solidFill>
              </a:rPr>
              <a:t>“</a:t>
            </a:r>
            <a:r>
              <a:rPr lang="en-US" sz="4800" i="1" dirty="0">
                <a:solidFill>
                  <a:srgbClr val="333333"/>
                </a:solidFill>
              </a:rPr>
              <a:t>For His mercy endures forever</a:t>
            </a:r>
            <a:r>
              <a:rPr lang="en-US" sz="4800" dirty="0">
                <a:solidFill>
                  <a:srgbClr val="333333"/>
                </a:solidFill>
              </a:rPr>
              <a:t>”</a:t>
            </a:r>
          </a:p>
          <a:p>
            <a:pPr algn="l" fontAlgn="base">
              <a:spcBef>
                <a:spcPts val="600"/>
              </a:spcBef>
            </a:pPr>
            <a:endParaRPr lang="en-US" sz="4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F213FB-D85C-53D3-95BE-F05E8D9A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1067"/>
            <a:ext cx="10972800" cy="5875866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</a:pPr>
            <a:endParaRPr lang="en-US" sz="4800" b="1" i="0" dirty="0">
              <a:solidFill>
                <a:srgbClr val="FF0000"/>
              </a:solidFill>
              <a:effectLst/>
            </a:endParaRPr>
          </a:p>
          <a:p>
            <a:pPr fontAlgn="base">
              <a:spcBef>
                <a:spcPts val="600"/>
              </a:spcBef>
            </a:pPr>
            <a:endParaRPr lang="en-US" sz="4800" b="1" dirty="0">
              <a:solidFill>
                <a:srgbClr val="FF0000"/>
              </a:solidFill>
            </a:endParaRPr>
          </a:p>
          <a:p>
            <a:pPr fontAlgn="base">
              <a:spcBef>
                <a:spcPts val="600"/>
              </a:spcBef>
            </a:pPr>
            <a:r>
              <a:rPr lang="en-US" sz="4800" b="1" i="0" dirty="0">
                <a:solidFill>
                  <a:srgbClr val="FF0000"/>
                </a:solidFill>
                <a:effectLst/>
              </a:rPr>
              <a:t>Matthew 5:7  </a:t>
            </a:r>
            <a:r>
              <a:rPr lang="en-US" sz="4800" b="0" i="0" dirty="0">
                <a:solidFill>
                  <a:srgbClr val="333333"/>
                </a:solidFill>
                <a:effectLst/>
              </a:rPr>
              <a:t>Blessed are the merciful,            for they will obtain mercy.</a:t>
            </a:r>
          </a:p>
        </p:txBody>
      </p:sp>
    </p:spTree>
    <p:extLst>
      <p:ext uri="{BB962C8B-B14F-4D97-AF65-F5344CB8AC3E}">
        <p14:creationId xmlns:p14="http://schemas.microsoft.com/office/powerpoint/2010/main" val="161279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181" y="3810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I will not fear when darkness falls</a:t>
            </a:r>
            <a:br>
              <a:rPr lang="en-US" sz="5400" dirty="0"/>
            </a:br>
            <a:r>
              <a:rPr lang="en-US" sz="5400" dirty="0"/>
              <a:t>His strength will help me scale </a:t>
            </a:r>
          </a:p>
          <a:p>
            <a:pPr>
              <a:lnSpc>
                <a:spcPct val="100000"/>
              </a:lnSpc>
            </a:pPr>
            <a:r>
              <a:rPr lang="en-US" sz="5400" dirty="0"/>
              <a:t>these walls</a:t>
            </a:r>
            <a:br>
              <a:rPr lang="en-US" sz="5400" dirty="0"/>
            </a:br>
            <a:r>
              <a:rPr lang="en-US" sz="5400" dirty="0"/>
              <a:t>I'll see the dawn of the rising sun</a:t>
            </a:r>
            <a:br>
              <a:rPr lang="en-US" sz="5400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2844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348" y="4191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5400" dirty="0"/>
          </a:p>
          <a:p>
            <a:pPr>
              <a:lnSpc>
                <a:spcPct val="100000"/>
              </a:lnSpc>
            </a:pPr>
            <a:r>
              <a:rPr lang="en-US" sz="5400" b="1" dirty="0"/>
              <a:t>Who is like the Lord our God?</a:t>
            </a:r>
            <a:br>
              <a:rPr lang="en-US" sz="5400" b="1" dirty="0"/>
            </a:br>
            <a:r>
              <a:rPr lang="en-US" sz="5400" b="1" dirty="0"/>
              <a:t>Strong to save, faithful in love</a:t>
            </a:r>
            <a:br>
              <a:rPr lang="en-US" sz="5400" b="1" dirty="0"/>
            </a:br>
            <a:r>
              <a:rPr lang="en-US" sz="5400" b="1" dirty="0"/>
              <a:t>My debt is paid and the </a:t>
            </a:r>
            <a:r>
              <a:rPr lang="en-US" sz="5400" b="1" dirty="0" err="1"/>
              <a:t>vict'ry</a:t>
            </a:r>
            <a:r>
              <a:rPr lang="en-US" sz="5400" b="1" dirty="0"/>
              <a:t> won</a:t>
            </a:r>
            <a:br>
              <a:rPr lang="en-US" sz="5400" b="1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166314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181" y="3810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My hope is hidden in the Lord</a:t>
            </a:r>
            <a:br>
              <a:rPr lang="en-US" sz="5400" dirty="0"/>
            </a:br>
            <a:r>
              <a:rPr lang="en-US" sz="5400" dirty="0"/>
              <a:t>He </a:t>
            </a:r>
            <a:r>
              <a:rPr lang="en-US" sz="5400" dirty="0" err="1"/>
              <a:t>flow'rs</a:t>
            </a:r>
            <a:r>
              <a:rPr lang="en-US" sz="5400" dirty="0"/>
              <a:t> each promise of His Word</a:t>
            </a:r>
            <a:br>
              <a:rPr lang="en-US" sz="5400" dirty="0"/>
            </a:br>
            <a:r>
              <a:rPr lang="en-US" sz="5400" dirty="0"/>
              <a:t>When winter fades </a:t>
            </a:r>
          </a:p>
          <a:p>
            <a:pPr>
              <a:lnSpc>
                <a:spcPct val="100000"/>
              </a:lnSpc>
            </a:pPr>
            <a:r>
              <a:rPr lang="en-US" sz="5400" dirty="0"/>
              <a:t>I know spring will come</a:t>
            </a:r>
            <a:br>
              <a:rPr lang="en-US" sz="5400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176472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181" y="3810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In times of waiting, times of need</a:t>
            </a:r>
            <a:br>
              <a:rPr lang="en-US" sz="5400" dirty="0"/>
            </a:br>
            <a:r>
              <a:rPr lang="en-US" sz="5400" dirty="0"/>
              <a:t>When I know loss, when I am weak</a:t>
            </a:r>
            <a:br>
              <a:rPr lang="en-US" sz="5400" dirty="0"/>
            </a:br>
            <a:r>
              <a:rPr lang="en-US" sz="5400" dirty="0"/>
              <a:t>I know His grace will renew these days</a:t>
            </a:r>
            <a:br>
              <a:rPr lang="en-US" sz="5400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191963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181" y="3810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5400" dirty="0"/>
          </a:p>
          <a:p>
            <a:pPr>
              <a:lnSpc>
                <a:spcPct val="100000"/>
              </a:lnSpc>
            </a:pPr>
            <a:r>
              <a:rPr lang="en-US" sz="5400" b="1" dirty="0"/>
              <a:t>Who is like the Lord our God?</a:t>
            </a:r>
            <a:br>
              <a:rPr lang="en-US" sz="5400" b="1" dirty="0"/>
            </a:br>
            <a:r>
              <a:rPr lang="en-US" sz="5400" b="1" dirty="0"/>
              <a:t>Strong to save, faithful in love</a:t>
            </a:r>
            <a:br>
              <a:rPr lang="en-US" sz="5400" b="1" dirty="0"/>
            </a:br>
            <a:r>
              <a:rPr lang="en-US" sz="5400" b="1" dirty="0"/>
              <a:t>My debt is paid and the </a:t>
            </a:r>
            <a:r>
              <a:rPr lang="en-US" sz="5400" b="1" dirty="0" err="1"/>
              <a:t>vict'ry</a:t>
            </a:r>
            <a:r>
              <a:rPr lang="en-US" sz="5400" b="1" dirty="0"/>
              <a:t> won</a:t>
            </a:r>
            <a:br>
              <a:rPr lang="en-US" sz="5400" b="1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193828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181" y="381000"/>
            <a:ext cx="10943303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And when I reach the final day</a:t>
            </a:r>
            <a:br>
              <a:rPr lang="en-US" sz="5400" dirty="0"/>
            </a:br>
            <a:r>
              <a:rPr lang="en-US" sz="5400" dirty="0"/>
              <a:t>He will not leave me in the grave</a:t>
            </a:r>
            <a:br>
              <a:rPr lang="en-US" sz="5400" dirty="0"/>
            </a:br>
            <a:r>
              <a:rPr lang="en-US" sz="5400" dirty="0"/>
              <a:t>But I will rise,</a:t>
            </a:r>
            <a:br>
              <a:rPr lang="en-US" sz="5400" dirty="0"/>
            </a:br>
            <a:r>
              <a:rPr lang="en-US" sz="5400" dirty="0"/>
              <a:t>Christ will call me home</a:t>
            </a:r>
            <a:br>
              <a:rPr lang="en-US" sz="5400" dirty="0"/>
            </a:br>
            <a:r>
              <a:rPr lang="en-US" sz="5400" b="1" dirty="0"/>
              <a:t>The Lord is my salvation</a:t>
            </a:r>
          </a:p>
        </p:txBody>
      </p:sp>
    </p:spTree>
    <p:extLst>
      <p:ext uri="{BB962C8B-B14F-4D97-AF65-F5344CB8AC3E}">
        <p14:creationId xmlns:p14="http://schemas.microsoft.com/office/powerpoint/2010/main" val="342043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1621</Words>
  <Application>Microsoft Office PowerPoint</Application>
  <PresentationFormat>Widescreen</PresentationFormat>
  <Paragraphs>131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Goudy Stout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Hunley</dc:creator>
  <cp:lastModifiedBy>Tania Hunley</cp:lastModifiedBy>
  <cp:revision>46</cp:revision>
  <dcterms:created xsi:type="dcterms:W3CDTF">2023-03-07T18:45:19Z</dcterms:created>
  <dcterms:modified xsi:type="dcterms:W3CDTF">2023-03-12T11:50:21Z</dcterms:modified>
</cp:coreProperties>
</file>