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33" r:id="rId4"/>
    <p:sldId id="334" r:id="rId5"/>
    <p:sldId id="335" r:id="rId6"/>
    <p:sldId id="340" r:id="rId7"/>
    <p:sldId id="332" r:id="rId8"/>
    <p:sldId id="337" r:id="rId9"/>
    <p:sldId id="338" r:id="rId10"/>
    <p:sldId id="339" r:id="rId11"/>
    <p:sldId id="331" r:id="rId12"/>
    <p:sldId id="341" r:id="rId13"/>
    <p:sldId id="342" r:id="rId14"/>
    <p:sldId id="343" r:id="rId15"/>
    <p:sldId id="344" r:id="rId16"/>
    <p:sldId id="347" r:id="rId17"/>
    <p:sldId id="325" r:id="rId18"/>
    <p:sldId id="326" r:id="rId19"/>
    <p:sldId id="327" r:id="rId20"/>
    <p:sldId id="328" r:id="rId21"/>
    <p:sldId id="329" r:id="rId22"/>
    <p:sldId id="33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A5DF5-A891-D474-C330-D02200365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6B47D0-EF6B-ED52-F0A9-71C431698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6B16D-0EF9-FE5C-C9CB-3DE83093B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FE87D-F19E-8DB6-54FA-70701D12E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2BDD7-483B-1E35-969D-343B7BDC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6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3E276-AB5C-F18C-A54B-C73DC3A4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01511-34B0-DF43-5EC8-56AF5C893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E2B21-8149-FF14-5A4D-2E1883D9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5F17-17C0-17FF-04FA-C674B68D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5DDB9-4C76-BDC4-956E-90FE22FD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216FF-15DB-A458-CCCE-D95762C8F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DAA23-6CC7-5BEE-FBF3-3308DE34F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7084C-D29D-D5D3-5F5E-964F536D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F67D-6A00-79B8-50DB-AB268C5C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CC8E3-8071-51CF-F724-F2612B7C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3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374E-5E9B-5E2E-F645-D0C529CD1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B8335-7A0E-4F7D-3B65-3F02F899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7B18A-A1F1-CBB1-AB2B-A3C343DEB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36FAF-22A3-4A4B-F12F-25909674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364DA-3B91-5B80-CD39-00E0C9D1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0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74F9-E267-D759-1D6A-094F84EB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DAA5A-CA35-9B45-D690-9A8D2D9CC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703BC-82EC-FFDF-ED5C-6EB94DA3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B0ACC-389E-0A2F-1446-7041A642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55DD4-3579-08F2-B968-59390C97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E382-81A4-5E06-DB56-8579E440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CEEF9-2945-5EC3-C39B-3B0721FF9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65A16-F865-009A-EA07-5ED03D07C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E414C-602A-7364-977E-8EAB4783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B6280-3295-93C4-487C-06ACE1AA2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59A5B-4231-6AFA-87C5-4A004EC8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E7B9E-0826-9915-E577-3CED95A3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2BEAE-ED1A-C8D2-7B81-6B0D8E447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B40DD-0B1E-655E-1F76-768DF62D6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89403-F275-C11C-DF25-C8C61B961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F4F851-6D3C-4552-8289-FEB99F478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C6A26-16B6-05E3-887F-8F6FE274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D3CA8-6724-FDF2-60F0-74D6D87D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DBB4B8-1CA2-376E-6A30-41DFA8E7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5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67E92-1354-A87A-9D4A-2BC5ED353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84903-EB63-2C45-350B-7E67AB3D1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1BB08-8BA4-EAC7-BFCB-C9BF2F31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39DF2-FC94-6FD5-8EED-EE85FFEF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4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314601-12CC-EE5E-8F8A-0BF41EF9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46153-02DE-C81F-AF70-F894D3127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09CA7-4915-4128-CCDE-34B50EEB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1493-44B0-0867-F68D-89FFED1AD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A690B-CB0B-5C6E-CBFD-DDF83533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A582F-FFD3-1F79-13C7-DB81B77E4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4DA05-BE58-9EA9-AD62-5A9B71E02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A8277-BFB3-7104-BD9B-1099B080B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EDF8D-4815-9EC9-B168-31E2B38A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4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4B42E-FAA5-6538-D167-337CD0D2F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F3E41F-424F-F75D-B08F-34C7E1A10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5AD36-A8B7-1480-4BED-FE3A79DCC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21213-9ED9-6F58-1447-E240DA75D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B0C66-7D71-03C6-4130-615A76C33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B852-0642-2A8F-EC97-E4628521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8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6290CB-100A-AA1A-73E3-81BEFBB0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E4B36-78EF-93B0-13E4-15269D83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87199-520A-EC27-1517-8FD57F6C2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0134-8037-4974-B47E-662807B1AEA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6B6A-9D14-2370-2FDE-FDAA90B4B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953B3-5BD3-F580-9165-8E7C010C7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B74BF-C925-48B4-8067-ED33443D6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0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3E8B2-7C74-7B7C-7685-8DDF4C709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D0279-208C-2B7C-52CB-3BB65E009F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8AE3E265-9E51-360D-8F95-F7919AA57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E11266-489D-1757-F903-7BBB4D2AD135}"/>
              </a:ext>
            </a:extLst>
          </p:cNvPr>
          <p:cNvSpPr txBox="1"/>
          <p:nvPr/>
        </p:nvSpPr>
        <p:spPr>
          <a:xfrm>
            <a:off x="606054" y="257871"/>
            <a:ext cx="3863163" cy="2308324"/>
          </a:xfrm>
          <a:prstGeom prst="rect">
            <a:avLst/>
          </a:prstGeom>
          <a:noFill/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Garamond" panose="02020404030301010803" pitchFamily="18" charset="0"/>
              </a:rPr>
              <a:t>Welcome </a:t>
            </a:r>
          </a:p>
          <a:p>
            <a:pPr algn="ctr"/>
            <a:r>
              <a:rPr lang="en-US" sz="7200" b="1" dirty="0">
                <a:solidFill>
                  <a:schemeClr val="bg1"/>
                </a:solidFill>
                <a:latin typeface="Garamond" panose="02020404030301010803" pitchFamily="18" charset="0"/>
              </a:rPr>
              <a:t>to GBC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069D0-3804-6550-DD2D-E6955F200936}"/>
              </a:ext>
            </a:extLst>
          </p:cNvPr>
          <p:cNvSpPr txBox="1"/>
          <p:nvPr/>
        </p:nvSpPr>
        <p:spPr>
          <a:xfrm>
            <a:off x="7874000" y="5842209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January 29,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DDF2B3-E489-A5C4-1FFB-1B2D6CA85D0F}"/>
              </a:ext>
            </a:extLst>
          </p:cNvPr>
          <p:cNvSpPr txBox="1"/>
          <p:nvPr/>
        </p:nvSpPr>
        <p:spPr>
          <a:xfrm>
            <a:off x="606054" y="3509963"/>
            <a:ext cx="5262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Acts 1:7  </a:t>
            </a:r>
            <a:r>
              <a:rPr lang="en-US" sz="4000" b="1" i="1" dirty="0"/>
              <a:t>It is not for you to know times or seasons which the Father has put in His own authority. 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96335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680" y="44196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Meekness is …</a:t>
            </a:r>
          </a:p>
          <a:p>
            <a:pPr algn="l"/>
            <a:r>
              <a:rPr lang="en-US" sz="4800" dirty="0">
                <a:sym typeface="Wingdings" panose="05000000000000000000" pitchFamily="2" charset="2"/>
              </a:rPr>
              <a:t> being </a:t>
            </a:r>
            <a:r>
              <a:rPr lang="en-US" sz="4800" b="1" dirty="0"/>
              <a:t>generous</a:t>
            </a:r>
            <a:r>
              <a:rPr lang="en-US" sz="4800" dirty="0"/>
              <a:t> in the face of </a:t>
            </a:r>
            <a:r>
              <a:rPr lang="en-US" sz="4800" b="1" dirty="0"/>
              <a:t>selfishness 	</a:t>
            </a:r>
            <a:r>
              <a:rPr lang="en-US" sz="4000" dirty="0"/>
              <a:t>(</a:t>
            </a:r>
            <a:r>
              <a:rPr lang="en-US" sz="4000" i="1" dirty="0"/>
              <a:t>like Abraham with his nephew</a:t>
            </a:r>
            <a:r>
              <a:rPr lang="en-US" sz="4000" dirty="0"/>
              <a:t>)</a:t>
            </a:r>
          </a:p>
          <a:p>
            <a:pPr algn="l"/>
            <a:r>
              <a:rPr lang="en-US" sz="4800" dirty="0">
                <a:sym typeface="Wingdings" panose="05000000000000000000" pitchFamily="2" charset="2"/>
              </a:rPr>
              <a:t> </a:t>
            </a:r>
            <a:r>
              <a:rPr lang="en-US" sz="4800" b="1" dirty="0"/>
              <a:t>trusting God </a:t>
            </a:r>
            <a:r>
              <a:rPr lang="en-US" sz="4800" dirty="0"/>
              <a:t>to overcome </a:t>
            </a:r>
            <a:r>
              <a:rPr lang="en-US" sz="4800" b="1" dirty="0"/>
              <a:t>evil                           	</a:t>
            </a:r>
            <a:r>
              <a:rPr lang="en-US" sz="4000" dirty="0"/>
              <a:t>(</a:t>
            </a:r>
            <a:r>
              <a:rPr lang="en-US" sz="4000" i="1" dirty="0"/>
              <a:t>like Joseph with his brothers</a:t>
            </a:r>
            <a:r>
              <a:rPr lang="en-US" sz="4000" dirty="0"/>
              <a:t>)</a:t>
            </a:r>
          </a:p>
          <a:p>
            <a:pPr algn="l"/>
            <a:r>
              <a:rPr lang="en-US" sz="4800" dirty="0">
                <a:sym typeface="Wingdings" panose="05000000000000000000" pitchFamily="2" charset="2"/>
              </a:rPr>
              <a:t> </a:t>
            </a:r>
            <a:r>
              <a:rPr lang="en-US" sz="4800" b="1" dirty="0"/>
              <a:t>interceding</a:t>
            </a:r>
            <a:r>
              <a:rPr lang="en-US" sz="4800" dirty="0"/>
              <a:t> rather than </a:t>
            </a:r>
            <a:r>
              <a:rPr lang="en-US" sz="4800" b="1" dirty="0"/>
              <a:t>indicting                    	</a:t>
            </a:r>
            <a:r>
              <a:rPr lang="en-US" sz="4000" dirty="0"/>
              <a:t>(</a:t>
            </a:r>
            <a:r>
              <a:rPr lang="en-US" sz="4000" i="1" dirty="0"/>
              <a:t>like Moses with his siblings</a:t>
            </a:r>
            <a:r>
              <a:rPr lang="en-US" sz="4000" dirty="0"/>
              <a:t>)</a:t>
            </a:r>
          </a:p>
          <a:p>
            <a:pPr algn="l"/>
            <a:r>
              <a:rPr lang="en-US" sz="4800" dirty="0">
                <a:sym typeface="Wingdings" panose="05000000000000000000" pitchFamily="2" charset="2"/>
              </a:rPr>
              <a:t> </a:t>
            </a:r>
            <a:r>
              <a:rPr lang="en-US" sz="4800" b="1" dirty="0">
                <a:sym typeface="Wingdings" panose="05000000000000000000" pitchFamily="2" charset="2"/>
              </a:rPr>
              <a:t>power under control </a:t>
            </a:r>
            <a:r>
              <a:rPr lang="en-US" sz="4800" dirty="0">
                <a:sym typeface="Wingdings" panose="05000000000000000000" pitchFamily="2" charset="2"/>
              </a:rPr>
              <a:t>(</a:t>
            </a:r>
            <a:r>
              <a:rPr lang="en-US" sz="4800" i="1" dirty="0">
                <a:sym typeface="Wingdings" panose="05000000000000000000" pitchFamily="2" charset="2"/>
              </a:rPr>
              <a:t>like Jesus with us</a:t>
            </a:r>
            <a:r>
              <a:rPr lang="en-US" sz="4800" dirty="0">
                <a:sym typeface="Wingdings" panose="05000000000000000000" pitchFamily="2" charset="2"/>
              </a:rPr>
              <a:t>)</a:t>
            </a:r>
            <a:endParaRPr lang="en-US" sz="4800" dirty="0"/>
          </a:p>
          <a:p>
            <a:pPr algn="l"/>
            <a:endParaRPr lang="en-US" sz="4800" b="1" dirty="0"/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349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 fontScale="92500"/>
          </a:bodyPr>
          <a:lstStyle/>
          <a:p>
            <a:r>
              <a:rPr lang="en-US" sz="4800" b="1" dirty="0"/>
              <a:t>What do the Meek “INHERIT”?</a:t>
            </a:r>
          </a:p>
          <a:p>
            <a:pPr algn="l">
              <a:tabLst>
                <a:tab pos="457200" algn="l"/>
              </a:tabLst>
            </a:pPr>
            <a:r>
              <a:rPr lang="en-US" sz="4800" b="1" spc="-100" dirty="0">
                <a:sym typeface="Wingdings" panose="05000000000000000000" pitchFamily="2" charset="2"/>
              </a:rPr>
              <a:t></a:t>
            </a:r>
            <a:r>
              <a:rPr lang="en-US" sz="4800" b="1" spc="-1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I Peter 3:14,15 </a:t>
            </a:r>
            <a:r>
              <a:rPr lang="en-US" sz="4800" dirty="0"/>
              <a:t>- </a:t>
            </a:r>
            <a:r>
              <a:rPr lang="en-US" sz="4800" b="1" i="1" dirty="0"/>
              <a:t>influence in conversations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14</a:t>
            </a:r>
            <a:r>
              <a:rPr lang="en-US" sz="4800" dirty="0"/>
              <a:t>  Even if you should suffer for righteousness' sake, you are </a:t>
            </a:r>
            <a:r>
              <a:rPr lang="en-US" sz="4800" b="1" dirty="0"/>
              <a:t>blessed</a:t>
            </a:r>
            <a:r>
              <a:rPr lang="en-US" sz="4800" dirty="0"/>
              <a:t>. “Do not be afraid of their threats, nor be troubled." 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15</a:t>
            </a:r>
            <a:r>
              <a:rPr lang="en-US" sz="4800" dirty="0"/>
              <a:t>  But sanctify the Lord God in your hearts, and always be ready to </a:t>
            </a:r>
            <a:r>
              <a:rPr lang="en-US" sz="4800" b="1" dirty="0"/>
              <a:t>give a defense </a:t>
            </a:r>
            <a:r>
              <a:rPr lang="en-US" sz="4800" dirty="0"/>
              <a:t>to everyone who asks you a reason for the hope that is in you, with </a:t>
            </a:r>
            <a:r>
              <a:rPr lang="en-US" sz="4800" b="1" dirty="0"/>
              <a:t>meekness</a:t>
            </a:r>
            <a:r>
              <a:rPr lang="en-US" sz="4800" dirty="0"/>
              <a:t> and respect.</a:t>
            </a:r>
          </a:p>
        </p:txBody>
      </p:sp>
    </p:spTree>
    <p:extLst>
      <p:ext uri="{BB962C8B-B14F-4D97-AF65-F5344CB8AC3E}">
        <p14:creationId xmlns:p14="http://schemas.microsoft.com/office/powerpoint/2010/main" val="93324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/>
              <a:t>The Meek INHERIT …</a:t>
            </a:r>
          </a:p>
          <a:p>
            <a:pPr algn="l">
              <a:tabLst>
                <a:tab pos="457200" algn="l"/>
              </a:tabLst>
            </a:pPr>
            <a:r>
              <a:rPr lang="en-US" sz="4800" b="1" spc="-100" dirty="0">
                <a:sym typeface="Wingdings" panose="05000000000000000000" pitchFamily="2" charset="2"/>
              </a:rPr>
              <a:t></a:t>
            </a:r>
            <a:r>
              <a:rPr lang="en-US" sz="4800" b="1" spc="-100" dirty="0"/>
              <a:t>  </a:t>
            </a:r>
            <a:r>
              <a:rPr lang="en-US" sz="4800" b="1" spc="-100" dirty="0">
                <a:solidFill>
                  <a:srgbClr val="FF0000"/>
                </a:solidFill>
              </a:rPr>
              <a:t>I Peter 3:1-4</a:t>
            </a:r>
            <a:r>
              <a:rPr lang="en-US" sz="4800" spc="-100" dirty="0"/>
              <a:t> - </a:t>
            </a:r>
            <a:r>
              <a:rPr lang="en-US" sz="4800" b="1" i="1" spc="-100" dirty="0"/>
              <a:t>impact at home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4800" b="1" spc="-100" dirty="0">
                <a:solidFill>
                  <a:srgbClr val="FF0000"/>
                </a:solidFill>
              </a:rPr>
              <a:t>1</a:t>
            </a:r>
            <a:r>
              <a:rPr lang="en-US" sz="4800" spc="-100" dirty="0"/>
              <a:t>  Wives, </a:t>
            </a:r>
            <a:r>
              <a:rPr lang="en-US" sz="4800" b="1" spc="-100" dirty="0"/>
              <a:t>be submissive </a:t>
            </a:r>
            <a:r>
              <a:rPr lang="en-US" sz="4800" spc="-100" dirty="0"/>
              <a:t>to your own husbands, that even if some do not obey the word, they, without a word, may be won by your conduct. 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4800" b="1" spc="-100" dirty="0">
                <a:solidFill>
                  <a:srgbClr val="FF0000"/>
                </a:solidFill>
              </a:rPr>
              <a:t>3</a:t>
            </a:r>
            <a:r>
              <a:rPr lang="en-US" sz="4800" spc="-100" dirty="0"/>
              <a:t>  Do not let your adornment be merely outward.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4800" b="1" spc="-100" dirty="0">
                <a:solidFill>
                  <a:srgbClr val="FF0000"/>
                </a:solidFill>
              </a:rPr>
              <a:t>4</a:t>
            </a:r>
            <a:r>
              <a:rPr lang="en-US" sz="4800" spc="-100" dirty="0"/>
              <a:t>  Rather let it be the hidden person of the heart, with the incorruptible beauty of a </a:t>
            </a:r>
            <a:r>
              <a:rPr lang="en-US" sz="4800" b="1" spc="-100" dirty="0"/>
              <a:t>meek</a:t>
            </a:r>
            <a:r>
              <a:rPr lang="en-US" sz="4800" spc="-100" dirty="0"/>
              <a:t> and quiet spirit, which is very </a:t>
            </a:r>
            <a:r>
              <a:rPr lang="en-US" sz="4800" b="1" spc="-100" dirty="0"/>
              <a:t>precious in the sight of God</a:t>
            </a:r>
            <a:r>
              <a:rPr lang="en-US" sz="4800" spc="-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383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680" y="441960"/>
            <a:ext cx="10962640" cy="597408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/>
              <a:t>The Meek INHERIT …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4800" b="1" spc="-100" dirty="0">
                <a:sym typeface="Wingdings" panose="05000000000000000000" pitchFamily="2" charset="2"/>
              </a:rPr>
              <a:t></a:t>
            </a:r>
            <a:r>
              <a:rPr lang="en-US" sz="4800" b="1" spc="-1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Eph 4:1-3 </a:t>
            </a:r>
            <a:r>
              <a:rPr lang="en-US" sz="4800" dirty="0"/>
              <a:t>- </a:t>
            </a:r>
            <a:r>
              <a:rPr lang="en-US" sz="4800" b="1" i="1" dirty="0"/>
              <a:t>unifying roles in the Church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1</a:t>
            </a:r>
            <a:r>
              <a:rPr lang="en-US" sz="4800" dirty="0"/>
              <a:t>  I, Paul, the </a:t>
            </a:r>
            <a:r>
              <a:rPr lang="en-US" sz="4800" b="1" dirty="0"/>
              <a:t>prisoner of the Lord</a:t>
            </a:r>
            <a:r>
              <a:rPr lang="en-US" sz="4800" dirty="0"/>
              <a:t>, beseech you to walk worthy of the calling with which you were called, 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2</a:t>
            </a:r>
            <a:r>
              <a:rPr lang="en-US" sz="4800" dirty="0"/>
              <a:t>  with all lowliness and </a:t>
            </a:r>
            <a:r>
              <a:rPr lang="en-US" sz="4800" b="1" dirty="0"/>
              <a:t>meekness</a:t>
            </a:r>
            <a:r>
              <a:rPr lang="en-US" sz="4800" dirty="0"/>
              <a:t>, with </a:t>
            </a:r>
            <a:r>
              <a:rPr lang="en-US" sz="4800" spc="-50" dirty="0"/>
              <a:t>patience, bearing with one another in love, 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4800" dirty="0"/>
              <a:t>  endeavoring to keep the </a:t>
            </a:r>
            <a:r>
              <a:rPr lang="en-US" sz="4800" b="1" dirty="0"/>
              <a:t>unity of the Spirit </a:t>
            </a:r>
            <a:r>
              <a:rPr lang="en-US" sz="4800" dirty="0"/>
              <a:t>in the bond of peace. </a:t>
            </a:r>
          </a:p>
        </p:txBody>
      </p:sp>
    </p:spTree>
    <p:extLst>
      <p:ext uri="{BB962C8B-B14F-4D97-AF65-F5344CB8AC3E}">
        <p14:creationId xmlns:p14="http://schemas.microsoft.com/office/powerpoint/2010/main" val="8191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The Meek INHERIT …</a:t>
            </a:r>
          </a:p>
          <a:p>
            <a:pPr algn="l">
              <a:tabLst>
                <a:tab pos="457200" algn="l"/>
              </a:tabLst>
            </a:pPr>
            <a:r>
              <a:rPr lang="en-US" sz="4800" b="1" spc="-100" dirty="0">
                <a:sym typeface="Wingdings" panose="05000000000000000000" pitchFamily="2" charset="2"/>
              </a:rPr>
              <a:t></a:t>
            </a:r>
            <a:r>
              <a:rPr lang="en-US" sz="4800" b="1" spc="-1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Galatians 6:1 </a:t>
            </a:r>
            <a:r>
              <a:rPr lang="en-US" sz="4800" dirty="0"/>
              <a:t>- </a:t>
            </a:r>
            <a:r>
              <a:rPr lang="en-US" sz="4800" b="1" i="1" dirty="0"/>
              <a:t>usefulness as a healer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If anyone is </a:t>
            </a:r>
            <a:r>
              <a:rPr lang="en-US" sz="4800" b="1" dirty="0"/>
              <a:t>overtaken in any trespass</a:t>
            </a:r>
            <a:r>
              <a:rPr lang="en-US" sz="4800" dirty="0"/>
              <a:t>, you who are spiritual </a:t>
            </a:r>
            <a:r>
              <a:rPr lang="en-US" sz="4800" b="1" dirty="0"/>
              <a:t>restore such a one</a:t>
            </a:r>
            <a:r>
              <a:rPr lang="en-US" sz="4800" dirty="0"/>
              <a:t> in a spirit of </a:t>
            </a:r>
            <a:r>
              <a:rPr lang="en-US" sz="4800" b="1" dirty="0"/>
              <a:t>meekness</a:t>
            </a:r>
            <a:r>
              <a:rPr lang="en-US" sz="4800" dirty="0"/>
              <a:t>, considering yourself lest you also be tempted. </a:t>
            </a:r>
          </a:p>
        </p:txBody>
      </p:sp>
    </p:spTree>
    <p:extLst>
      <p:ext uri="{BB962C8B-B14F-4D97-AF65-F5344CB8AC3E}">
        <p14:creationId xmlns:p14="http://schemas.microsoft.com/office/powerpoint/2010/main" val="366923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The Meek INHERIT …</a:t>
            </a:r>
          </a:p>
          <a:p>
            <a:pPr algn="l">
              <a:tabLst>
                <a:tab pos="457200" algn="l"/>
              </a:tabLst>
            </a:pPr>
            <a:r>
              <a:rPr lang="en-US" sz="4800" b="1" spc="-100" dirty="0">
                <a:sym typeface="Wingdings" panose="05000000000000000000" pitchFamily="2" charset="2"/>
              </a:rPr>
              <a:t></a:t>
            </a:r>
            <a:r>
              <a:rPr lang="en-US" sz="4800" b="1" spc="-1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Matthew 11:29 </a:t>
            </a:r>
            <a:r>
              <a:rPr lang="en-US" sz="4800" dirty="0"/>
              <a:t>- </a:t>
            </a:r>
            <a:r>
              <a:rPr lang="en-US" sz="4800" b="1" i="1" dirty="0"/>
              <a:t>the character of Jesus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Take My yoke upon you and learn from Me, for I am </a:t>
            </a:r>
            <a:r>
              <a:rPr lang="en-US" sz="4800" b="1" dirty="0"/>
              <a:t>meek</a:t>
            </a:r>
            <a:r>
              <a:rPr lang="en-US" sz="4800" dirty="0"/>
              <a:t> and lowly in heart, and you will find rest for your souls. 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Gal 5:22,23  </a:t>
            </a:r>
            <a:r>
              <a:rPr lang="en-US" sz="4800" dirty="0"/>
              <a:t>The </a:t>
            </a:r>
            <a:r>
              <a:rPr lang="en-US" sz="4800" b="1" dirty="0"/>
              <a:t>fruit of the Spirit </a:t>
            </a:r>
            <a:r>
              <a:rPr lang="en-US" sz="4800" dirty="0"/>
              <a:t>is love, joy, peace, longsuffering, gentleness, goodness, faith, </a:t>
            </a:r>
            <a:r>
              <a:rPr lang="en-US" sz="4800" b="1" dirty="0"/>
              <a:t>meekness.</a:t>
            </a:r>
          </a:p>
        </p:txBody>
      </p:sp>
    </p:spTree>
    <p:extLst>
      <p:ext uri="{BB962C8B-B14F-4D97-AF65-F5344CB8AC3E}">
        <p14:creationId xmlns:p14="http://schemas.microsoft.com/office/powerpoint/2010/main" val="10555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What Jesus empowers you and me to </a:t>
            </a:r>
            <a:r>
              <a:rPr lang="en-US" sz="4800" b="1" dirty="0"/>
              <a:t>BE</a:t>
            </a:r>
          </a:p>
          <a:p>
            <a:endParaRPr lang="en-US" sz="800" b="1" dirty="0"/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Matt 5:3  </a:t>
            </a:r>
            <a:r>
              <a:rPr lang="en-US" sz="4800" dirty="0"/>
              <a:t>Blessed are the </a:t>
            </a:r>
            <a:r>
              <a:rPr lang="en-US" sz="4800" b="1" dirty="0"/>
              <a:t>poor in spirit.</a:t>
            </a:r>
          </a:p>
          <a:p>
            <a:pPr algn="l">
              <a:tabLst>
                <a:tab pos="457200" algn="l"/>
              </a:tabLst>
            </a:pPr>
            <a:r>
              <a:rPr lang="en-US" sz="4800" b="1" dirty="0"/>
              <a:t>	</a:t>
            </a:r>
            <a:r>
              <a:rPr lang="en-US" sz="4800" dirty="0"/>
              <a:t>-</a:t>
            </a:r>
            <a:r>
              <a:rPr lang="en-US" sz="4800" b="1" dirty="0"/>
              <a:t> </a:t>
            </a:r>
            <a:r>
              <a:rPr lang="en-US" sz="4800" b="1" i="1" dirty="0"/>
              <a:t>BE spiritually bankrupt before God </a:t>
            </a:r>
            <a:r>
              <a:rPr lang="en-US" sz="4800" i="1" dirty="0"/>
              <a:t>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5:4  </a:t>
            </a:r>
            <a:r>
              <a:rPr lang="en-US" sz="4800" dirty="0"/>
              <a:t>Blessed are those who </a:t>
            </a:r>
            <a:r>
              <a:rPr lang="en-US" sz="4800" b="1" dirty="0"/>
              <a:t>mourn</a:t>
            </a:r>
            <a:r>
              <a:rPr lang="en-US" sz="4800" dirty="0"/>
              <a:t>. 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	- </a:t>
            </a:r>
            <a:r>
              <a:rPr lang="en-US" sz="4800" b="1" i="1" dirty="0"/>
              <a:t>BE</a:t>
            </a:r>
            <a:r>
              <a:rPr lang="en-US" sz="4800" dirty="0"/>
              <a:t> </a:t>
            </a:r>
            <a:r>
              <a:rPr lang="en-US" sz="4800" b="1" i="1" dirty="0"/>
              <a:t>broken-hearted over sin 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5:5  </a:t>
            </a:r>
            <a:r>
              <a:rPr lang="en-US" sz="4800" dirty="0"/>
              <a:t>Blessed are the </a:t>
            </a:r>
            <a:r>
              <a:rPr lang="en-US" sz="4800" b="1" dirty="0"/>
              <a:t>meek</a:t>
            </a:r>
            <a:r>
              <a:rPr lang="en-US" sz="4800" dirty="0"/>
              <a:t>. 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	- </a:t>
            </a:r>
            <a:r>
              <a:rPr lang="en-US" sz="4800" b="1" i="1" dirty="0"/>
              <a:t>BE humble before God and others</a:t>
            </a:r>
          </a:p>
          <a:p>
            <a:pPr algn="l">
              <a:tabLst>
                <a:tab pos="457200" algn="l"/>
              </a:tabLst>
            </a:pPr>
            <a:r>
              <a:rPr lang="en-US" sz="4800" i="1" spc="-100" dirty="0"/>
              <a:t>	strength subdued; advantages unclaimed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23263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b="1" dirty="0"/>
              <a:t>Grace Alone </a:t>
            </a:r>
            <a:r>
              <a:rPr lang="en-US" sz="4800" dirty="0"/>
              <a:t>(# 128)</a:t>
            </a:r>
          </a:p>
          <a:p>
            <a:r>
              <a:rPr lang="en-US" sz="4800" dirty="0"/>
              <a:t>Every promise we can make,</a:t>
            </a:r>
          </a:p>
          <a:p>
            <a:r>
              <a:rPr lang="en-US" sz="4800" dirty="0"/>
              <a:t>Every prayer and step of faith,</a:t>
            </a:r>
          </a:p>
          <a:p>
            <a:r>
              <a:rPr lang="en-US" sz="4800" dirty="0"/>
              <a:t>Every difference we will make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626628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mountain we will climb,</a:t>
            </a:r>
          </a:p>
          <a:p>
            <a:r>
              <a:rPr lang="en-US" sz="4800" dirty="0"/>
              <a:t>Every ray of hope we shine,</a:t>
            </a:r>
          </a:p>
          <a:p>
            <a:r>
              <a:rPr lang="en-US" sz="4800" dirty="0"/>
              <a:t>Every blessing left behind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3037498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263884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/>
              <a:t>Sermon on the Mount </a:t>
            </a:r>
            <a:r>
              <a:rPr lang="en-US" sz="4800" dirty="0"/>
              <a:t>-</a:t>
            </a:r>
            <a:r>
              <a:rPr lang="en-US" sz="4800" b="1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Beatitudes</a:t>
            </a:r>
          </a:p>
          <a:p>
            <a:r>
              <a:rPr lang="en-US" sz="4800" b="1" dirty="0">
                <a:solidFill>
                  <a:srgbClr val="FF0000"/>
                </a:solidFill>
              </a:rPr>
              <a:t>Matt 5 </a:t>
            </a:r>
            <a:r>
              <a:rPr lang="en-US" sz="4800" dirty="0"/>
              <a:t>- What Jesus’ followers are to </a:t>
            </a:r>
            <a:r>
              <a:rPr lang="en-US" sz="4800" b="1" dirty="0"/>
              <a:t>BE</a:t>
            </a:r>
          </a:p>
          <a:p>
            <a:endParaRPr lang="en-US" sz="800" b="1" dirty="0"/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5:1  </a:t>
            </a:r>
            <a:r>
              <a:rPr lang="en-US" sz="4800" dirty="0"/>
              <a:t>Jesus went up on a mountain, and when He was seated His disciples came to Him.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2  </a:t>
            </a:r>
            <a:r>
              <a:rPr lang="en-US" sz="4800" dirty="0"/>
              <a:t>Then He taught them, saying: 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3  </a:t>
            </a:r>
            <a:r>
              <a:rPr lang="en-US" sz="4800" dirty="0"/>
              <a:t>Blessed are the </a:t>
            </a:r>
            <a:r>
              <a:rPr lang="en-US" sz="4800" b="1" dirty="0"/>
              <a:t>poor in spirit</a:t>
            </a:r>
            <a:r>
              <a:rPr lang="en-US" sz="4800" dirty="0"/>
              <a:t>, for theirs is the kingdom of heaven. </a:t>
            </a:r>
          </a:p>
          <a:p>
            <a:pPr algn="l">
              <a:lnSpc>
                <a:spcPct val="100000"/>
              </a:lnSpc>
            </a:pPr>
            <a:r>
              <a:rPr lang="en-US" sz="4800" b="1" dirty="0">
                <a:solidFill>
                  <a:srgbClr val="FF0000"/>
                </a:solidFill>
              </a:rPr>
              <a:t>4  </a:t>
            </a:r>
            <a:r>
              <a:rPr lang="en-US" sz="4800" dirty="0"/>
              <a:t>Blessed are those who </a:t>
            </a:r>
            <a:r>
              <a:rPr lang="en-US" sz="4800" b="1" dirty="0"/>
              <a:t>mourn</a:t>
            </a:r>
            <a:r>
              <a:rPr lang="en-US" sz="4800" dirty="0"/>
              <a:t>, for they shall be comforted. </a:t>
            </a:r>
          </a:p>
        </p:txBody>
      </p:sp>
    </p:spTree>
    <p:extLst>
      <p:ext uri="{BB962C8B-B14F-4D97-AF65-F5344CB8AC3E}">
        <p14:creationId xmlns:p14="http://schemas.microsoft.com/office/powerpoint/2010/main" val="26614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r>
              <a:rPr lang="en-US" sz="4800" dirty="0"/>
              <a:t>Every soul we long to reach,</a:t>
            </a:r>
          </a:p>
          <a:p>
            <a:r>
              <a:rPr lang="en-US" sz="4800" dirty="0"/>
              <a:t>Every heart we hope to teach,</a:t>
            </a:r>
          </a:p>
          <a:p>
            <a:r>
              <a:rPr lang="en-US" sz="4800" dirty="0"/>
              <a:t>Every where we share His peace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2557080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Every loving word we say, </a:t>
            </a:r>
          </a:p>
          <a:p>
            <a:r>
              <a:rPr lang="en-US" sz="4800" dirty="0"/>
              <a:t>Every tear we wipe away,</a:t>
            </a:r>
          </a:p>
          <a:p>
            <a:r>
              <a:rPr lang="en-US" sz="4800" dirty="0"/>
              <a:t>Every sorrow turned to praise,</a:t>
            </a:r>
          </a:p>
          <a:p>
            <a:r>
              <a:rPr lang="en-US" sz="4800" dirty="0"/>
              <a:t>- Is only by His grace.</a:t>
            </a:r>
          </a:p>
        </p:txBody>
      </p:sp>
    </p:spTree>
    <p:extLst>
      <p:ext uri="{BB962C8B-B14F-4D97-AF65-F5344CB8AC3E}">
        <p14:creationId xmlns:p14="http://schemas.microsoft.com/office/powerpoint/2010/main" val="1303300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b="1" dirty="0"/>
              <a:t>Grace alone which God supplies,</a:t>
            </a:r>
          </a:p>
          <a:p>
            <a:r>
              <a:rPr lang="en-US" sz="4800" b="1" dirty="0"/>
              <a:t>Strength unknown He will provide.</a:t>
            </a:r>
          </a:p>
          <a:p>
            <a:r>
              <a:rPr lang="en-US" sz="4800" b="1" dirty="0"/>
              <a:t>Christ in us, our Cornerstone;</a:t>
            </a:r>
          </a:p>
          <a:p>
            <a:r>
              <a:rPr lang="en-US" sz="4800" b="1" dirty="0"/>
              <a:t>We will go forth</a:t>
            </a:r>
          </a:p>
          <a:p>
            <a:r>
              <a:rPr lang="en-US" sz="4800" b="1" dirty="0"/>
              <a:t>In grace alone.</a:t>
            </a:r>
          </a:p>
        </p:txBody>
      </p:sp>
    </p:spTree>
    <p:extLst>
      <p:ext uri="{BB962C8B-B14F-4D97-AF65-F5344CB8AC3E}">
        <p14:creationId xmlns:p14="http://schemas.microsoft.com/office/powerpoint/2010/main" val="12341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FF0000"/>
                </a:solidFill>
              </a:rPr>
              <a:t>Matt 5:5  </a:t>
            </a:r>
            <a:r>
              <a:rPr lang="en-US" sz="4800" dirty="0"/>
              <a:t>Blessed are the </a:t>
            </a:r>
            <a:r>
              <a:rPr lang="en-US" sz="4800" b="1" dirty="0"/>
              <a:t>meek</a:t>
            </a:r>
            <a:r>
              <a:rPr lang="en-US" sz="4800" dirty="0"/>
              <a:t>, for they shall inherit the earth. </a:t>
            </a:r>
          </a:p>
          <a:p>
            <a:pPr marL="517525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contrary to </a:t>
            </a:r>
            <a:r>
              <a:rPr lang="en-US" sz="4800" b="1" dirty="0"/>
              <a:t>science</a:t>
            </a:r>
            <a:r>
              <a:rPr lang="en-US" sz="4800" dirty="0"/>
              <a:t> - </a:t>
            </a:r>
            <a:r>
              <a:rPr lang="en-US" sz="4800" i="1" dirty="0"/>
              <a:t>survival of fittest</a:t>
            </a:r>
          </a:p>
          <a:p>
            <a:pPr marL="517525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contrary to </a:t>
            </a:r>
            <a:r>
              <a:rPr lang="en-US" sz="4800" b="1" dirty="0"/>
              <a:t>business</a:t>
            </a:r>
            <a:r>
              <a:rPr lang="en-US" sz="4800" dirty="0"/>
              <a:t> - </a:t>
            </a:r>
            <a:r>
              <a:rPr lang="en-US" sz="4800" i="1" dirty="0"/>
              <a:t>dog eat dog</a:t>
            </a:r>
          </a:p>
          <a:p>
            <a:pPr marL="517525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contrary to </a:t>
            </a:r>
            <a:r>
              <a:rPr lang="en-US" sz="4800" b="1" dirty="0"/>
              <a:t>politics</a:t>
            </a:r>
            <a:r>
              <a:rPr lang="en-US" sz="4800" dirty="0"/>
              <a:t> - </a:t>
            </a:r>
            <a:r>
              <a:rPr lang="en-US" sz="4800" i="1" dirty="0"/>
              <a:t>negative campaigns</a:t>
            </a:r>
          </a:p>
          <a:p>
            <a:pPr marL="517525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contrary to </a:t>
            </a:r>
            <a:r>
              <a:rPr lang="en-US" sz="4800" b="1" dirty="0"/>
              <a:t>experience</a:t>
            </a:r>
            <a:r>
              <a:rPr lang="en-US" sz="4800" dirty="0"/>
              <a:t> - “</a:t>
            </a:r>
            <a:r>
              <a:rPr lang="en-US" sz="4800" i="1" dirty="0"/>
              <a:t>I</a:t>
            </a:r>
            <a:r>
              <a:rPr lang="en-US" sz="4800" dirty="0"/>
              <a:t> </a:t>
            </a:r>
            <a:r>
              <a:rPr lang="en-US" sz="4800" i="1" dirty="0"/>
              <a:t>play by the rules and then get mocked by goof-offs and taken for granted by management”.</a:t>
            </a:r>
          </a:p>
        </p:txBody>
      </p:sp>
    </p:spTree>
    <p:extLst>
      <p:ext uri="{BB962C8B-B14F-4D97-AF65-F5344CB8AC3E}">
        <p14:creationId xmlns:p14="http://schemas.microsoft.com/office/powerpoint/2010/main" val="322983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/>
          </a:bodyPr>
          <a:lstStyle/>
          <a:p>
            <a:endParaRPr lang="en-US" sz="4800" b="1" dirty="0"/>
          </a:p>
          <a:p>
            <a:r>
              <a:rPr lang="en-US" sz="4800" b="1" dirty="0"/>
              <a:t>Bumper Sticker</a:t>
            </a:r>
          </a:p>
          <a:p>
            <a:endParaRPr lang="en-US" sz="1000" i="1" dirty="0"/>
          </a:p>
          <a:p>
            <a:r>
              <a:rPr lang="en-US" sz="4800" i="1" dirty="0"/>
              <a:t>“How can the meek inherit the earth    when they can’t even get a parking spot?”</a:t>
            </a:r>
          </a:p>
        </p:txBody>
      </p:sp>
    </p:spTree>
    <p:extLst>
      <p:ext uri="{BB962C8B-B14F-4D97-AF65-F5344CB8AC3E}">
        <p14:creationId xmlns:p14="http://schemas.microsoft.com/office/powerpoint/2010/main" val="31586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Blessed</a:t>
            </a:r>
            <a:r>
              <a:rPr lang="en-US" sz="4800" dirty="0"/>
              <a:t> = </a:t>
            </a:r>
            <a:r>
              <a:rPr lang="en-US" sz="4800" i="1" dirty="0"/>
              <a:t>fortunate, approved by God,      	fit for eternity</a:t>
            </a:r>
          </a:p>
          <a:p>
            <a:pPr algn="l"/>
            <a:r>
              <a:rPr lang="en-US" sz="4800" b="1" dirty="0"/>
              <a:t>the meek </a:t>
            </a:r>
            <a:r>
              <a:rPr lang="en-US" sz="4800" dirty="0"/>
              <a:t>= </a:t>
            </a:r>
            <a:r>
              <a:rPr lang="en-US" sz="4800" i="1" dirty="0"/>
              <a:t>humble</a:t>
            </a:r>
            <a:r>
              <a:rPr lang="en-US" sz="4800" dirty="0"/>
              <a:t>, </a:t>
            </a:r>
            <a:r>
              <a:rPr lang="en-US" sz="4800" i="1" dirty="0"/>
              <a:t>power under control, 	</a:t>
            </a:r>
            <a:r>
              <a:rPr lang="en-US" sz="4800" i="1" spc="-100" dirty="0"/>
              <a:t> strength subdued, advantages unclaimed</a:t>
            </a:r>
          </a:p>
          <a:p>
            <a:pPr algn="l">
              <a:lnSpc>
                <a:spcPct val="100000"/>
              </a:lnSpc>
            </a:pPr>
            <a:r>
              <a:rPr lang="en-US" sz="4800" b="1" dirty="0">
                <a:solidFill>
                  <a:srgbClr val="FF0000"/>
                </a:solidFill>
              </a:rPr>
              <a:t>Matt 21:5  </a:t>
            </a:r>
            <a:r>
              <a:rPr lang="en-US" sz="4800" dirty="0"/>
              <a:t>Tell the daughter of Zion, “Behold, your </a:t>
            </a:r>
            <a:r>
              <a:rPr lang="en-US" sz="4800" b="1" dirty="0"/>
              <a:t>King</a:t>
            </a:r>
            <a:r>
              <a:rPr lang="en-US" sz="4800" dirty="0"/>
              <a:t> is coming to you, </a:t>
            </a:r>
            <a:r>
              <a:rPr lang="en-US" sz="4800" b="1" dirty="0"/>
              <a:t>meek</a:t>
            </a:r>
            <a:r>
              <a:rPr lang="en-US" sz="4800" dirty="0"/>
              <a:t>, and </a:t>
            </a:r>
            <a:r>
              <a:rPr lang="en-US" sz="4800" b="1" dirty="0"/>
              <a:t>sitting on a donkey</a:t>
            </a:r>
            <a:r>
              <a:rPr lang="en-US" sz="48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8306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00856F-7D2A-9738-E77F-8DC598676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440" y="386080"/>
            <a:ext cx="10972800" cy="604520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Blessed are the meek</a:t>
            </a:r>
            <a:endParaRPr lang="en-US" sz="4800" i="1" dirty="0"/>
          </a:p>
          <a:p>
            <a:r>
              <a:rPr lang="en-US" sz="4800" b="1" dirty="0"/>
              <a:t>for they will inherit the earth.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Psalm 37:9  </a:t>
            </a:r>
            <a:r>
              <a:rPr lang="en-US" sz="4800" dirty="0"/>
              <a:t>Evildoers will be cut off: but those that </a:t>
            </a:r>
            <a:r>
              <a:rPr lang="en-US" sz="4800" b="1" dirty="0"/>
              <a:t>wait upon the LORD </a:t>
            </a:r>
            <a:r>
              <a:rPr lang="en-US" sz="4800" dirty="0"/>
              <a:t>will </a:t>
            </a:r>
            <a:r>
              <a:rPr lang="en-US" sz="4800" b="1" dirty="0"/>
              <a:t>INHERIT THE EARTH</a:t>
            </a:r>
            <a:r>
              <a:rPr lang="en-US" sz="4800" dirty="0"/>
              <a:t>. </a:t>
            </a:r>
            <a:endParaRPr lang="en-US" sz="4800" b="1" dirty="0">
              <a:solidFill>
                <a:srgbClr val="FF0000"/>
              </a:solidFill>
            </a:endParaRP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I Cor 6:2,3 </a:t>
            </a:r>
            <a:r>
              <a:rPr lang="en-US" sz="4800" dirty="0"/>
              <a:t>- Do you not know that the saints will </a:t>
            </a:r>
            <a:r>
              <a:rPr lang="en-US" sz="4800" b="1" dirty="0"/>
              <a:t>judge the world</a:t>
            </a:r>
            <a:r>
              <a:rPr lang="en-US" sz="4800" dirty="0"/>
              <a:t>?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II Tim 2:12 </a:t>
            </a:r>
            <a:r>
              <a:rPr lang="en-US" sz="4800" dirty="0"/>
              <a:t>- If we suffer with Christ, we will also </a:t>
            </a:r>
            <a:r>
              <a:rPr lang="en-US" sz="4800" b="1" dirty="0"/>
              <a:t>reign with Him</a:t>
            </a:r>
            <a:endParaRPr lang="en-US" sz="4800" dirty="0"/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8712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 fontScale="92500"/>
          </a:bodyPr>
          <a:lstStyle/>
          <a:p>
            <a:r>
              <a:rPr lang="en-US" sz="4800" b="1" dirty="0"/>
              <a:t>Examples of Meekness</a:t>
            </a:r>
          </a:p>
          <a:p>
            <a:pPr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Gen 13 </a:t>
            </a:r>
            <a:r>
              <a:rPr lang="en-US" sz="4800" dirty="0"/>
              <a:t>(</a:t>
            </a:r>
            <a:r>
              <a:rPr lang="en-US" sz="4800" i="1" dirty="0"/>
              <a:t>Abraham toward Lot</a:t>
            </a:r>
            <a:r>
              <a:rPr lang="en-US" sz="4800" dirty="0"/>
              <a:t>) 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Abraham held the </a:t>
            </a:r>
            <a:r>
              <a:rPr lang="en-US" sz="4800" b="1" dirty="0"/>
              <a:t>age</a:t>
            </a:r>
            <a:r>
              <a:rPr lang="en-US" sz="4800" dirty="0"/>
              <a:t> advantage (</a:t>
            </a:r>
            <a:r>
              <a:rPr lang="en-US" sz="4800" i="1" dirty="0"/>
              <a:t>uncle</a:t>
            </a:r>
            <a:r>
              <a:rPr lang="en-US" sz="4800" dirty="0"/>
              <a:t>)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</a:t>
            </a:r>
            <a:r>
              <a:rPr lang="en-US" sz="4800" dirty="0"/>
              <a:t>) He held the </a:t>
            </a:r>
            <a:r>
              <a:rPr lang="en-US" sz="4800" b="1" dirty="0"/>
              <a:t>wealth</a:t>
            </a:r>
            <a:r>
              <a:rPr lang="en-US" sz="4800" dirty="0"/>
              <a:t> advantage 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3,4</a:t>
            </a:r>
            <a:r>
              <a:rPr lang="en-US" sz="4800" dirty="0"/>
              <a:t>) He held the </a:t>
            </a:r>
            <a:r>
              <a:rPr lang="en-US" sz="4800" b="1" dirty="0"/>
              <a:t>property</a:t>
            </a:r>
            <a:r>
              <a:rPr lang="en-US" sz="4800" dirty="0"/>
              <a:t> advantage 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8,9</a:t>
            </a:r>
            <a:r>
              <a:rPr lang="en-US" sz="4800" dirty="0"/>
              <a:t>) Yet he chose </a:t>
            </a:r>
            <a:r>
              <a:rPr lang="en-US" sz="4800" b="1" dirty="0"/>
              <a:t>meekness</a:t>
            </a:r>
            <a:r>
              <a:rPr lang="en-US" sz="4800" dirty="0"/>
              <a:t>, not </a:t>
            </a:r>
            <a:r>
              <a:rPr lang="en-US" sz="4800" b="1" dirty="0"/>
              <a:t>strife </a:t>
            </a:r>
          </a:p>
          <a:p>
            <a:pPr algn="l">
              <a:tabLst>
                <a:tab pos="457200" algn="l"/>
              </a:tabLst>
            </a:pP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spc="-150" dirty="0"/>
              <a:t>Meekness = </a:t>
            </a:r>
            <a:r>
              <a:rPr lang="en-US" sz="4800" b="1" spc="-150" dirty="0"/>
              <a:t>generosity</a:t>
            </a:r>
            <a:r>
              <a:rPr lang="en-US" sz="4800" spc="-150" dirty="0"/>
              <a:t> in the face of </a:t>
            </a:r>
            <a:r>
              <a:rPr lang="en-US" sz="4800" b="1" spc="-150" dirty="0"/>
              <a:t>selfishness</a:t>
            </a:r>
            <a:endParaRPr lang="en-US" sz="4800" dirty="0"/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14-17</a:t>
            </a:r>
            <a:r>
              <a:rPr lang="en-US" sz="4800" dirty="0"/>
              <a:t>) Abraham inheriting the promised land</a:t>
            </a:r>
          </a:p>
        </p:txBody>
      </p:sp>
    </p:spTree>
    <p:extLst>
      <p:ext uri="{BB962C8B-B14F-4D97-AF65-F5344CB8AC3E}">
        <p14:creationId xmlns:p14="http://schemas.microsoft.com/office/powerpoint/2010/main" val="29579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 fontScale="92500"/>
          </a:bodyPr>
          <a:lstStyle/>
          <a:p>
            <a:r>
              <a:rPr lang="en-US" sz="4800" b="1" dirty="0"/>
              <a:t>Examples of Meekness</a:t>
            </a:r>
          </a:p>
          <a:p>
            <a:pPr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Gen 50 </a:t>
            </a:r>
            <a:r>
              <a:rPr lang="en-US" sz="4800" dirty="0"/>
              <a:t>(</a:t>
            </a:r>
            <a:r>
              <a:rPr lang="en-US" sz="4800" i="1" dirty="0"/>
              <a:t>Joseph toward brothers</a:t>
            </a:r>
            <a:r>
              <a:rPr lang="en-US" sz="4800" dirty="0"/>
              <a:t>)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4</a:t>
            </a:r>
            <a:r>
              <a:rPr lang="en-US" sz="4800" dirty="0"/>
              <a:t>) Joseph held the advantage in </a:t>
            </a:r>
            <a:r>
              <a:rPr lang="en-US" sz="4800" b="1" dirty="0"/>
              <a:t>influence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9</a:t>
            </a:r>
            <a:r>
              <a:rPr lang="en-US" sz="4800" dirty="0"/>
              <a:t>) He held the advantage in </a:t>
            </a:r>
            <a:r>
              <a:rPr lang="en-US" sz="4800" b="1" dirty="0"/>
              <a:t>resources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15</a:t>
            </a:r>
            <a:r>
              <a:rPr lang="en-US" sz="4800" dirty="0"/>
              <a:t>) He held the </a:t>
            </a:r>
            <a:r>
              <a:rPr lang="en-US" sz="4800" b="1" dirty="0"/>
              <a:t>moral</a:t>
            </a:r>
            <a:r>
              <a:rPr lang="en-US" sz="4800" dirty="0"/>
              <a:t> “high ground”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19-21</a:t>
            </a:r>
            <a:r>
              <a:rPr lang="en-US" sz="4800" dirty="0"/>
              <a:t>) Yet he chose meekness, not </a:t>
            </a:r>
            <a:r>
              <a:rPr lang="en-US" sz="4800" b="1" dirty="0"/>
              <a:t>vengeance</a:t>
            </a:r>
          </a:p>
          <a:p>
            <a:pPr algn="l">
              <a:tabLst>
                <a:tab pos="457200" algn="l"/>
              </a:tabLst>
            </a:pP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spc="-100" dirty="0"/>
              <a:t>Meekness = </a:t>
            </a:r>
            <a:r>
              <a:rPr lang="en-US" sz="4800" b="1" spc="-100" dirty="0"/>
              <a:t>trusting God </a:t>
            </a:r>
            <a:r>
              <a:rPr lang="en-US" sz="4800" spc="-100" dirty="0"/>
              <a:t>to overcome evil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22,23</a:t>
            </a:r>
            <a:r>
              <a:rPr lang="en-US" sz="4800" dirty="0"/>
              <a:t>) Joseph inherited a healthy family</a:t>
            </a:r>
          </a:p>
          <a:p>
            <a:pPr algn="l">
              <a:tabLst>
                <a:tab pos="457200" algn="l"/>
              </a:tabLst>
            </a:pPr>
            <a:endParaRPr lang="en-US" sz="4800" b="1" spc="-100" dirty="0"/>
          </a:p>
        </p:txBody>
      </p:sp>
    </p:spTree>
    <p:extLst>
      <p:ext uri="{BB962C8B-B14F-4D97-AF65-F5344CB8AC3E}">
        <p14:creationId xmlns:p14="http://schemas.microsoft.com/office/powerpoint/2010/main" val="7229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49326D3-175C-E5FD-5342-0E968B248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457200"/>
            <a:ext cx="10962640" cy="5974080"/>
          </a:xfrm>
        </p:spPr>
        <p:txBody>
          <a:bodyPr>
            <a:normAutofit fontScale="92500"/>
          </a:bodyPr>
          <a:lstStyle/>
          <a:p>
            <a:r>
              <a:rPr lang="en-US" sz="4800" b="1" dirty="0"/>
              <a:t>Examples of Meekness</a:t>
            </a:r>
          </a:p>
          <a:p>
            <a:pPr>
              <a:tabLst>
                <a:tab pos="457200" algn="l"/>
              </a:tabLst>
            </a:pPr>
            <a:r>
              <a:rPr lang="en-US" sz="4800" b="1" dirty="0">
                <a:solidFill>
                  <a:srgbClr val="FF0000"/>
                </a:solidFill>
              </a:rPr>
              <a:t>Num 12 </a:t>
            </a:r>
            <a:r>
              <a:rPr lang="en-US" sz="4800" dirty="0"/>
              <a:t>(</a:t>
            </a:r>
            <a:r>
              <a:rPr lang="en-US" sz="4800" i="1" dirty="0"/>
              <a:t>Moses toward Aaron &amp; Miriam</a:t>
            </a:r>
            <a:r>
              <a:rPr lang="en-US" sz="4800" dirty="0"/>
              <a:t>)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</a:t>
            </a:r>
            <a:r>
              <a:rPr lang="en-US" sz="4800" dirty="0"/>
              <a:t>) Moses practiced greater </a:t>
            </a:r>
            <a:r>
              <a:rPr lang="en-US" sz="4800" b="1" dirty="0"/>
              <a:t>impartiality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6-8</a:t>
            </a:r>
            <a:r>
              <a:rPr lang="en-US" sz="4800" dirty="0"/>
              <a:t>) He had closer </a:t>
            </a:r>
            <a:r>
              <a:rPr lang="en-US" sz="4800" b="1" dirty="0"/>
              <a:t>communion</a:t>
            </a:r>
            <a:r>
              <a:rPr lang="en-US" sz="4800" dirty="0"/>
              <a:t> with God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9,10</a:t>
            </a:r>
            <a:r>
              <a:rPr lang="en-US" sz="4800" dirty="0"/>
              <a:t>) He experienced more of God’s </a:t>
            </a:r>
            <a:r>
              <a:rPr lang="en-US" sz="4800" b="1" dirty="0"/>
              <a:t>favor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13</a:t>
            </a:r>
            <a:r>
              <a:rPr lang="en-US" sz="4800" dirty="0"/>
              <a:t>) Yet he chose meekness, not </a:t>
            </a:r>
            <a:r>
              <a:rPr lang="en-US" sz="4800" b="1" dirty="0"/>
              <a:t>revenge</a:t>
            </a:r>
          </a:p>
          <a:p>
            <a:pPr algn="l">
              <a:tabLst>
                <a:tab pos="457200" algn="l"/>
              </a:tabLst>
            </a:pP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spc="-150" dirty="0"/>
              <a:t>Meekness = </a:t>
            </a:r>
            <a:r>
              <a:rPr lang="en-US" sz="4800" b="1" spc="-150" dirty="0"/>
              <a:t>interceding</a:t>
            </a:r>
            <a:r>
              <a:rPr lang="en-US" sz="4800" spc="-150" dirty="0"/>
              <a:t> rather than </a:t>
            </a:r>
            <a:r>
              <a:rPr lang="en-US" sz="4800" b="1" spc="-150" dirty="0"/>
              <a:t>indicting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3,7</a:t>
            </a:r>
            <a:r>
              <a:rPr lang="en-US" sz="4800" dirty="0"/>
              <a:t>) Moses inherited unmatched character</a:t>
            </a:r>
          </a:p>
          <a:p>
            <a:pPr algn="l">
              <a:tabLst>
                <a:tab pos="457200" algn="l"/>
              </a:tabLst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6840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1099</Words>
  <Application>Microsoft Office PowerPoint</Application>
  <PresentationFormat>Widescreen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Tania Hunley</cp:lastModifiedBy>
  <cp:revision>88</cp:revision>
  <dcterms:created xsi:type="dcterms:W3CDTF">2023-01-27T00:49:55Z</dcterms:created>
  <dcterms:modified xsi:type="dcterms:W3CDTF">2023-05-03T19:36:52Z</dcterms:modified>
</cp:coreProperties>
</file>