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5" r:id="rId3"/>
    <p:sldId id="326" r:id="rId4"/>
    <p:sldId id="327" r:id="rId5"/>
    <p:sldId id="328" r:id="rId6"/>
    <p:sldId id="329" r:id="rId7"/>
    <p:sldId id="330" r:id="rId8"/>
    <p:sldId id="270" r:id="rId9"/>
    <p:sldId id="258" r:id="rId10"/>
    <p:sldId id="271" r:id="rId11"/>
    <p:sldId id="256" r:id="rId12"/>
    <p:sldId id="336" r:id="rId13"/>
    <p:sldId id="331" r:id="rId14"/>
    <p:sldId id="332" r:id="rId15"/>
    <p:sldId id="334" r:id="rId16"/>
    <p:sldId id="337" r:id="rId17"/>
    <p:sldId id="338" r:id="rId18"/>
    <p:sldId id="333" r:id="rId19"/>
    <p:sldId id="339" r:id="rId20"/>
    <p:sldId id="344" r:id="rId21"/>
    <p:sldId id="345" r:id="rId22"/>
    <p:sldId id="340" r:id="rId23"/>
    <p:sldId id="341" r:id="rId24"/>
    <p:sldId id="342" r:id="rId25"/>
    <p:sldId id="34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2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B740B-77D1-2867-E4C3-F7D383D32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B3192-9F5E-3FF5-F973-8FA3FCE0F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82CD3-3423-4AB4-566D-05C4B186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07910-2599-058A-D626-CE852A960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DE414-71F3-9C7E-88E5-684E3B04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5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E012C-902D-F80A-849C-8859D02DD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0C9DB5-6263-D69C-627E-0E2730E49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4F1BF-D17C-C268-02E8-46EF7AC7A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2217F-A9A1-AD69-CC4F-AADB84A97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2ACD2-C32E-74EA-6A5C-F3687900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0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E8378-6ACA-653C-1559-C9E0F08BD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6BF710-68B1-84F3-CE98-90DA53A86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17C5F-5F35-391D-A919-8FD718D57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44E6A-7471-CFFF-3150-CC7E81B51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0449C-CE46-B11C-B9AC-7A6CFBBA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3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A0EE0-E7E7-6750-F5B4-414C45180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FC1D2-F7E4-8001-1CA5-DC723D905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D06E7-4CE3-5506-AD2A-38BFC97D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B487F-1FAD-1596-E35F-428B4F780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08945-B7DE-739B-72DF-6E3DD5F0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8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FED2D-52C5-10A8-6894-867D721B3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F3238-B535-5327-FACD-A568FA9EF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85330-887F-EE31-89AD-747467BD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C7C1D-6F18-8ED4-295A-512B8FCA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9DA09-E2BF-4CC4-2821-4A2E0771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5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C1AA8-CEB2-04F3-4320-E8789E3AC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BE7A8-B2C9-899B-03E8-176187DD2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BE0E9-6B8D-9B56-F17B-CCA23B86F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0E3D1-8323-045D-B773-CCAE093A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37CBC-7460-0D90-41DE-B85D58B43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5B64A-1AD2-CCFD-6C8E-D91A24410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7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8D4A2-A378-4711-734C-5B3E5959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D3B81-863E-7E61-3239-B85788D39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466D6D-0568-5086-50AD-EFE39C9F3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9A9494-D6A4-033F-7F5D-1875EC927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8B0018-7A12-B513-4E5E-13B3466DBE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C5B952-4DAE-CEBB-E201-D2CB68A4A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95266D-EDE3-5FF0-03AE-3A0C1940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B2E61F-3BD9-30A4-02A1-7088ACF9C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6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77BA9-DB11-1FB7-002F-20E61F8B1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C2CC46-7FDB-ECDB-7927-FDF54284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45D49-136F-5156-9217-73D65D20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7D122F-F848-8F38-F9CF-807C4017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2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BA8A67-84D9-F16E-E370-E4DD155F5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F31305-A702-BB76-08BC-E8EAD361F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3ED340-6B85-BBEA-3D34-C0B606B76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2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D2CF0-922E-190B-C6B5-4CD2D3333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A5217-BB89-6FF6-504C-9A7FB298A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08445-3822-2B89-1C3B-CC44A44CD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A8B72-A333-3D08-B8E7-6A3745A1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35D15D-023D-28CA-6F0F-F8305DBFA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D15A3-B526-30C6-825F-CD4DB296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6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93993-DBB5-6F22-2B71-E2E382D69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167D58-673D-980F-81B7-27DBFF9917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8A20F8-C46F-B067-0ADB-7FB04FC0F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40B94-E77D-CA02-F1CA-2A60ECFF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8AC3F-3F35-A571-9E51-C63F7C9DD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1E18C-8296-6372-FF19-794861242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8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84460-4FAC-2B5B-1F6B-3E2908B4F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F9647-4BC2-9415-8B3B-9883B5B32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77AEF-B9EA-244D-BC9E-A06BF740F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CF40F-4BAA-4EFC-988E-A5717ADB916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B23DD-5330-7AFD-F8EB-0677BB48D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AD06-FF08-3F44-2920-BF1C6BDA6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7DCF3-A60A-4966-942D-94EC3A46D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D7B6-148F-33DD-558C-1BBEE932D3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AEA454-C414-3B4E-902F-70E5CA4426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53D83721-754A-2EFB-EECD-B55F19834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" y="-3048"/>
            <a:ext cx="12186585" cy="6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F22B35-5B54-B4A2-3F5E-CFA6ADF5CC44}"/>
              </a:ext>
            </a:extLst>
          </p:cNvPr>
          <p:cNvSpPr txBox="1"/>
          <p:nvPr/>
        </p:nvSpPr>
        <p:spPr>
          <a:xfrm>
            <a:off x="944880" y="532041"/>
            <a:ext cx="6883400" cy="1200329"/>
          </a:xfrm>
          <a:prstGeom prst="rect">
            <a:avLst/>
          </a:prstGeom>
          <a:noFill/>
          <a:effectLst>
            <a:softEdge rad="127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Garamond" panose="02020404030301010803" pitchFamily="18" charset="0"/>
              </a:rPr>
              <a:t>Welcome to GBC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24E2F6-79CD-28ED-0EEE-ABB6E6F67B17}"/>
              </a:ext>
            </a:extLst>
          </p:cNvPr>
          <p:cNvSpPr txBox="1"/>
          <p:nvPr/>
        </p:nvSpPr>
        <p:spPr>
          <a:xfrm>
            <a:off x="579120" y="5618073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Garamond" panose="02020404030301010803" pitchFamily="18" charset="0"/>
              </a:rPr>
              <a:t>January 22,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AE8B2-DFEB-2C07-35FD-3F09200E8EF7}"/>
              </a:ext>
            </a:extLst>
          </p:cNvPr>
          <p:cNvSpPr txBox="1"/>
          <p:nvPr/>
        </p:nvSpPr>
        <p:spPr>
          <a:xfrm>
            <a:off x="6522720" y="5365750"/>
            <a:ext cx="5262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solidFill>
                  <a:srgbClr val="FFFFFF"/>
                </a:solidFill>
              </a:rPr>
              <a:t>I am come that they might have life.   </a:t>
            </a:r>
            <a:r>
              <a:rPr lang="en-US" sz="3200" b="1" dirty="0">
                <a:solidFill>
                  <a:srgbClr val="FFFFFF"/>
                </a:solidFill>
              </a:rPr>
              <a:t>John 10:10</a:t>
            </a:r>
          </a:p>
        </p:txBody>
      </p:sp>
    </p:spTree>
    <p:extLst>
      <p:ext uri="{BB962C8B-B14F-4D97-AF65-F5344CB8AC3E}">
        <p14:creationId xmlns:p14="http://schemas.microsoft.com/office/powerpoint/2010/main" val="1157283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dirty="0"/>
              <a:t>Being </a:t>
            </a:r>
            <a:r>
              <a:rPr lang="en-US" sz="4800" b="1" dirty="0"/>
              <a:t>“poor in spirit” </a:t>
            </a:r>
            <a:r>
              <a:rPr lang="en-US" sz="4800" dirty="0"/>
              <a:t>is</a:t>
            </a:r>
            <a:r>
              <a:rPr lang="en-US" sz="4800" b="1" dirty="0"/>
              <a:t> FIRST </a:t>
            </a:r>
            <a:r>
              <a:rPr lang="en-US" sz="4800" dirty="0"/>
              <a:t>because …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dirty="0"/>
              <a:t>To be </a:t>
            </a:r>
            <a:r>
              <a:rPr lang="en-US" sz="4800" b="1" dirty="0"/>
              <a:t>SAVED by Jesus</a:t>
            </a:r>
            <a:r>
              <a:rPr lang="en-US" sz="4800" dirty="0"/>
              <a:t>, I must first realize I am lost, deceived, and dead (</a:t>
            </a:r>
            <a:r>
              <a:rPr lang="en-US" sz="4800" b="1" dirty="0">
                <a:solidFill>
                  <a:srgbClr val="FF0000"/>
                </a:solidFill>
              </a:rPr>
              <a:t>Jn 14:6</a:t>
            </a:r>
            <a:r>
              <a:rPr lang="en-US" sz="4800" dirty="0"/>
              <a:t>).</a:t>
            </a:r>
          </a:p>
          <a:p>
            <a:pPr algn="l"/>
            <a:endParaRPr lang="en-US" sz="1000" dirty="0"/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dirty="0"/>
              <a:t>To </a:t>
            </a:r>
            <a:r>
              <a:rPr lang="en-US" sz="4800" b="1" dirty="0"/>
              <a:t>FOLLOW Jesus</a:t>
            </a:r>
            <a:r>
              <a:rPr lang="en-US" sz="4800" dirty="0"/>
              <a:t>, I must first accept </a:t>
            </a:r>
            <a:r>
              <a:rPr lang="en-US" sz="4800" spc="-100" dirty="0"/>
              <a:t>that I am not the best one to lead (</a:t>
            </a:r>
            <a:r>
              <a:rPr lang="en-US" sz="4800" b="1" spc="-100" dirty="0">
                <a:solidFill>
                  <a:srgbClr val="FF0000"/>
                </a:solidFill>
              </a:rPr>
              <a:t>Prov 3:5,6</a:t>
            </a:r>
            <a:r>
              <a:rPr lang="en-US" sz="4800" spc="-100" dirty="0"/>
              <a:t>).</a:t>
            </a:r>
          </a:p>
          <a:p>
            <a:pPr algn="l"/>
            <a:endParaRPr lang="en-US" sz="1000" spc="-100" dirty="0"/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US" sz="4800" dirty="0"/>
              <a:t>To </a:t>
            </a:r>
            <a:r>
              <a:rPr lang="en-US" sz="4800" b="1" dirty="0"/>
              <a:t>SERVE like Jesus</a:t>
            </a:r>
            <a:r>
              <a:rPr lang="en-US" sz="4800" dirty="0"/>
              <a:t>, I must first become lesser rather than greater (</a:t>
            </a:r>
            <a:r>
              <a:rPr lang="en-US" sz="4800" b="1" dirty="0">
                <a:solidFill>
                  <a:srgbClr val="FF0000"/>
                </a:solidFill>
              </a:rPr>
              <a:t>Mt 20:26-28</a:t>
            </a:r>
            <a:r>
              <a:rPr lang="en-US" sz="4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2669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Matt 5:3  </a:t>
            </a:r>
            <a:r>
              <a:rPr lang="en-US" sz="4800" dirty="0"/>
              <a:t>Blessed are the </a:t>
            </a:r>
            <a:r>
              <a:rPr lang="en-US" sz="4800" b="1" dirty="0"/>
              <a:t>poor in spirit</a:t>
            </a:r>
            <a:r>
              <a:rPr lang="en-US" sz="4800" dirty="0"/>
              <a:t>, for theirs is the kingdom of heaven. </a:t>
            </a:r>
          </a:p>
          <a:p>
            <a:pPr algn="l"/>
            <a:r>
              <a:rPr lang="en-US" sz="4800" spc="-50" dirty="0"/>
              <a:t>   = </a:t>
            </a:r>
            <a:r>
              <a:rPr lang="en-US" sz="4800" i="1" spc="-50" dirty="0"/>
              <a:t>I acknowledge my spiritually </a:t>
            </a:r>
            <a:r>
              <a:rPr lang="en-US" sz="4800" b="1" i="1" dirty="0"/>
              <a:t>bankrupt</a:t>
            </a:r>
            <a:r>
              <a:rPr lang="en-US" sz="4800" i="1" dirty="0"/>
              <a:t> 	condition before God </a:t>
            </a:r>
            <a:r>
              <a:rPr lang="en-US" sz="4800" dirty="0"/>
              <a:t>(no </a:t>
            </a:r>
            <a:r>
              <a:rPr lang="en-US" sz="4800" b="1" dirty="0"/>
              <a:t>good</a:t>
            </a:r>
            <a:r>
              <a:rPr lang="en-US" sz="4800" dirty="0"/>
              <a:t> in me).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Matt 5:4</a:t>
            </a:r>
            <a:r>
              <a:rPr lang="en-US" sz="4800" dirty="0"/>
              <a:t>  Blessed are those who </a:t>
            </a:r>
            <a:r>
              <a:rPr lang="en-US" sz="4800" b="1" dirty="0"/>
              <a:t>mourn</a:t>
            </a:r>
            <a:r>
              <a:rPr lang="en-US" sz="4800" dirty="0"/>
              <a:t>, for they shall be comforted. </a:t>
            </a:r>
          </a:p>
          <a:p>
            <a:pPr algn="l"/>
            <a:r>
              <a:rPr lang="en-US" sz="4800" dirty="0"/>
              <a:t>   = </a:t>
            </a:r>
            <a:r>
              <a:rPr lang="en-US" sz="4800" i="1" dirty="0"/>
              <a:t>I grieve over my spiritually </a:t>
            </a:r>
            <a:r>
              <a:rPr lang="en-US" sz="4800" b="1" i="1" dirty="0"/>
              <a:t>corrupt</a:t>
            </a:r>
            <a:r>
              <a:rPr lang="en-US" sz="4800" i="1" dirty="0"/>
              <a:t> 	condition before God </a:t>
            </a:r>
            <a:r>
              <a:rPr lang="en-US" sz="4800" dirty="0"/>
              <a:t>(great </a:t>
            </a:r>
            <a:r>
              <a:rPr lang="en-US" sz="4800" b="1" dirty="0"/>
              <a:t>evil</a:t>
            </a:r>
            <a:r>
              <a:rPr lang="en-US" sz="4800" dirty="0"/>
              <a:t> in me).</a:t>
            </a:r>
          </a:p>
          <a:p>
            <a:pPr algn="l"/>
            <a:endParaRPr lang="en-US" sz="4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23077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There is often too much frivolity            over sin</a:t>
            </a:r>
          </a:p>
          <a:p>
            <a:pPr algn="l"/>
            <a:r>
              <a:rPr lang="en-US" sz="4800" dirty="0"/>
              <a:t>- many </a:t>
            </a:r>
            <a:r>
              <a:rPr lang="en-US" sz="4800" b="1" dirty="0"/>
              <a:t>celebrate/promote</a:t>
            </a:r>
            <a:r>
              <a:rPr lang="en-US" sz="4800" dirty="0"/>
              <a:t> sin (</a:t>
            </a:r>
            <a:r>
              <a:rPr lang="en-US" sz="4800" i="1" dirty="0"/>
              <a:t>abandoned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- some </a:t>
            </a:r>
            <a:r>
              <a:rPr lang="en-US" sz="4800" b="1" dirty="0"/>
              <a:t>deny</a:t>
            </a:r>
            <a:r>
              <a:rPr lang="en-US" sz="4800" dirty="0"/>
              <a:t> their sin (</a:t>
            </a:r>
            <a:r>
              <a:rPr lang="en-US" sz="4800" i="1" dirty="0"/>
              <a:t>Pharisees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- some </a:t>
            </a:r>
            <a:r>
              <a:rPr lang="en-US" sz="4800" b="1" dirty="0"/>
              <a:t>admit</a:t>
            </a:r>
            <a:r>
              <a:rPr lang="en-US" sz="4800" dirty="0"/>
              <a:t> their sin and </a:t>
            </a:r>
            <a:r>
              <a:rPr lang="en-US" sz="4800" b="1" dirty="0"/>
              <a:t>despair</a:t>
            </a:r>
            <a:r>
              <a:rPr lang="en-US" sz="4800" dirty="0"/>
              <a:t>      	(</a:t>
            </a:r>
            <a:r>
              <a:rPr lang="en-US" sz="4800" i="1" dirty="0"/>
              <a:t>Judas Iscariot</a:t>
            </a:r>
            <a:r>
              <a:rPr lang="en-US" sz="4800" dirty="0"/>
              <a:t>)</a:t>
            </a:r>
          </a:p>
          <a:p>
            <a:pPr algn="l"/>
            <a:r>
              <a:rPr lang="en-US" sz="4800" spc="-150" dirty="0"/>
              <a:t>- some </a:t>
            </a:r>
            <a:r>
              <a:rPr lang="en-US" sz="4800" b="1" spc="-150" dirty="0"/>
              <a:t>grieve, repent,</a:t>
            </a:r>
            <a:r>
              <a:rPr lang="en-US" sz="4800" spc="-150" dirty="0"/>
              <a:t> and find God’s </a:t>
            </a:r>
            <a:r>
              <a:rPr lang="en-US" sz="4800" b="1" spc="-150" dirty="0"/>
              <a:t>comfort</a:t>
            </a:r>
            <a:r>
              <a:rPr lang="en-US" sz="4800" spc="-150" dirty="0"/>
              <a:t> 	</a:t>
            </a:r>
            <a:r>
              <a:rPr lang="en-US" sz="4800" dirty="0"/>
              <a:t>(</a:t>
            </a:r>
            <a:r>
              <a:rPr lang="en-US" sz="4800" i="1" dirty="0"/>
              <a:t>Blessed</a:t>
            </a:r>
            <a:r>
              <a:rPr lang="en-US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54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dirty="0"/>
              <a:t>There is </a:t>
            </a:r>
            <a:r>
              <a:rPr lang="en-US" sz="4800" b="1" dirty="0"/>
              <a:t>GENERAL sorrow </a:t>
            </a:r>
            <a:r>
              <a:rPr lang="en-US" sz="4800" dirty="0"/>
              <a:t>that can be </a:t>
            </a:r>
            <a:r>
              <a:rPr lang="en-US" sz="4800" b="1" dirty="0"/>
              <a:t>negative</a:t>
            </a:r>
            <a:r>
              <a:rPr lang="en-US" sz="4800" dirty="0"/>
              <a:t> and </a:t>
            </a:r>
            <a:r>
              <a:rPr lang="en-US" sz="4800" b="1" dirty="0"/>
              <a:t>bitter</a:t>
            </a:r>
          </a:p>
          <a:p>
            <a:pPr algn="l"/>
            <a:r>
              <a:rPr lang="en-US" sz="4800" dirty="0"/>
              <a:t>- </a:t>
            </a:r>
            <a:r>
              <a:rPr lang="en-US" sz="4800" i="1" dirty="0"/>
              <a:t>unfulfilled lusts </a:t>
            </a:r>
            <a:r>
              <a:rPr lang="en-US" sz="3600" dirty="0"/>
              <a:t>(Amnon - </a:t>
            </a:r>
            <a:r>
              <a:rPr lang="en-US" sz="3600" b="1" dirty="0">
                <a:solidFill>
                  <a:srgbClr val="FF0000"/>
                </a:solidFill>
              </a:rPr>
              <a:t>II Sam 13</a:t>
            </a:r>
            <a:r>
              <a:rPr lang="en-US" sz="3600" dirty="0"/>
              <a:t>; Ahab - </a:t>
            </a:r>
            <a:r>
              <a:rPr lang="en-US" sz="3600" b="1" dirty="0">
                <a:solidFill>
                  <a:srgbClr val="FF0000"/>
                </a:solidFill>
              </a:rPr>
              <a:t>I Kgs 2</a:t>
            </a:r>
            <a:r>
              <a:rPr lang="en-US" sz="3600" dirty="0"/>
              <a:t>)</a:t>
            </a:r>
          </a:p>
          <a:p>
            <a:pPr algn="l"/>
            <a:r>
              <a:rPr lang="en-US" sz="4800" i="1" dirty="0"/>
              <a:t>- unresolved guilt </a:t>
            </a:r>
            <a:r>
              <a:rPr lang="en-US" sz="3600" dirty="0"/>
              <a:t>(David </a:t>
            </a:r>
            <a:r>
              <a:rPr lang="en-US" sz="3600" b="1" dirty="0">
                <a:solidFill>
                  <a:srgbClr val="FF0000"/>
                </a:solidFill>
              </a:rPr>
              <a:t>II Sam 18 </a:t>
            </a:r>
            <a:r>
              <a:rPr lang="en-US" sz="3600" dirty="0"/>
              <a:t>“</a:t>
            </a:r>
            <a:r>
              <a:rPr lang="en-US" sz="3600" i="1" dirty="0"/>
              <a:t>O Absalom</a:t>
            </a:r>
            <a:r>
              <a:rPr lang="en-US" sz="3600" dirty="0"/>
              <a:t>”)</a:t>
            </a:r>
          </a:p>
          <a:p>
            <a:pPr algn="l"/>
            <a:endParaRPr lang="en-US" dirty="0"/>
          </a:p>
          <a:p>
            <a:r>
              <a:rPr lang="en-US" sz="4800" dirty="0"/>
              <a:t>But there is </a:t>
            </a:r>
            <a:r>
              <a:rPr lang="en-US" sz="4800" b="1" dirty="0"/>
              <a:t>GODLY sorrow </a:t>
            </a:r>
            <a:r>
              <a:rPr lang="en-US" sz="4800" dirty="0"/>
              <a:t>that can be  </a:t>
            </a:r>
            <a:r>
              <a:rPr lang="en-US" sz="4800" b="1" dirty="0"/>
              <a:t>positive</a:t>
            </a:r>
            <a:r>
              <a:rPr lang="en-US" sz="4800" dirty="0"/>
              <a:t> though </a:t>
            </a:r>
            <a:r>
              <a:rPr lang="en-US" sz="4800" b="1" dirty="0"/>
              <a:t>painful</a:t>
            </a:r>
          </a:p>
          <a:p>
            <a:pPr algn="l"/>
            <a:r>
              <a:rPr lang="en-US" sz="4800" dirty="0"/>
              <a:t>- </a:t>
            </a:r>
            <a:r>
              <a:rPr lang="en-US" sz="4800" i="1" spc="-120" dirty="0"/>
              <a:t>loss, conviction, affliction, death</a:t>
            </a:r>
            <a:r>
              <a:rPr lang="en-US" sz="4800" dirty="0"/>
              <a:t> </a:t>
            </a:r>
            <a:r>
              <a:rPr lang="en-US" sz="3600" dirty="0"/>
              <a:t>(</a:t>
            </a:r>
            <a:r>
              <a:rPr lang="en-US" sz="3600" b="1" dirty="0">
                <a:solidFill>
                  <a:srgbClr val="FF0000"/>
                </a:solidFill>
              </a:rPr>
              <a:t>Ps 119:67,71</a:t>
            </a:r>
            <a:r>
              <a:rPr lang="en-US" sz="3600" dirty="0"/>
              <a:t>)</a:t>
            </a:r>
          </a:p>
          <a:p>
            <a:pPr algn="l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0951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2Cor 7:9  </a:t>
            </a:r>
            <a:r>
              <a:rPr lang="en-US" sz="4800" dirty="0"/>
              <a:t>I rejoice, not that you were made sorry, but that your </a:t>
            </a:r>
            <a:r>
              <a:rPr lang="en-US" sz="4800" b="1" dirty="0"/>
              <a:t>sorrow led to repentance</a:t>
            </a:r>
            <a:r>
              <a:rPr lang="en-US" sz="4800" dirty="0"/>
              <a:t>. You were made </a:t>
            </a:r>
            <a:r>
              <a:rPr lang="en-US" sz="4800" b="1" dirty="0"/>
              <a:t>sorry in a godly manner</a:t>
            </a:r>
            <a:r>
              <a:rPr lang="en-US" sz="4800" dirty="0"/>
              <a:t>, that you might suffer loss from us in nothing.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10</a:t>
            </a:r>
            <a:r>
              <a:rPr lang="en-US" sz="4800" dirty="0"/>
              <a:t>  </a:t>
            </a:r>
            <a:r>
              <a:rPr lang="en-US" sz="4800" b="1" dirty="0"/>
              <a:t>Godly sorrow produces repentance </a:t>
            </a:r>
            <a:r>
              <a:rPr lang="en-US" sz="4800" dirty="0"/>
              <a:t>leading to salvation, not to be regretted; but the sorrow of the world produces death.</a:t>
            </a:r>
          </a:p>
        </p:txBody>
      </p:sp>
    </p:spTree>
    <p:extLst>
      <p:ext uri="{BB962C8B-B14F-4D97-AF65-F5344CB8AC3E}">
        <p14:creationId xmlns:p14="http://schemas.microsoft.com/office/powerpoint/2010/main" val="12619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Why don’t I mourn my sin more?</a:t>
            </a:r>
          </a:p>
          <a:p>
            <a:pPr algn="l"/>
            <a:r>
              <a:rPr lang="en-US" sz="4800" b="1" dirty="0"/>
              <a:t>Pride</a:t>
            </a:r>
            <a:r>
              <a:rPr lang="en-US" sz="4800" dirty="0"/>
              <a:t> - </a:t>
            </a:r>
            <a:r>
              <a:rPr lang="en-US" sz="4800" i="1" dirty="0"/>
              <a:t>I’m not that bad </a:t>
            </a: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Luke 18:11</a:t>
            </a:r>
            <a:r>
              <a:rPr lang="en-US" sz="4800" dirty="0"/>
              <a:t>).</a:t>
            </a:r>
          </a:p>
          <a:p>
            <a:pPr algn="l"/>
            <a:r>
              <a:rPr lang="en-US" sz="4800" b="1" dirty="0"/>
              <a:t>Party</a:t>
            </a:r>
            <a:r>
              <a:rPr lang="en-US" sz="4800" dirty="0"/>
              <a:t> spirit - I fill life with surface activities, 	empty entertainment, shallow thots.</a:t>
            </a:r>
          </a:p>
          <a:p>
            <a:pPr algn="l"/>
            <a:r>
              <a:rPr lang="en-US" sz="4800" b="1" spc="-150" dirty="0"/>
              <a:t>Presumption</a:t>
            </a:r>
            <a:r>
              <a:rPr lang="en-US" sz="4800" spc="-150" dirty="0"/>
              <a:t> - </a:t>
            </a:r>
            <a:r>
              <a:rPr lang="en-US" sz="4800" i="1" spc="-150" dirty="0"/>
              <a:t>I’m already saved, why worry?</a:t>
            </a:r>
          </a:p>
          <a:p>
            <a:pPr algn="l"/>
            <a:r>
              <a:rPr lang="en-US" sz="4800" b="1" dirty="0"/>
              <a:t>Procrastination</a:t>
            </a:r>
            <a:r>
              <a:rPr lang="en-US" sz="4800" dirty="0"/>
              <a:t> - I’ll repent later.</a:t>
            </a:r>
          </a:p>
          <a:p>
            <a:pPr algn="l"/>
            <a:r>
              <a:rPr lang="en-US" sz="4800" b="1" spc="-150" dirty="0">
                <a:solidFill>
                  <a:srgbClr val="FF0000"/>
                </a:solidFill>
              </a:rPr>
              <a:t>James 4:14  </a:t>
            </a:r>
            <a:r>
              <a:rPr lang="en-US" sz="4800" i="1" spc="-150" dirty="0"/>
              <a:t>What is your life? It’s a vapor that </a:t>
            </a:r>
            <a:r>
              <a:rPr lang="en-US" sz="4800" i="1" dirty="0"/>
              <a:t>appears for a little time &amp; vanishes away</a:t>
            </a:r>
            <a:r>
              <a:rPr lang="en-US" sz="48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47782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4800" dirty="0"/>
              <a:t>The mourner is blessed because he/she is </a:t>
            </a:r>
            <a:r>
              <a:rPr lang="en-US" sz="4800" b="1" dirty="0"/>
              <a:t>comforted</a:t>
            </a:r>
            <a:r>
              <a:rPr lang="en-US" sz="4800" dirty="0"/>
              <a:t>, not because of mourning.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John 14:16 </a:t>
            </a:r>
            <a:r>
              <a:rPr lang="en-US" sz="4800" dirty="0"/>
              <a:t>- comforted by God’s </a:t>
            </a:r>
            <a:r>
              <a:rPr lang="en-US" sz="4800" b="1" dirty="0"/>
              <a:t>Spirit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Rom 15:4 </a:t>
            </a:r>
            <a:r>
              <a:rPr lang="en-US" sz="4800" dirty="0"/>
              <a:t>- comforted by God’s </a:t>
            </a:r>
            <a:r>
              <a:rPr lang="en-US" sz="4800" b="1" dirty="0"/>
              <a:t>Word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II Cor 2:6-8 </a:t>
            </a:r>
            <a:r>
              <a:rPr lang="en-US" sz="4800" dirty="0"/>
              <a:t>- comforted by God’s </a:t>
            </a:r>
            <a:r>
              <a:rPr lang="en-US" sz="4800" b="1" dirty="0"/>
              <a:t>people</a:t>
            </a:r>
          </a:p>
          <a:p>
            <a:r>
              <a:rPr lang="en-US" sz="4800" i="1" dirty="0"/>
              <a:t>Forgive and </a:t>
            </a:r>
            <a:r>
              <a:rPr lang="en-US" sz="4800" b="1" i="1" dirty="0"/>
              <a:t>comfort</a:t>
            </a:r>
            <a:r>
              <a:rPr lang="en-US" sz="4800" i="1" dirty="0"/>
              <a:t> him, lest perhaps he be swallowed up with too much sorrow. </a:t>
            </a:r>
          </a:p>
        </p:txBody>
      </p:sp>
    </p:spTree>
    <p:extLst>
      <p:ext uri="{BB962C8B-B14F-4D97-AF65-F5344CB8AC3E}">
        <p14:creationId xmlns:p14="http://schemas.microsoft.com/office/powerpoint/2010/main" val="266519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4800" dirty="0"/>
              <a:t>Mourning/sorrow is foundational because it leads ... </a:t>
            </a:r>
            <a:r>
              <a:rPr lang="en-US" sz="4800" b="1" dirty="0"/>
              <a:t>home</a:t>
            </a:r>
            <a:r>
              <a:rPr lang="en-US" sz="4800" dirty="0"/>
              <a:t>!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Luke 15:14  </a:t>
            </a:r>
            <a:r>
              <a:rPr lang="en-US" sz="4800" dirty="0"/>
              <a:t>When (</a:t>
            </a:r>
            <a:r>
              <a:rPr lang="en-US" sz="4800" i="1" dirty="0"/>
              <a:t>the prodigal son</a:t>
            </a:r>
            <a:r>
              <a:rPr lang="en-US" sz="4800" dirty="0"/>
              <a:t>) had spent all, there arose a severe famine in that land, and he began to be in want.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Luke 15:15  </a:t>
            </a:r>
            <a:r>
              <a:rPr lang="en-US" sz="4800" dirty="0"/>
              <a:t>Then he went and joined himself to a citizen of that country, and he sent him into his fields to feed swine.</a:t>
            </a:r>
          </a:p>
        </p:txBody>
      </p:sp>
    </p:spTree>
    <p:extLst>
      <p:ext uri="{BB962C8B-B14F-4D97-AF65-F5344CB8AC3E}">
        <p14:creationId xmlns:p14="http://schemas.microsoft.com/office/powerpoint/2010/main" val="195950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Luke 15:16  </a:t>
            </a:r>
            <a:r>
              <a:rPr lang="en-US" sz="4800" dirty="0"/>
              <a:t>And he would gladly have filled his stomach with the pods that the swine ate, and no one gave him anything.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17</a:t>
            </a:r>
            <a:r>
              <a:rPr lang="en-US" sz="4800" dirty="0"/>
              <a:t>  </a:t>
            </a:r>
            <a:r>
              <a:rPr lang="en-US" sz="4800" b="1" dirty="0"/>
              <a:t>When he came to himself</a:t>
            </a:r>
            <a:r>
              <a:rPr lang="en-US" sz="4800" dirty="0"/>
              <a:t>, he said, “How many of my father's hired servants have bread enough and to spare, and </a:t>
            </a:r>
            <a:r>
              <a:rPr lang="en-US" sz="4800" b="1" dirty="0"/>
              <a:t>I perish</a:t>
            </a:r>
            <a:r>
              <a:rPr lang="en-US" sz="4800" dirty="0"/>
              <a:t> with hunger!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18</a:t>
            </a:r>
            <a:r>
              <a:rPr lang="en-US" sz="4800" dirty="0"/>
              <a:t>  I will arise and </a:t>
            </a:r>
            <a:r>
              <a:rPr lang="en-US" sz="4800" b="1" dirty="0"/>
              <a:t>go to my father</a:t>
            </a:r>
            <a:r>
              <a:rPr lang="en-US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7892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How can I experience godly sorrow?</a:t>
            </a:r>
          </a:p>
          <a:p>
            <a:pPr algn="l"/>
            <a:r>
              <a:rPr lang="en-US" sz="4800" dirty="0"/>
              <a:t>Ask God to show you </a:t>
            </a:r>
            <a:r>
              <a:rPr lang="en-US" sz="4800" b="1" dirty="0"/>
              <a:t>sin’s consequences</a:t>
            </a:r>
            <a:r>
              <a:rPr lang="en-US" sz="4800" dirty="0"/>
              <a:t> </a:t>
            </a:r>
          </a:p>
          <a:p>
            <a:pPr marL="630238" indent="-396875" algn="l">
              <a:buFont typeface="Arial" panose="020B0604020202020204" pitchFamily="34" charset="0"/>
              <a:buChar char="•"/>
            </a:pPr>
            <a:r>
              <a:rPr lang="en-US" sz="48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Rom 3:23 </a:t>
            </a:r>
            <a:r>
              <a:rPr lang="en-US" sz="4400" dirty="0"/>
              <a:t>- physical &amp; eternal death</a:t>
            </a:r>
          </a:p>
          <a:p>
            <a:pPr marL="630238" indent="-396875" algn="l">
              <a:buFont typeface="Arial" panose="020B0604020202020204" pitchFamily="34" charset="0"/>
              <a:buChar char="•"/>
            </a:pPr>
            <a:r>
              <a:rPr lang="en-US" sz="4400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Rom</a:t>
            </a:r>
            <a:r>
              <a:rPr lang="en-US" sz="4400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7:13  </a:t>
            </a:r>
            <a:r>
              <a:rPr lang="en-US" sz="4400" dirty="0"/>
              <a:t>Has (</a:t>
            </a:r>
            <a:r>
              <a:rPr lang="en-US" sz="4400" i="1" dirty="0"/>
              <a:t>God’s law</a:t>
            </a:r>
            <a:r>
              <a:rPr lang="en-US" sz="4400" dirty="0"/>
              <a:t>) become death to me? Certainly not! But sin, </a:t>
            </a:r>
            <a:r>
              <a:rPr lang="en-US" sz="4400" b="1" dirty="0"/>
              <a:t>that it might appear </a:t>
            </a:r>
            <a:r>
              <a:rPr lang="en-US" sz="4400" b="1" spc="-150" dirty="0"/>
              <a:t>sin</a:t>
            </a:r>
            <a:r>
              <a:rPr lang="en-US" sz="4400" spc="-150" dirty="0"/>
              <a:t>, was producing death in me through what </a:t>
            </a:r>
            <a:r>
              <a:rPr lang="en-US" sz="4400" dirty="0"/>
              <a:t>is good, so that sin through the Law might become </a:t>
            </a:r>
            <a:r>
              <a:rPr lang="en-US" sz="4400" b="1" dirty="0"/>
              <a:t>exceedingly sinful.</a:t>
            </a:r>
          </a:p>
          <a:p>
            <a:pPr marL="630238" indent="-396875" algn="l">
              <a:buFont typeface="Arial" panose="020B0604020202020204" pitchFamily="34" charset="0"/>
              <a:buChar char="•"/>
            </a:pP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Rom 7:24</a:t>
            </a:r>
            <a:r>
              <a:rPr lang="en-US" sz="4400" dirty="0">
                <a:solidFill>
                  <a:srgbClr val="FF0000"/>
                </a:solidFill>
              </a:rPr>
              <a:t>  </a:t>
            </a:r>
            <a:r>
              <a:rPr lang="en-US" sz="4400" dirty="0"/>
              <a:t>O wretched man that I am!</a:t>
            </a:r>
          </a:p>
        </p:txBody>
      </p:sp>
    </p:spTree>
    <p:extLst>
      <p:ext uri="{BB962C8B-B14F-4D97-AF65-F5344CB8AC3E}">
        <p14:creationId xmlns:p14="http://schemas.microsoft.com/office/powerpoint/2010/main" val="205460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r>
              <a:rPr lang="en-US" sz="4800" b="1" dirty="0"/>
              <a:t>Grace Alone </a:t>
            </a:r>
            <a:r>
              <a:rPr lang="en-US" sz="4800" dirty="0"/>
              <a:t>(# 128)</a:t>
            </a:r>
          </a:p>
          <a:p>
            <a:r>
              <a:rPr lang="en-US" sz="4800" dirty="0"/>
              <a:t>Every promise we can make,</a:t>
            </a:r>
          </a:p>
          <a:p>
            <a:r>
              <a:rPr lang="en-US" sz="4800" dirty="0"/>
              <a:t>Every prayer and step of faith,</a:t>
            </a:r>
          </a:p>
          <a:p>
            <a:r>
              <a:rPr lang="en-US" sz="4800" dirty="0"/>
              <a:t>Every difference we will make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2626628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How can I experience godly sorrow?</a:t>
            </a:r>
          </a:p>
          <a:p>
            <a:pPr algn="l"/>
            <a:r>
              <a:rPr lang="en-US" sz="3600" dirty="0"/>
              <a:t>Ask God to show you </a:t>
            </a:r>
            <a:r>
              <a:rPr lang="en-US" sz="3600" b="1" dirty="0"/>
              <a:t>sin’s consequences</a:t>
            </a:r>
            <a:r>
              <a:rPr lang="en-US" sz="3600" dirty="0"/>
              <a:t> </a:t>
            </a:r>
          </a:p>
          <a:p>
            <a:pPr algn="l"/>
            <a:r>
              <a:rPr lang="en-US" sz="4800" dirty="0"/>
              <a:t>Ask God to show you more of </a:t>
            </a:r>
            <a:r>
              <a:rPr lang="en-US" sz="4800" b="1" dirty="0"/>
              <a:t>the cross</a:t>
            </a:r>
            <a:endParaRPr lang="en-US" sz="4800" dirty="0"/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Heb 12:3,4  </a:t>
            </a:r>
            <a:r>
              <a:rPr lang="en-US" sz="4800" b="1" i="1" dirty="0"/>
              <a:t>Consider Jesus </a:t>
            </a:r>
            <a:r>
              <a:rPr lang="en-US" sz="4800" i="1" dirty="0"/>
              <a:t>Who endured such </a:t>
            </a:r>
            <a:r>
              <a:rPr lang="en-US" sz="4800" b="1" i="1" dirty="0"/>
              <a:t>hostility</a:t>
            </a:r>
            <a:r>
              <a:rPr lang="en-US" sz="4800" i="1" dirty="0"/>
              <a:t> from sinners against Himself, lest you become weary and discouraged in your souls.  You have not yet resisted to bloodshed, </a:t>
            </a:r>
            <a:r>
              <a:rPr lang="en-US" sz="4800" b="1" i="1" dirty="0"/>
              <a:t>striving against sin</a:t>
            </a:r>
            <a:r>
              <a:rPr lang="en-US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077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How can I experience godly sorrow?</a:t>
            </a:r>
          </a:p>
          <a:p>
            <a:pPr algn="l"/>
            <a:r>
              <a:rPr lang="en-US" sz="3600" dirty="0"/>
              <a:t>Ask God to show you </a:t>
            </a:r>
            <a:r>
              <a:rPr lang="en-US" sz="3600" b="1" dirty="0"/>
              <a:t>sin’s consequences</a:t>
            </a:r>
            <a:r>
              <a:rPr lang="en-US" sz="3600" dirty="0"/>
              <a:t> </a:t>
            </a:r>
          </a:p>
          <a:p>
            <a:pPr algn="l"/>
            <a:r>
              <a:rPr lang="en-US" sz="3600" dirty="0"/>
              <a:t>Ask God to show you more of </a:t>
            </a:r>
            <a:r>
              <a:rPr lang="en-US" sz="3600" b="1" dirty="0"/>
              <a:t>the cross</a:t>
            </a:r>
            <a:r>
              <a:rPr lang="en-US" sz="3600" dirty="0"/>
              <a:t> </a:t>
            </a:r>
          </a:p>
          <a:p>
            <a:endParaRPr lang="en-US" sz="2800" b="1" dirty="0"/>
          </a:p>
          <a:p>
            <a:r>
              <a:rPr lang="en-US" sz="4800" b="1" dirty="0"/>
              <a:t>Ask God</a:t>
            </a:r>
            <a:r>
              <a:rPr lang="en-US" sz="4800" dirty="0"/>
              <a:t>!</a:t>
            </a:r>
          </a:p>
          <a:p>
            <a:r>
              <a:rPr lang="en-US" sz="4800" b="1" dirty="0">
                <a:solidFill>
                  <a:srgbClr val="FF0000"/>
                </a:solidFill>
              </a:rPr>
              <a:t>Matt 5:4  </a:t>
            </a:r>
            <a:r>
              <a:rPr lang="en-US" sz="4800" dirty="0"/>
              <a:t>Blessed are those who </a:t>
            </a:r>
            <a:r>
              <a:rPr lang="en-US" sz="4800" b="1" dirty="0"/>
              <a:t>mourn</a:t>
            </a:r>
            <a:r>
              <a:rPr lang="en-US" sz="4800" dirty="0"/>
              <a:t>,  for they shall be comforted. </a:t>
            </a:r>
          </a:p>
        </p:txBody>
      </p:sp>
    </p:spTree>
    <p:extLst>
      <p:ext uri="{BB962C8B-B14F-4D97-AF65-F5344CB8AC3E}">
        <p14:creationId xmlns:p14="http://schemas.microsoft.com/office/powerpoint/2010/main" val="110967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My Eyes Are Dry</a:t>
            </a:r>
          </a:p>
          <a:p>
            <a:r>
              <a:rPr lang="en-US" sz="4800" dirty="0"/>
              <a:t>My faith is old,</a:t>
            </a:r>
          </a:p>
          <a:p>
            <a:r>
              <a:rPr lang="en-US" sz="4800" dirty="0"/>
              <a:t>My heart is hard,</a:t>
            </a:r>
          </a:p>
          <a:p>
            <a:r>
              <a:rPr lang="en-US" sz="4800" dirty="0"/>
              <a:t>My prayers are cold.</a:t>
            </a:r>
          </a:p>
          <a:p>
            <a:r>
              <a:rPr lang="en-US" sz="4800" dirty="0"/>
              <a:t>And I know how I ought to be,</a:t>
            </a:r>
          </a:p>
          <a:p>
            <a:r>
              <a:rPr lang="en-US" sz="4800" dirty="0"/>
              <a:t>Alive to You, and dead to me.</a:t>
            </a:r>
          </a:p>
        </p:txBody>
      </p:sp>
    </p:spTree>
    <p:extLst>
      <p:ext uri="{BB962C8B-B14F-4D97-AF65-F5344CB8AC3E}">
        <p14:creationId xmlns:p14="http://schemas.microsoft.com/office/powerpoint/2010/main" val="360384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endParaRPr lang="en-US" sz="2800" b="1" dirty="0"/>
          </a:p>
          <a:p>
            <a:r>
              <a:rPr lang="en-US" sz="4800" b="1" dirty="0"/>
              <a:t>Oh, what can be done</a:t>
            </a:r>
          </a:p>
          <a:p>
            <a:r>
              <a:rPr lang="en-US" sz="4800" b="1" dirty="0"/>
              <a:t>For an old heart like mine?</a:t>
            </a:r>
          </a:p>
          <a:p>
            <a:r>
              <a:rPr lang="en-US" sz="4800" b="1" dirty="0"/>
              <a:t>Soften it up with oil and wine.</a:t>
            </a:r>
          </a:p>
          <a:p>
            <a:r>
              <a:rPr lang="en-US" sz="4800" b="1" dirty="0"/>
              <a:t>The oil is You, Your Spirit of love.</a:t>
            </a:r>
          </a:p>
          <a:p>
            <a:r>
              <a:rPr lang="en-US" sz="4800" b="1" dirty="0"/>
              <a:t>Please wash me anew</a:t>
            </a:r>
          </a:p>
          <a:p>
            <a:r>
              <a:rPr lang="en-US" sz="4800" b="1" dirty="0"/>
              <a:t>In the wine of Your blood.</a:t>
            </a:r>
          </a:p>
        </p:txBody>
      </p:sp>
    </p:spTree>
    <p:extLst>
      <p:ext uri="{BB962C8B-B14F-4D97-AF65-F5344CB8AC3E}">
        <p14:creationId xmlns:p14="http://schemas.microsoft.com/office/powerpoint/2010/main" val="3536121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dirty="0"/>
              <a:t>My Eyes Are Dry</a:t>
            </a:r>
          </a:p>
          <a:p>
            <a:r>
              <a:rPr lang="en-US" sz="4800" dirty="0"/>
              <a:t>My faith is old,</a:t>
            </a:r>
          </a:p>
          <a:p>
            <a:r>
              <a:rPr lang="en-US" sz="4800" dirty="0"/>
              <a:t>My heart is hard,</a:t>
            </a:r>
          </a:p>
          <a:p>
            <a:r>
              <a:rPr lang="en-US" sz="4800" dirty="0"/>
              <a:t>My prayers are cold.</a:t>
            </a:r>
          </a:p>
          <a:p>
            <a:r>
              <a:rPr lang="en-US" sz="4800" dirty="0"/>
              <a:t>And I know how I ought to be,</a:t>
            </a:r>
          </a:p>
          <a:p>
            <a:r>
              <a:rPr lang="en-US" sz="4800" dirty="0"/>
              <a:t>Alive to You, and dead to 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0F3DA9-D889-973A-2270-F0B75B642D0A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534127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96240"/>
            <a:ext cx="10972800" cy="6096000"/>
          </a:xfrm>
        </p:spPr>
        <p:txBody>
          <a:bodyPr>
            <a:noAutofit/>
          </a:bodyPr>
          <a:lstStyle/>
          <a:p>
            <a:endParaRPr lang="en-US" b="1" dirty="0"/>
          </a:p>
          <a:p>
            <a:r>
              <a:rPr lang="en-US" sz="4800" b="1" dirty="0"/>
              <a:t>Oh, what can be done</a:t>
            </a:r>
          </a:p>
          <a:p>
            <a:r>
              <a:rPr lang="en-US" sz="4800" b="1" dirty="0"/>
              <a:t>For an old heart like mine?</a:t>
            </a:r>
          </a:p>
          <a:p>
            <a:r>
              <a:rPr lang="en-US" sz="4800" b="1" dirty="0"/>
              <a:t>Soften it up with oil and wine.</a:t>
            </a:r>
          </a:p>
          <a:p>
            <a:r>
              <a:rPr lang="en-US" sz="4800" b="1" dirty="0"/>
              <a:t>The oil is You, Your Spirit of love.</a:t>
            </a:r>
          </a:p>
          <a:p>
            <a:r>
              <a:rPr lang="en-US" sz="4800" b="1" dirty="0"/>
              <a:t>Please wash me anew</a:t>
            </a:r>
          </a:p>
          <a:p>
            <a:r>
              <a:rPr lang="en-US" sz="4800" b="1" dirty="0"/>
              <a:t>In the wine </a:t>
            </a:r>
            <a:r>
              <a:rPr lang="en-US" sz="4800" b="1"/>
              <a:t>of Your </a:t>
            </a:r>
            <a:r>
              <a:rPr lang="en-US" sz="4800" b="1" dirty="0"/>
              <a:t>blood.</a:t>
            </a:r>
          </a:p>
        </p:txBody>
      </p:sp>
    </p:spTree>
    <p:extLst>
      <p:ext uri="{BB962C8B-B14F-4D97-AF65-F5344CB8AC3E}">
        <p14:creationId xmlns:p14="http://schemas.microsoft.com/office/powerpoint/2010/main" val="56332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dirty="0"/>
              <a:t>Every mountain we will climb,</a:t>
            </a:r>
          </a:p>
          <a:p>
            <a:r>
              <a:rPr lang="en-US" sz="4800" dirty="0"/>
              <a:t>Every ray of hope we shine,</a:t>
            </a:r>
          </a:p>
          <a:p>
            <a:r>
              <a:rPr lang="en-US" sz="4800" dirty="0"/>
              <a:t>Every blessing left behind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303749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b="1" dirty="0"/>
              <a:t>Grace alone which God supplies,</a:t>
            </a:r>
          </a:p>
          <a:p>
            <a:r>
              <a:rPr lang="en-US" sz="4800" b="1" dirty="0"/>
              <a:t>Strength unknown He will provide.</a:t>
            </a:r>
          </a:p>
          <a:p>
            <a:r>
              <a:rPr lang="en-US" sz="4800" b="1" dirty="0"/>
              <a:t>Christ in us, our Cornerstone;</a:t>
            </a:r>
          </a:p>
          <a:p>
            <a:r>
              <a:rPr lang="en-US" sz="4800" b="1" dirty="0"/>
              <a:t>We will go forth</a:t>
            </a:r>
          </a:p>
          <a:p>
            <a:r>
              <a:rPr lang="en-US" sz="4800" b="1" dirty="0"/>
              <a:t>In grace alone.</a:t>
            </a:r>
          </a:p>
        </p:txBody>
      </p:sp>
    </p:spTree>
    <p:extLst>
      <p:ext uri="{BB962C8B-B14F-4D97-AF65-F5344CB8AC3E}">
        <p14:creationId xmlns:p14="http://schemas.microsoft.com/office/powerpoint/2010/main" val="263884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r>
              <a:rPr lang="en-US" sz="4800" dirty="0"/>
              <a:t>Every soul we long to reach,</a:t>
            </a:r>
          </a:p>
          <a:p>
            <a:r>
              <a:rPr lang="en-US" sz="4800" dirty="0"/>
              <a:t>Every heart we hope to teach,</a:t>
            </a:r>
          </a:p>
          <a:p>
            <a:r>
              <a:rPr lang="en-US" sz="4800" dirty="0"/>
              <a:t>Every where we share His peace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255708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dirty="0"/>
              <a:t>Every loving word we say, </a:t>
            </a:r>
          </a:p>
          <a:p>
            <a:r>
              <a:rPr lang="en-US" sz="4800" dirty="0"/>
              <a:t>Every tear we wipe away,</a:t>
            </a:r>
          </a:p>
          <a:p>
            <a:r>
              <a:rPr lang="en-US" sz="4800" dirty="0"/>
              <a:t>Every sorrow turned to praise,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130330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b="1" dirty="0"/>
              <a:t>Grace alone which God supplies,</a:t>
            </a:r>
          </a:p>
          <a:p>
            <a:r>
              <a:rPr lang="en-US" sz="4800" b="1" dirty="0"/>
              <a:t>Strength unknown He will provide.</a:t>
            </a:r>
          </a:p>
          <a:p>
            <a:r>
              <a:rPr lang="en-US" sz="4800" b="1" dirty="0"/>
              <a:t>Christ in us, our Cornerstone;</a:t>
            </a:r>
          </a:p>
          <a:p>
            <a:r>
              <a:rPr lang="en-US" sz="4800" b="1" dirty="0"/>
              <a:t>We will go forth</a:t>
            </a:r>
          </a:p>
          <a:p>
            <a:r>
              <a:rPr lang="en-US" sz="4800" b="1" dirty="0"/>
              <a:t>In grace alone.</a:t>
            </a:r>
          </a:p>
        </p:txBody>
      </p:sp>
    </p:spTree>
    <p:extLst>
      <p:ext uri="{BB962C8B-B14F-4D97-AF65-F5344CB8AC3E}">
        <p14:creationId xmlns:p14="http://schemas.microsoft.com/office/powerpoint/2010/main" val="123417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44BAC8-FBB0-BE85-8862-ED4CA823B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80" y="396240"/>
            <a:ext cx="10993120" cy="6065520"/>
          </a:xfrm>
        </p:spPr>
        <p:txBody>
          <a:bodyPr>
            <a:normAutofit/>
          </a:bodyPr>
          <a:lstStyle/>
          <a:p>
            <a:r>
              <a:rPr lang="en-US" sz="4800" b="1" dirty="0"/>
              <a:t>Sermon on the Mountain - </a:t>
            </a:r>
            <a:r>
              <a:rPr lang="en-US" sz="4800" b="1" dirty="0">
                <a:solidFill>
                  <a:srgbClr val="FF0000"/>
                </a:solidFill>
              </a:rPr>
              <a:t>Matthew </a:t>
            </a:r>
          </a:p>
          <a:p>
            <a:pPr marL="50800"/>
            <a:endParaRPr lang="en-US" sz="900" dirty="0"/>
          </a:p>
          <a:p>
            <a:pPr marL="50800"/>
            <a:r>
              <a:rPr lang="en-US" sz="4800" dirty="0"/>
              <a:t>Jesus’ </a:t>
            </a:r>
            <a:r>
              <a:rPr lang="en-US" sz="4800" b="1" dirty="0"/>
              <a:t>commendation</a:t>
            </a:r>
            <a:r>
              <a:rPr lang="en-US" sz="4800" dirty="0"/>
              <a:t> (</a:t>
            </a:r>
            <a:r>
              <a:rPr lang="en-US" sz="4800" i="1" dirty="0"/>
              <a:t>for disciples</a:t>
            </a:r>
            <a:r>
              <a:rPr lang="en-US" sz="4800" dirty="0"/>
              <a:t>)        and </a:t>
            </a:r>
            <a:r>
              <a:rPr lang="en-US" sz="4800" b="1" dirty="0"/>
              <a:t>invitation</a:t>
            </a:r>
            <a:r>
              <a:rPr lang="en-US" sz="4800" dirty="0"/>
              <a:t> (</a:t>
            </a:r>
            <a:r>
              <a:rPr lang="en-US" sz="4800" i="1" dirty="0"/>
              <a:t>to the multitude</a:t>
            </a:r>
            <a:r>
              <a:rPr lang="en-US" sz="4800" dirty="0"/>
              <a:t>). </a:t>
            </a:r>
          </a:p>
          <a:p>
            <a:pPr marL="50800"/>
            <a:endParaRPr lang="en-US" sz="1000" dirty="0"/>
          </a:p>
          <a:p>
            <a:pPr marL="50800" algn="l"/>
            <a:r>
              <a:rPr lang="en-US" sz="4800" dirty="0" err="1"/>
              <a:t>Chpt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5</a:t>
            </a:r>
            <a:r>
              <a:rPr lang="en-US" sz="4800" dirty="0"/>
              <a:t> - This is what to </a:t>
            </a:r>
            <a:r>
              <a:rPr lang="en-US" sz="4800" b="1" dirty="0"/>
              <a:t>BE </a:t>
            </a:r>
            <a:r>
              <a:rPr lang="en-US" sz="4800" dirty="0"/>
              <a:t>(</a:t>
            </a:r>
            <a:r>
              <a:rPr lang="en-US" sz="4800" i="1" dirty="0"/>
              <a:t>Beatitudes</a:t>
            </a:r>
            <a:r>
              <a:rPr lang="en-US" sz="4800" dirty="0"/>
              <a:t>)</a:t>
            </a:r>
          </a:p>
          <a:p>
            <a:pPr marL="50800" algn="l">
              <a:tabLst>
                <a:tab pos="457200" algn="l"/>
              </a:tabLst>
            </a:pPr>
            <a:r>
              <a:rPr lang="en-US" sz="4800" dirty="0"/>
              <a:t>	</a:t>
            </a: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3</a:t>
            </a:r>
            <a:r>
              <a:rPr lang="en-US" sz="4000" dirty="0"/>
              <a:t>) Be </a:t>
            </a:r>
            <a:r>
              <a:rPr lang="en-US" sz="4000" b="1" dirty="0"/>
              <a:t>poor in spirit </a:t>
            </a:r>
            <a:r>
              <a:rPr lang="en-US" sz="4000" dirty="0"/>
              <a:t>(</a:t>
            </a:r>
            <a:r>
              <a:rPr lang="en-US" sz="4000" i="1" dirty="0"/>
              <a:t>declare spiritual bankruptcy</a:t>
            </a:r>
            <a:r>
              <a:rPr lang="en-US" sz="4000" dirty="0"/>
              <a:t>)</a:t>
            </a:r>
          </a:p>
          <a:p>
            <a:pPr marL="50800" algn="l"/>
            <a:r>
              <a:rPr lang="en-US" sz="4800" dirty="0" err="1"/>
              <a:t>Chpt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6</a:t>
            </a:r>
            <a:r>
              <a:rPr lang="en-US" sz="4800" dirty="0"/>
              <a:t> - This is what to </a:t>
            </a:r>
            <a:r>
              <a:rPr lang="en-US" sz="4800" b="1" dirty="0"/>
              <a:t>DO </a:t>
            </a:r>
            <a:endParaRPr lang="en-US" sz="4800" dirty="0"/>
          </a:p>
          <a:p>
            <a:pPr marL="50800" algn="l"/>
            <a:r>
              <a:rPr lang="en-US" sz="4800" dirty="0" err="1"/>
              <a:t>Chpt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7</a:t>
            </a:r>
            <a:r>
              <a:rPr lang="en-US" sz="4800" dirty="0"/>
              <a:t> - This is what </a:t>
            </a:r>
            <a:r>
              <a:rPr lang="en-US" sz="4800" b="1" dirty="0"/>
              <a:t>NOT to DO</a:t>
            </a:r>
          </a:p>
          <a:p>
            <a:pPr marL="50800" algn="l"/>
            <a:endParaRPr lang="en-US" sz="4800" b="1" dirty="0"/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1939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F1A5EF-D0D1-512C-3EB8-79AB4D7BA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96000"/>
          </a:xfrm>
        </p:spPr>
        <p:txBody>
          <a:bodyPr>
            <a:noAutofit/>
          </a:bodyPr>
          <a:lstStyle/>
          <a:p>
            <a:r>
              <a:rPr lang="en-US" sz="4000" b="1" dirty="0"/>
              <a:t>Beatitudes as a Roadmap </a:t>
            </a:r>
            <a:r>
              <a:rPr lang="en-US" sz="4000" dirty="0"/>
              <a:t>-</a:t>
            </a:r>
            <a:r>
              <a:rPr lang="en-US" sz="4000" b="1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Matt 5</a:t>
            </a:r>
          </a:p>
          <a:p>
            <a:endParaRPr lang="en-US" sz="600" b="1" dirty="0"/>
          </a:p>
          <a:p>
            <a:pPr algn="l"/>
            <a:r>
              <a:rPr lang="en-US" sz="3600" b="1" dirty="0"/>
              <a:t>poor</a:t>
            </a:r>
            <a:r>
              <a:rPr lang="en-US" sz="3600" dirty="0"/>
              <a:t> in spirit (</a:t>
            </a:r>
            <a:r>
              <a:rPr lang="en-US" sz="3600" i="1" dirty="0"/>
              <a:t>about self</a:t>
            </a:r>
            <a:r>
              <a:rPr lang="en-US" sz="3600" dirty="0"/>
              <a:t>)		</a:t>
            </a:r>
          </a:p>
          <a:p>
            <a:pPr algn="l">
              <a:tabLst>
                <a:tab pos="233363" algn="l"/>
                <a:tab pos="457200" algn="l"/>
              </a:tabLst>
            </a:pP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	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3600" b="1" dirty="0"/>
              <a:t>mourn</a:t>
            </a:r>
            <a:r>
              <a:rPr lang="en-US" sz="3600" dirty="0"/>
              <a:t> (</a:t>
            </a:r>
            <a:r>
              <a:rPr lang="en-US" sz="3600" i="1" dirty="0"/>
              <a:t>over sin</a:t>
            </a:r>
            <a:r>
              <a:rPr lang="en-US" sz="3600" dirty="0"/>
              <a:t>)	</a:t>
            </a:r>
            <a:endParaRPr lang="en-US" sz="3600" b="1" dirty="0">
              <a:solidFill>
                <a:srgbClr val="FF0000"/>
              </a:solidFill>
            </a:endParaRPr>
          </a:p>
          <a:p>
            <a:pPr algn="l">
              <a:tabLst>
                <a:tab pos="233363" algn="l"/>
                <a:tab pos="457200" algn="l"/>
              </a:tabLst>
            </a:pP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		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3600" b="1" dirty="0"/>
              <a:t>meek</a:t>
            </a:r>
            <a:r>
              <a:rPr lang="en-US" sz="3600" dirty="0"/>
              <a:t> (</a:t>
            </a:r>
            <a:r>
              <a:rPr lang="en-US" sz="3600" i="1" dirty="0"/>
              <a:t>toward others</a:t>
            </a:r>
            <a:r>
              <a:rPr lang="en-US" sz="3600" dirty="0"/>
              <a:t>)	</a:t>
            </a:r>
          </a:p>
          <a:p>
            <a:pPr>
              <a:tabLst>
                <a:tab pos="233363" algn="l"/>
                <a:tab pos="457200" algn="l"/>
              </a:tabLst>
            </a:pP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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3600" b="1" dirty="0"/>
              <a:t>hungry</a:t>
            </a:r>
            <a:r>
              <a:rPr lang="en-US" sz="3600" dirty="0"/>
              <a:t> to be right (</a:t>
            </a:r>
            <a:r>
              <a:rPr lang="en-US" sz="3600" i="1" dirty="0"/>
              <a:t>with God</a:t>
            </a:r>
            <a:r>
              <a:rPr lang="en-US" sz="3600" dirty="0"/>
              <a:t>) 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</a:t>
            </a:r>
          </a:p>
          <a:p>
            <a:pPr>
              <a:tabLst>
                <a:tab pos="233363" algn="l"/>
                <a:tab pos="457200" algn="l"/>
              </a:tabLst>
            </a:pP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</a:t>
            </a:r>
          </a:p>
          <a:p>
            <a:pPr>
              <a:tabLst>
                <a:tab pos="233363" algn="l"/>
                <a:tab pos="457200" algn="l"/>
              </a:tabLst>
            </a:pPr>
            <a:r>
              <a:rPr lang="en-US" sz="3600" dirty="0">
                <a:sym typeface="Wingdings" panose="05000000000000000000" pitchFamily="2" charset="2"/>
              </a:rPr>
              <a:t>(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3-9</a:t>
            </a:r>
            <a:r>
              <a:rPr lang="en-US" sz="3600" dirty="0">
                <a:sym typeface="Wingdings" panose="05000000000000000000" pitchFamily="2" charset="2"/>
              </a:rPr>
              <a:t>) you will be </a:t>
            </a:r>
            <a:r>
              <a:rPr lang="en-US" sz="3600" b="1" dirty="0">
                <a:sym typeface="Wingdings" panose="05000000000000000000" pitchFamily="2" charset="2"/>
              </a:rPr>
              <a:t>blessed</a:t>
            </a:r>
            <a:r>
              <a:rPr lang="en-US" sz="3600" dirty="0">
                <a:sym typeface="Wingdings" panose="05000000000000000000" pitchFamily="2" charset="2"/>
              </a:rPr>
              <a:t> (</a:t>
            </a:r>
            <a:r>
              <a:rPr lang="en-US" sz="3600" i="1" dirty="0">
                <a:sym typeface="Wingdings" panose="05000000000000000000" pitchFamily="2" charset="2"/>
              </a:rPr>
              <a:t>by God</a:t>
            </a:r>
            <a:r>
              <a:rPr lang="en-US" sz="3600" dirty="0">
                <a:sym typeface="Wingdings" panose="05000000000000000000" pitchFamily="2" charset="2"/>
              </a:rPr>
              <a:t>)</a:t>
            </a:r>
          </a:p>
          <a:p>
            <a:pPr>
              <a:tabLst>
                <a:tab pos="233363" algn="l"/>
                <a:tab pos="457200" algn="l"/>
              </a:tabLst>
            </a:pPr>
            <a:r>
              <a:rPr lang="en-US" sz="3600" dirty="0">
                <a:sym typeface="Wingdings" panose="05000000000000000000" pitchFamily="2" charset="2"/>
              </a:rPr>
              <a:t>(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10-12</a:t>
            </a:r>
            <a:r>
              <a:rPr lang="en-US" sz="3600" dirty="0">
                <a:sym typeface="Wingdings" panose="05000000000000000000" pitchFamily="2" charset="2"/>
              </a:rPr>
              <a:t>) you will be </a:t>
            </a:r>
            <a:r>
              <a:rPr lang="en-US" sz="3600" b="1" dirty="0">
                <a:sym typeface="Wingdings" panose="05000000000000000000" pitchFamily="2" charset="2"/>
              </a:rPr>
              <a:t>persecuted</a:t>
            </a:r>
            <a:r>
              <a:rPr lang="en-US" sz="3600" dirty="0">
                <a:sym typeface="Wingdings" panose="05000000000000000000" pitchFamily="2" charset="2"/>
              </a:rPr>
              <a:t> (</a:t>
            </a:r>
            <a:r>
              <a:rPr lang="en-US" sz="3600" i="1" dirty="0">
                <a:sym typeface="Wingdings" panose="05000000000000000000" pitchFamily="2" charset="2"/>
              </a:rPr>
              <a:t>by some</a:t>
            </a:r>
            <a:r>
              <a:rPr lang="en-US" sz="3600" dirty="0">
                <a:sym typeface="Wingdings" panose="05000000000000000000" pitchFamily="2" charset="2"/>
              </a:rPr>
              <a:t>)</a:t>
            </a:r>
          </a:p>
          <a:p>
            <a:pPr>
              <a:tabLst>
                <a:tab pos="233363" algn="l"/>
                <a:tab pos="457200" algn="l"/>
              </a:tabLst>
            </a:pPr>
            <a:r>
              <a:rPr lang="en-US" sz="3600" dirty="0">
                <a:sym typeface="Wingdings" panose="05000000000000000000" pitchFamily="2" charset="2"/>
              </a:rPr>
              <a:t>(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13,14</a:t>
            </a:r>
            <a:r>
              <a:rPr lang="en-US" sz="3600" dirty="0">
                <a:sym typeface="Wingdings" panose="05000000000000000000" pitchFamily="2" charset="2"/>
              </a:rPr>
              <a:t>) you will be </a:t>
            </a:r>
            <a:r>
              <a:rPr lang="en-US" sz="3600" b="1" dirty="0">
                <a:sym typeface="Wingdings" panose="05000000000000000000" pitchFamily="2" charset="2"/>
              </a:rPr>
              <a:t>influential</a:t>
            </a:r>
            <a:r>
              <a:rPr lang="en-US" sz="3600" dirty="0">
                <a:sym typeface="Wingdings" panose="05000000000000000000" pitchFamily="2" charset="2"/>
              </a:rPr>
              <a:t> (</a:t>
            </a:r>
            <a:r>
              <a:rPr lang="en-US" sz="3600" i="1" dirty="0">
                <a:sym typeface="Wingdings" panose="05000000000000000000" pitchFamily="2" charset="2"/>
              </a:rPr>
              <a:t>with others</a:t>
            </a:r>
            <a:r>
              <a:rPr lang="en-US" sz="3600" dirty="0"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042AA1-763F-CA7B-8EB7-25C05BECCE45}"/>
              </a:ext>
            </a:extLst>
          </p:cNvPr>
          <p:cNvSpPr txBox="1"/>
          <p:nvPr/>
        </p:nvSpPr>
        <p:spPr>
          <a:xfrm>
            <a:off x="6207760" y="1186953"/>
            <a:ext cx="544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peacemaker</a:t>
            </a:r>
            <a:r>
              <a:rPr lang="en-US" sz="3600" dirty="0"/>
              <a:t> (</a:t>
            </a:r>
            <a:r>
              <a:rPr lang="en-US" sz="3600" i="1" dirty="0"/>
              <a:t>known peace</a:t>
            </a:r>
            <a:r>
              <a:rPr lang="en-US" sz="3600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A372DB-8158-11FD-F791-5BAD3E33204C}"/>
              </a:ext>
            </a:extLst>
          </p:cNvPr>
          <p:cNvSpPr txBox="1"/>
          <p:nvPr/>
        </p:nvSpPr>
        <p:spPr>
          <a:xfrm>
            <a:off x="6197600" y="1843444"/>
            <a:ext cx="55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pure</a:t>
            </a:r>
            <a:r>
              <a:rPr lang="en-US" sz="3600" dirty="0"/>
              <a:t> (</a:t>
            </a:r>
            <a:r>
              <a:rPr lang="en-US" sz="3600" i="1" dirty="0"/>
              <a:t>known forgiveness</a:t>
            </a:r>
            <a:r>
              <a:rPr lang="en-US" sz="3600" dirty="0"/>
              <a:t>) 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</a:t>
            </a:r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250D90-9972-0E83-0503-597109A63300}"/>
              </a:ext>
            </a:extLst>
          </p:cNvPr>
          <p:cNvSpPr txBox="1"/>
          <p:nvPr/>
        </p:nvSpPr>
        <p:spPr>
          <a:xfrm>
            <a:off x="6197600" y="2469455"/>
            <a:ext cx="5344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merciful</a:t>
            </a:r>
            <a:r>
              <a:rPr lang="en-US" sz="3600" dirty="0"/>
              <a:t> (</a:t>
            </a:r>
            <a:r>
              <a:rPr lang="en-US" sz="3600" i="1" dirty="0"/>
              <a:t>known mercy</a:t>
            </a:r>
            <a:r>
              <a:rPr lang="en-US" sz="3600" dirty="0"/>
              <a:t>) 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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984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1233</Words>
  <Application>Microsoft Office PowerPoint</Application>
  <PresentationFormat>Widescreen</PresentationFormat>
  <Paragraphs>136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Garamond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Depue</dc:creator>
  <cp:lastModifiedBy>Tania Hunley</cp:lastModifiedBy>
  <cp:revision>74</cp:revision>
  <dcterms:created xsi:type="dcterms:W3CDTF">2023-01-18T16:04:09Z</dcterms:created>
  <dcterms:modified xsi:type="dcterms:W3CDTF">2023-05-03T19:32:43Z</dcterms:modified>
</cp:coreProperties>
</file>