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2" r:id="rId4"/>
    <p:sldId id="258" r:id="rId5"/>
    <p:sldId id="286" r:id="rId6"/>
    <p:sldId id="285" r:id="rId7"/>
    <p:sldId id="259" r:id="rId8"/>
    <p:sldId id="287" r:id="rId9"/>
    <p:sldId id="284" r:id="rId10"/>
    <p:sldId id="260" r:id="rId11"/>
    <p:sldId id="288" r:id="rId12"/>
    <p:sldId id="289" r:id="rId13"/>
    <p:sldId id="261" r:id="rId14"/>
    <p:sldId id="292" r:id="rId15"/>
    <p:sldId id="290" r:id="rId16"/>
    <p:sldId id="29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5" d="100"/>
          <a:sy n="45" d="100"/>
        </p:scale>
        <p:origin x="62" y="6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A15F7-D0F1-7A94-7D44-E72B366A08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A0CE05-A8D4-7868-FC88-D8DC9542C3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1C765F-FD05-DB5D-F8DF-D5C674A07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2F149-32C6-437B-B4E3-3B40E8CC4EB6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66F21E-73BE-2889-9008-F97F71002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FBA27C-9BDE-ECA2-97AE-FDF203694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54DE1-3037-49AF-9A1D-764507D8D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599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EC815-735E-EC7A-6E14-C6D15D7DB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492549-9E60-7DFD-4EBD-336937DA8A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A15D8E-12EE-CCFC-23B5-B6AADF39C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2F149-32C6-437B-B4E3-3B40E8CC4EB6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8C88F2-365A-1E64-2979-413EB0B42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441BA5-AC08-9CAC-4750-16821D50C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54DE1-3037-49AF-9A1D-764507D8D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738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77C612-C37B-64D6-5422-63C92202D2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7A784A-66CF-CB07-EE79-39835F4924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732C46-CF67-E3E0-3A36-7AE7713C4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2F149-32C6-437B-B4E3-3B40E8CC4EB6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668EF5-A016-E7D8-8B0B-05F7D0437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46C02-BDF7-C768-89CE-0A701D1DE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54DE1-3037-49AF-9A1D-764507D8D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27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7135F-A4CF-A54D-EEDD-0304B53E1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9208B5-0027-4074-5E25-304526242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4FEA10-93BC-92BA-6C7C-6D874325F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2F149-32C6-437B-B4E3-3B40E8CC4EB6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2BBAAB-5703-EA59-58DE-CDF16743F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E9A1DD-E0ED-CC45-9915-D94278CCC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54DE1-3037-49AF-9A1D-764507D8D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507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EA4FA-25DB-093A-EC75-4BD0220DB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535376-0DF1-09F2-BEFB-D531EB6200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5E6283-D342-86F8-2AE3-6BB7AB786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2F149-32C6-437B-B4E3-3B40E8CC4EB6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7C287F-9D77-B8A3-0EF2-F27FCB0D1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7741FE-F700-D925-1703-5A571B3FD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54DE1-3037-49AF-9A1D-764507D8D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782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10505-6FFF-B373-017B-5124FDAB0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C7147F-4FEC-2C11-7B14-A699C1A9B1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9F7CFE-B1B3-4E5C-50C2-E14C4E84E5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A55091-7B92-B0CA-157F-012A812CA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2F149-32C6-437B-B4E3-3B40E8CC4EB6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DCD795-498D-AB84-7AF7-7ED70C677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81FFFF-A70B-3749-A75F-803B2060E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54DE1-3037-49AF-9A1D-764507D8D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728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EE250-8DCC-C9A7-A0DF-799EADF01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86F080-83F1-F632-9589-005D0C409B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FFF322-A506-87F4-CC6F-5F4D4352A0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FAD5DE-F7DF-48B9-4DA7-82D49CA415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D16BAF-0026-8489-807B-F6E9DC7BB5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5EE3CA-CA67-5705-D9FA-8EE6214EF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2F149-32C6-437B-B4E3-3B40E8CC4EB6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88F119-536C-5962-4DD6-240159562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8CD79B-CBCF-8656-EEE2-83F05C27B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54DE1-3037-49AF-9A1D-764507D8D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123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A2F46-A5D8-4574-9BA9-C0F8C9458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217500-250C-CEA9-2E17-601665F4C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2F149-32C6-437B-B4E3-3B40E8CC4EB6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F167BC-FFF2-F1E3-09D4-F4F21C16C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9F61A8-8387-8D5B-1E8E-EE80F5265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54DE1-3037-49AF-9A1D-764507D8D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559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FD0484-DDB7-1F92-7BF8-73BEA3044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2F149-32C6-437B-B4E3-3B40E8CC4EB6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EB9B08-225A-2AC9-6A0C-F57796104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B99092-0864-CAEC-7DF2-7A1A2192A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54DE1-3037-49AF-9A1D-764507D8D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324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1849F-B6EE-A453-F433-9F8159085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3A2784-9950-ACD1-0F9B-030BC4F416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4E74A8-9DE4-62E7-DB4E-B83A24E371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8EE178-7ADF-91E9-C333-C092590A9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2F149-32C6-437B-B4E3-3B40E8CC4EB6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FC5206-ED9C-9B82-E789-6889C9CC6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D6A7DC-71A8-9B43-133B-0845DF3F4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54DE1-3037-49AF-9A1D-764507D8D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668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43BE6-DBB4-739F-DD88-5BD3B7565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9270D6-B3EF-F585-C88F-5CFAB472FA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031ADE-38A3-E629-50D4-DBD7A9B0D5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BD37DA-7AFC-F16E-98BE-971DA3B01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2F149-32C6-437B-B4E3-3B40E8CC4EB6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D0A0C7-3F85-27DB-AB07-A1BAD8B6C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BB4239-B6E5-B984-DF8F-F642F919F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54DE1-3037-49AF-9A1D-764507D8D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699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4519BD-F527-0087-39DD-80B4A7B04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3C9400-4AE0-AB98-6247-117EC8037B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7942F-E4DC-D760-763D-D53FC4E352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2F149-32C6-437B-B4E3-3B40E8CC4EB6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1B5C77-2D70-94F2-FAB8-C76B4E2C3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E9D3A4-1829-872A-00EF-52E45CAC9F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54DE1-3037-49AF-9A1D-764507D8D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247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om, Apple Pie and Index Funds">
            <a:extLst>
              <a:ext uri="{FF2B5EF4-FFF2-40B4-BE49-F238E27FC236}">
                <a16:creationId xmlns:a16="http://schemas.microsoft.com/office/drawing/2014/main" id="{F983A45E-1A88-3BE6-F7A7-0BD2F02A409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45" b="11469"/>
          <a:stretch/>
        </p:blipFill>
        <p:spPr bwMode="auto">
          <a:xfrm>
            <a:off x="71120" y="150632"/>
            <a:ext cx="12029440" cy="6556736"/>
          </a:xfrm>
          <a:prstGeom prst="rect">
            <a:avLst/>
          </a:prstGeom>
          <a:noFill/>
          <a:ln w="1524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34696F1-BA55-9C40-DB25-DD237F01D266}"/>
              </a:ext>
            </a:extLst>
          </p:cNvPr>
          <p:cNvSpPr txBox="1"/>
          <p:nvPr/>
        </p:nvSpPr>
        <p:spPr>
          <a:xfrm>
            <a:off x="728134" y="5609825"/>
            <a:ext cx="107357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i="0" u="none" strike="noStrike" baseline="0" dirty="0"/>
              <a:t>Exodus 20:12  </a:t>
            </a:r>
            <a:r>
              <a:rPr lang="en-US" sz="5400" i="1" u="none" strike="noStrike" baseline="0" dirty="0"/>
              <a:t>Honor … your mother</a:t>
            </a:r>
            <a:r>
              <a:rPr lang="en-US" sz="5400" i="0" u="none" strike="noStrike" baseline="0" dirty="0"/>
              <a:t>. </a:t>
            </a:r>
            <a:endParaRPr lang="en-US" sz="5400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1A2A7B40-FDE3-4F46-6F14-334AB845812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3278502"/>
              </p:ext>
            </p:extLst>
          </p:nvPr>
        </p:nvGraphicFramePr>
        <p:xfrm>
          <a:off x="10427335" y="212566"/>
          <a:ext cx="1673225" cy="167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r:id="rId3" imgW="15605618" imgH="15605539" progId="Acrobat.Document.DC">
                  <p:embed/>
                </p:oleObj>
              </mc:Choice>
              <mc:Fallback>
                <p:oleObj name="Acrobat Document" r:id="rId3" imgW="15605618" imgH="15605539" progId="Acrobat.Document.DC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1A2A7B40-FDE3-4F46-6F14-334AB845812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>
                        <a:alphaModFix/>
                      </a:blip>
                      <a:stretch>
                        <a:fillRect/>
                      </a:stretch>
                    </p:blipFill>
                    <p:spPr>
                      <a:xfrm>
                        <a:off x="10427335" y="212566"/>
                        <a:ext cx="1673225" cy="16732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BDF266C0-E579-3632-7E92-3C83FA95639B}"/>
              </a:ext>
            </a:extLst>
          </p:cNvPr>
          <p:cNvSpPr txBox="1"/>
          <p:nvPr/>
        </p:nvSpPr>
        <p:spPr>
          <a:xfrm>
            <a:off x="3220720" y="2997260"/>
            <a:ext cx="57302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Welcome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EA479E9-40D6-6474-D775-A4142FC95C27}"/>
              </a:ext>
            </a:extLst>
          </p:cNvPr>
          <p:cNvSpPr txBox="1"/>
          <p:nvPr/>
        </p:nvSpPr>
        <p:spPr>
          <a:xfrm>
            <a:off x="355598" y="341292"/>
            <a:ext cx="24214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May 14</a:t>
            </a:r>
            <a:r>
              <a:rPr lang="en-US" sz="4000" b="1" baseline="30000" dirty="0"/>
              <a:t>th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9832206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5CC7815-3CAF-80CF-72A4-BBE75100F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4360" y="375920"/>
            <a:ext cx="11003280" cy="6106160"/>
          </a:xfrm>
        </p:spPr>
        <p:txBody>
          <a:bodyPr>
            <a:normAutofit lnSpcReduction="10000"/>
          </a:bodyPr>
          <a:lstStyle/>
          <a:p>
            <a:r>
              <a:rPr lang="en-US" sz="4800" b="1" dirty="0"/>
              <a:t>How did Jesus honor His mother?</a:t>
            </a:r>
            <a:endParaRPr lang="en-US" sz="4800" b="1" spc="-50" dirty="0">
              <a:solidFill>
                <a:srgbClr val="FF0000"/>
              </a:solidFill>
            </a:endParaRPr>
          </a:p>
          <a:p>
            <a:pPr algn="l"/>
            <a:r>
              <a:rPr lang="en-US" sz="4800" b="1" spc="-50" dirty="0">
                <a:solidFill>
                  <a:srgbClr val="FF0000"/>
                </a:solidFill>
              </a:rPr>
              <a:t>Matt 15:3  </a:t>
            </a:r>
            <a:r>
              <a:rPr lang="en-US" sz="4800" spc="-50" dirty="0"/>
              <a:t>Jesus asked the religious leaders, </a:t>
            </a:r>
            <a:r>
              <a:rPr lang="en-US" sz="4800" dirty="0"/>
              <a:t>"Why do you transgress the </a:t>
            </a:r>
            <a:r>
              <a:rPr lang="en-US" sz="4800" b="1" spc="-150" dirty="0"/>
              <a:t>commandment </a:t>
            </a:r>
            <a:r>
              <a:rPr lang="en-US" sz="4800" b="1" dirty="0"/>
              <a:t>of God</a:t>
            </a:r>
            <a:r>
              <a:rPr lang="en-US" sz="4800" dirty="0"/>
              <a:t> because of your </a:t>
            </a:r>
            <a:r>
              <a:rPr lang="en-US" sz="4800" b="1" dirty="0"/>
              <a:t>tradition</a:t>
            </a:r>
            <a:r>
              <a:rPr lang="en-US" sz="4800" dirty="0"/>
              <a:t>? </a:t>
            </a:r>
          </a:p>
          <a:p>
            <a:pPr algn="l"/>
            <a:r>
              <a:rPr lang="en-US" sz="4800" b="1" dirty="0">
                <a:solidFill>
                  <a:srgbClr val="FF0000"/>
                </a:solidFill>
              </a:rPr>
              <a:t>4</a:t>
            </a:r>
            <a:r>
              <a:rPr lang="en-US" sz="4800" dirty="0"/>
              <a:t>  For God commanded, ‘</a:t>
            </a:r>
            <a:r>
              <a:rPr lang="en-US" sz="4800" b="1" dirty="0"/>
              <a:t>Honor</a:t>
            </a:r>
            <a:r>
              <a:rPr lang="en-US" sz="4800" dirty="0"/>
              <a:t> your father and </a:t>
            </a:r>
            <a:r>
              <a:rPr lang="en-US" sz="4800" b="1" dirty="0"/>
              <a:t>mother</a:t>
            </a:r>
            <a:r>
              <a:rPr lang="en-US" sz="4800" dirty="0"/>
              <a:t>'; and ‘He who curses father or mother, let him be put to death.’</a:t>
            </a:r>
            <a:endParaRPr lang="en-US" sz="900" dirty="0"/>
          </a:p>
          <a:p>
            <a:pPr algn="l">
              <a:tabLst>
                <a:tab pos="457200" algn="l"/>
              </a:tabLst>
            </a:pPr>
            <a:r>
              <a:rPr lang="en-US" sz="4800" dirty="0">
                <a:sym typeface="Wingdings" panose="05000000000000000000" pitchFamily="2" charset="2"/>
              </a:rPr>
              <a:t> </a:t>
            </a:r>
            <a:r>
              <a:rPr lang="en-US" sz="4800" b="1" i="1" dirty="0"/>
              <a:t>God takes His commands </a:t>
            </a:r>
            <a:r>
              <a:rPr lang="en-US" sz="4800" b="1" dirty="0">
                <a:solidFill>
                  <a:srgbClr val="FF0000"/>
                </a:solidFill>
              </a:rPr>
              <a:t>seriously</a:t>
            </a:r>
            <a:r>
              <a:rPr lang="en-US" sz="4800" b="1" i="1" dirty="0"/>
              <a:t> even 	if we don’t.</a:t>
            </a:r>
          </a:p>
        </p:txBody>
      </p:sp>
    </p:spTree>
    <p:extLst>
      <p:ext uri="{BB962C8B-B14F-4D97-AF65-F5344CB8AC3E}">
        <p14:creationId xmlns:p14="http://schemas.microsoft.com/office/powerpoint/2010/main" val="4226622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5CC7815-3CAF-80CF-72A4-BBE75100F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4360" y="375920"/>
            <a:ext cx="11003280" cy="610616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4800" b="1" dirty="0">
                <a:solidFill>
                  <a:srgbClr val="FF0000"/>
                </a:solidFill>
              </a:rPr>
              <a:t>5</a:t>
            </a:r>
            <a:r>
              <a:rPr lang="en-US" sz="4800" dirty="0"/>
              <a:t>  But you say, 'Whoever says to his father or </a:t>
            </a:r>
            <a:r>
              <a:rPr lang="en-US" sz="4800" b="1" dirty="0"/>
              <a:t>mother</a:t>
            </a:r>
            <a:r>
              <a:rPr lang="en-US" sz="4800" dirty="0"/>
              <a:t>, "Whatever profit you might have received from me is a gift to God"— </a:t>
            </a:r>
          </a:p>
          <a:p>
            <a:pPr algn="l"/>
            <a:r>
              <a:rPr lang="en-US" sz="4800" b="1" dirty="0">
                <a:solidFill>
                  <a:srgbClr val="FF0000"/>
                </a:solidFill>
              </a:rPr>
              <a:t>6</a:t>
            </a:r>
            <a:r>
              <a:rPr lang="en-US" sz="4800" dirty="0"/>
              <a:t>  then he </a:t>
            </a:r>
            <a:r>
              <a:rPr lang="en-US" sz="4800" b="1" dirty="0"/>
              <a:t>need not honor his father or mother</a:t>
            </a:r>
            <a:r>
              <a:rPr lang="en-US" sz="4800" dirty="0"/>
              <a:t>,' making the commandment of God of no effect by your tradition.</a:t>
            </a:r>
          </a:p>
          <a:p>
            <a:pPr algn="l"/>
            <a:r>
              <a:rPr lang="en-US" sz="800" dirty="0"/>
              <a:t> </a:t>
            </a:r>
          </a:p>
          <a:p>
            <a:pPr algn="l">
              <a:tabLst>
                <a:tab pos="457200" algn="l"/>
              </a:tabLst>
            </a:pPr>
            <a:r>
              <a:rPr lang="en-US" sz="4800" b="1" dirty="0">
                <a:sym typeface="Wingdings" panose="05000000000000000000" pitchFamily="2" charset="2"/>
              </a:rPr>
              <a:t> </a:t>
            </a:r>
            <a:r>
              <a:rPr lang="en-US" sz="4800" b="1" i="1" dirty="0">
                <a:sym typeface="Wingdings" panose="05000000000000000000" pitchFamily="2" charset="2"/>
              </a:rPr>
              <a:t>When </a:t>
            </a:r>
            <a:r>
              <a:rPr lang="en-US" sz="4800" b="1" dirty="0">
                <a:solidFill>
                  <a:srgbClr val="FF0000"/>
                </a:solidFill>
                <a:sym typeface="Wingdings" panose="05000000000000000000" pitchFamily="2" charset="2"/>
              </a:rPr>
              <a:t>finances</a:t>
            </a:r>
            <a:r>
              <a:rPr lang="en-US" sz="4800" b="1" i="1" dirty="0">
                <a:sym typeface="Wingdings" panose="05000000000000000000" pitchFamily="2" charset="2"/>
              </a:rPr>
              <a:t> are involved, honoring may 	get harder.</a:t>
            </a:r>
          </a:p>
          <a:p>
            <a:pPr algn="l">
              <a:tabLst>
                <a:tab pos="457200" algn="l"/>
              </a:tabLst>
            </a:pPr>
            <a:r>
              <a:rPr lang="en-US" sz="4800" b="1" dirty="0">
                <a:sym typeface="Wingdings" panose="05000000000000000000" pitchFamily="2" charset="2"/>
              </a:rPr>
              <a:t> </a:t>
            </a:r>
            <a:r>
              <a:rPr lang="en-US" sz="4800" b="1" dirty="0">
                <a:solidFill>
                  <a:srgbClr val="FF0000"/>
                </a:solidFill>
              </a:rPr>
              <a:t>Selfishness </a:t>
            </a:r>
            <a:r>
              <a:rPr lang="en-US" sz="4800" b="1" i="1" dirty="0"/>
              <a:t>can lead me to look for reasons 	</a:t>
            </a:r>
            <a:r>
              <a:rPr lang="en-US" sz="4800" i="1" dirty="0"/>
              <a:t>(even religious ones) </a:t>
            </a:r>
            <a:r>
              <a:rPr lang="en-US" sz="4800" b="1" i="1" dirty="0"/>
              <a:t>NOT to honor a parent.</a:t>
            </a:r>
            <a:endParaRPr lang="en-US" sz="4800" i="1" dirty="0"/>
          </a:p>
        </p:txBody>
      </p:sp>
    </p:spTree>
    <p:extLst>
      <p:ext uri="{BB962C8B-B14F-4D97-AF65-F5344CB8AC3E}">
        <p14:creationId xmlns:p14="http://schemas.microsoft.com/office/powerpoint/2010/main" val="199626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5CC7815-3CAF-80CF-72A4-BBE75100F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4360" y="375920"/>
            <a:ext cx="11003280" cy="610616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4800" b="1" dirty="0">
                <a:solidFill>
                  <a:srgbClr val="FF0000"/>
                </a:solidFill>
              </a:rPr>
              <a:t>7</a:t>
            </a:r>
            <a:r>
              <a:rPr lang="en-US" sz="4800" dirty="0"/>
              <a:t>  Hypocrites! Well did Isaiah prophesy about you, saying: </a:t>
            </a:r>
          </a:p>
          <a:p>
            <a:pPr algn="l"/>
            <a:r>
              <a:rPr lang="en-US" sz="4800" b="1" dirty="0">
                <a:solidFill>
                  <a:srgbClr val="FF0000"/>
                </a:solidFill>
              </a:rPr>
              <a:t>8</a:t>
            </a:r>
            <a:r>
              <a:rPr lang="en-US" sz="4800" dirty="0"/>
              <a:t>  ‘These people draw near to me with their mouth, and honor me with their lips, but their heart is far from me’”. </a:t>
            </a:r>
          </a:p>
          <a:p>
            <a:pPr algn="l">
              <a:tabLst>
                <a:tab pos="457200" algn="l"/>
              </a:tabLst>
            </a:pPr>
            <a:r>
              <a:rPr lang="en-US" sz="4800" b="1" dirty="0">
                <a:sym typeface="Wingdings" panose="05000000000000000000" pitchFamily="2" charset="2"/>
              </a:rPr>
              <a:t> </a:t>
            </a:r>
            <a:r>
              <a:rPr lang="en-US" sz="4800" b="1" i="1" dirty="0">
                <a:sym typeface="Wingdings" panose="05000000000000000000" pitchFamily="2" charset="2"/>
              </a:rPr>
              <a:t>Honoring a parent </a:t>
            </a:r>
            <a:r>
              <a:rPr lang="en-US" sz="4800" b="1" dirty="0">
                <a:solidFill>
                  <a:srgbClr val="FF0000"/>
                </a:solidFill>
                <a:sym typeface="Wingdings" panose="05000000000000000000" pitchFamily="2" charset="2"/>
              </a:rPr>
              <a:t>includes words </a:t>
            </a:r>
            <a:r>
              <a:rPr lang="en-US" sz="4800" b="1" i="1" dirty="0">
                <a:sym typeface="Wingdings" panose="05000000000000000000" pitchFamily="2" charset="2"/>
              </a:rPr>
              <a:t>but 	must be </a:t>
            </a:r>
            <a:r>
              <a:rPr lang="en-US" sz="4800" b="1" dirty="0">
                <a:solidFill>
                  <a:srgbClr val="FF0000"/>
                </a:solidFill>
                <a:sym typeface="Wingdings" panose="05000000000000000000" pitchFamily="2" charset="2"/>
              </a:rPr>
              <a:t>much more than just words</a:t>
            </a:r>
            <a:r>
              <a:rPr lang="en-US" sz="4800" b="1" i="1" dirty="0">
                <a:sym typeface="Wingdings" panose="05000000000000000000" pitchFamily="2" charset="2"/>
              </a:rPr>
              <a:t>.</a:t>
            </a:r>
          </a:p>
          <a:p>
            <a:pPr algn="l">
              <a:tabLst>
                <a:tab pos="457200" algn="l"/>
              </a:tabLst>
            </a:pPr>
            <a:r>
              <a:rPr lang="en-US" sz="4800" b="1" dirty="0">
                <a:sym typeface="Wingdings" panose="05000000000000000000" pitchFamily="2" charset="2"/>
              </a:rPr>
              <a:t> </a:t>
            </a:r>
            <a:r>
              <a:rPr lang="en-US" sz="4800" b="1" i="1" dirty="0"/>
              <a:t>Dishonoring a </a:t>
            </a:r>
            <a:r>
              <a:rPr lang="en-US" sz="4800" b="1" dirty="0">
                <a:solidFill>
                  <a:srgbClr val="FF0000"/>
                </a:solidFill>
              </a:rPr>
              <a:t>parent on earth </a:t>
            </a:r>
            <a:r>
              <a:rPr lang="en-US" sz="4800" b="1" i="1" dirty="0"/>
              <a:t>is the 	sign of a heart far from </a:t>
            </a:r>
            <a:r>
              <a:rPr lang="en-US" sz="4800" b="1" dirty="0">
                <a:solidFill>
                  <a:srgbClr val="FF0000"/>
                </a:solidFill>
              </a:rPr>
              <a:t>God in heaven</a:t>
            </a:r>
            <a:r>
              <a:rPr lang="en-US" sz="4800" b="1" i="1" dirty="0"/>
              <a:t>.</a:t>
            </a:r>
          </a:p>
          <a:p>
            <a:pPr algn="l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973183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5CC7815-3CAF-80CF-72A4-BBE75100F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4360" y="375920"/>
            <a:ext cx="11003280" cy="6106160"/>
          </a:xfrm>
        </p:spPr>
        <p:txBody>
          <a:bodyPr>
            <a:noAutofit/>
          </a:bodyPr>
          <a:lstStyle/>
          <a:p>
            <a:r>
              <a:rPr lang="en-US" sz="4800" b="1" dirty="0"/>
              <a:t>How did Jesus honor His mother?</a:t>
            </a:r>
            <a:endParaRPr lang="en-US" sz="4800" b="1" dirty="0">
              <a:solidFill>
                <a:srgbClr val="FF0000"/>
              </a:solidFill>
            </a:endParaRPr>
          </a:p>
          <a:p>
            <a:pPr algn="l">
              <a:spcBef>
                <a:spcPts val="0"/>
              </a:spcBef>
            </a:pPr>
            <a:endParaRPr lang="en-US" sz="4800" b="1" dirty="0">
              <a:solidFill>
                <a:srgbClr val="FF0000"/>
              </a:solidFill>
            </a:endParaRPr>
          </a:p>
          <a:p>
            <a:pPr algn="l">
              <a:spcBef>
                <a:spcPts val="0"/>
              </a:spcBef>
            </a:pPr>
            <a:r>
              <a:rPr lang="en-US" sz="4800" b="1" dirty="0">
                <a:solidFill>
                  <a:srgbClr val="FF0000"/>
                </a:solidFill>
              </a:rPr>
              <a:t>John 19:25  </a:t>
            </a:r>
            <a:r>
              <a:rPr lang="en-US" sz="4800" dirty="0"/>
              <a:t>There stood by the cross of Jesus </a:t>
            </a:r>
            <a:r>
              <a:rPr lang="en-US" sz="4800" b="1" dirty="0"/>
              <a:t>His mother</a:t>
            </a:r>
            <a:r>
              <a:rPr lang="en-US" sz="4800" dirty="0"/>
              <a:t>. </a:t>
            </a:r>
          </a:p>
          <a:p>
            <a:pPr algn="l">
              <a:spcBef>
                <a:spcPts val="0"/>
              </a:spcBef>
            </a:pPr>
            <a:endParaRPr lang="en-US" sz="4800" dirty="0"/>
          </a:p>
          <a:p>
            <a:pPr algn="l">
              <a:spcBef>
                <a:spcPts val="0"/>
              </a:spcBef>
            </a:pPr>
            <a:r>
              <a:rPr lang="en-US" sz="4800" dirty="0">
                <a:solidFill>
                  <a:srgbClr val="333333"/>
                </a:solidFill>
              </a:rPr>
              <a:t>Never was Jesus more human, and never was He more divine, than at this time and in this place, when He honored His mother.</a:t>
            </a:r>
          </a:p>
        </p:txBody>
      </p:sp>
    </p:spTree>
    <p:extLst>
      <p:ext uri="{BB962C8B-B14F-4D97-AF65-F5344CB8AC3E}">
        <p14:creationId xmlns:p14="http://schemas.microsoft.com/office/powerpoint/2010/main" val="2456870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5CC7815-3CAF-80CF-72A4-BBE75100F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4360" y="375920"/>
            <a:ext cx="11003280" cy="6106160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en-US" sz="4800" b="1" dirty="0">
                <a:solidFill>
                  <a:srgbClr val="FF0000"/>
                </a:solidFill>
              </a:rPr>
              <a:t>26</a:t>
            </a:r>
            <a:r>
              <a:rPr lang="en-US" sz="4800" dirty="0"/>
              <a:t>  When Jesus saw </a:t>
            </a:r>
            <a:r>
              <a:rPr lang="en-US" sz="4800" b="1" dirty="0"/>
              <a:t>His mother</a:t>
            </a:r>
            <a:r>
              <a:rPr lang="en-US" sz="4800" dirty="0"/>
              <a:t>, and the disciple whom He loved standing by, He said to </a:t>
            </a:r>
            <a:r>
              <a:rPr lang="en-US" sz="4800" b="1" dirty="0"/>
              <a:t>her</a:t>
            </a:r>
            <a:r>
              <a:rPr lang="en-US" sz="4800" dirty="0"/>
              <a:t>, "Woman, behold your son!" </a:t>
            </a:r>
          </a:p>
          <a:p>
            <a:pPr algn="l">
              <a:spcBef>
                <a:spcPts val="0"/>
              </a:spcBef>
            </a:pPr>
            <a:r>
              <a:rPr lang="en-US" sz="4800" b="1" dirty="0">
                <a:solidFill>
                  <a:srgbClr val="C00000"/>
                </a:solidFill>
              </a:rPr>
              <a:t>27</a:t>
            </a:r>
            <a:r>
              <a:rPr lang="en-US" sz="4800" dirty="0"/>
              <a:t>  Then He said to the disciple, "Behold </a:t>
            </a:r>
            <a:r>
              <a:rPr lang="en-US" sz="4800" b="1" dirty="0"/>
              <a:t>your mother</a:t>
            </a:r>
            <a:r>
              <a:rPr lang="en-US" sz="4800" dirty="0"/>
              <a:t>!" And from that hour that disciple took her to his own home.</a:t>
            </a:r>
          </a:p>
          <a:p>
            <a:pPr algn="l">
              <a:spcBef>
                <a:spcPts val="0"/>
              </a:spcBef>
            </a:pPr>
            <a:r>
              <a:rPr lang="en-US" sz="1000" dirty="0"/>
              <a:t> </a:t>
            </a:r>
          </a:p>
          <a:p>
            <a:pPr algn="l">
              <a:spcBef>
                <a:spcPts val="0"/>
              </a:spcBef>
            </a:pPr>
            <a:r>
              <a:rPr lang="en-US" sz="4800" b="1" dirty="0">
                <a:solidFill>
                  <a:srgbClr val="333333"/>
                </a:solidFill>
                <a:sym typeface="Wingdings" panose="05000000000000000000" pitchFamily="2" charset="2"/>
              </a:rPr>
              <a:t></a:t>
            </a:r>
            <a:r>
              <a:rPr lang="en-US" sz="4800" b="1" i="1" dirty="0">
                <a:solidFill>
                  <a:srgbClr val="333333"/>
                </a:solidFill>
                <a:sym typeface="Wingdings" panose="05000000000000000000" pitchFamily="2" charset="2"/>
              </a:rPr>
              <a:t> </a:t>
            </a:r>
            <a:r>
              <a:rPr lang="en-US" sz="4800" b="1" i="1" dirty="0">
                <a:solidFill>
                  <a:srgbClr val="333333"/>
                </a:solidFill>
              </a:rPr>
              <a:t>Honoring a parent may require </a:t>
            </a:r>
            <a:r>
              <a:rPr lang="en-US" sz="4800" b="1" dirty="0">
                <a:solidFill>
                  <a:srgbClr val="FF0000"/>
                </a:solidFill>
              </a:rPr>
              <a:t>looking beyond</a:t>
            </a:r>
            <a:r>
              <a:rPr lang="en-US" sz="4800" b="1" i="1" dirty="0">
                <a:solidFill>
                  <a:srgbClr val="333333"/>
                </a:solidFill>
              </a:rPr>
              <a:t> deep personal pain</a:t>
            </a:r>
            <a:r>
              <a:rPr lang="en-US" sz="4800" dirty="0">
                <a:solidFill>
                  <a:srgbClr val="333333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90709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5CC7815-3CAF-80CF-72A4-BBE75100F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4360" y="375920"/>
            <a:ext cx="11003280" cy="6106160"/>
          </a:xfrm>
        </p:spPr>
        <p:txBody>
          <a:bodyPr>
            <a:noAutofit/>
          </a:bodyPr>
          <a:lstStyle/>
          <a:p>
            <a:pPr marL="685800" indent="-685800" algn="l"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US" sz="4800" b="1" i="1" spc="-70" dirty="0">
                <a:solidFill>
                  <a:srgbClr val="333333"/>
                </a:solidFill>
              </a:rPr>
              <a:t>Honoring includes seeing that long-term  </a:t>
            </a:r>
            <a:r>
              <a:rPr lang="en-US" sz="4800" b="1" spc="-180" dirty="0">
                <a:solidFill>
                  <a:srgbClr val="FF0000"/>
                </a:solidFill>
              </a:rPr>
              <a:t>physical</a:t>
            </a:r>
            <a:r>
              <a:rPr lang="en-US" sz="4800" spc="-180" dirty="0">
                <a:solidFill>
                  <a:srgbClr val="333333"/>
                </a:solidFill>
              </a:rPr>
              <a:t>,</a:t>
            </a:r>
            <a:r>
              <a:rPr lang="en-US" sz="4800" b="1" spc="-180" dirty="0">
                <a:solidFill>
                  <a:srgbClr val="333333"/>
                </a:solidFill>
              </a:rPr>
              <a:t> </a:t>
            </a:r>
            <a:r>
              <a:rPr lang="en-US" sz="4800" b="1" spc="-180" dirty="0">
                <a:solidFill>
                  <a:srgbClr val="FF0000"/>
                </a:solidFill>
              </a:rPr>
              <a:t>financial</a:t>
            </a:r>
            <a:r>
              <a:rPr lang="en-US" sz="4800" spc="-180" dirty="0">
                <a:solidFill>
                  <a:srgbClr val="333333"/>
                </a:solidFill>
              </a:rPr>
              <a:t>,</a:t>
            </a:r>
            <a:r>
              <a:rPr lang="en-US" sz="4800" b="1" spc="-180" dirty="0">
                <a:solidFill>
                  <a:srgbClr val="333333"/>
                </a:solidFill>
              </a:rPr>
              <a:t> </a:t>
            </a:r>
            <a:r>
              <a:rPr lang="en-US" sz="4800" b="1" spc="-180" dirty="0">
                <a:solidFill>
                  <a:srgbClr val="FF0000"/>
                </a:solidFill>
              </a:rPr>
              <a:t>relational</a:t>
            </a:r>
            <a:r>
              <a:rPr lang="en-US" sz="4800" b="1" spc="-180" dirty="0">
                <a:solidFill>
                  <a:srgbClr val="333333"/>
                </a:solidFill>
              </a:rPr>
              <a:t> </a:t>
            </a:r>
            <a:r>
              <a:rPr lang="en-US" sz="4800" b="1" spc="-180" dirty="0">
                <a:solidFill>
                  <a:srgbClr val="FF0000"/>
                </a:solidFill>
              </a:rPr>
              <a:t>needs </a:t>
            </a:r>
            <a:r>
              <a:rPr lang="en-US" sz="4800" b="1" i="1" spc="-180" dirty="0"/>
              <a:t>are met.</a:t>
            </a:r>
          </a:p>
          <a:p>
            <a:pPr algn="l">
              <a:tabLst>
                <a:tab pos="457200" algn="l"/>
              </a:tabLst>
            </a:pPr>
            <a:r>
              <a:rPr lang="en-US" sz="4800" dirty="0">
                <a:solidFill>
                  <a:srgbClr val="333333"/>
                </a:solidFill>
                <a:sym typeface="Wingdings" panose="05000000000000000000" pitchFamily="2" charset="2"/>
              </a:rPr>
              <a:t></a:t>
            </a:r>
            <a:r>
              <a:rPr lang="en-US" sz="4800" spc="-70" dirty="0">
                <a:solidFill>
                  <a:srgbClr val="333333"/>
                </a:solidFill>
              </a:rPr>
              <a:t> </a:t>
            </a:r>
            <a:r>
              <a:rPr lang="en-US" sz="4800" b="1" spc="-70" dirty="0">
                <a:solidFill>
                  <a:srgbClr val="FF0000"/>
                </a:solidFill>
              </a:rPr>
              <a:t>Jesus</a:t>
            </a:r>
            <a:r>
              <a:rPr lang="en-US" sz="4800" b="1" i="1" spc="-70" dirty="0">
                <a:solidFill>
                  <a:srgbClr val="333333"/>
                </a:solidFill>
              </a:rPr>
              <a:t> is the best Mother’s Day example</a:t>
            </a:r>
            <a:r>
              <a:rPr lang="en-US" sz="4800" b="1" i="1" spc="-150" dirty="0"/>
              <a:t>.</a:t>
            </a:r>
          </a:p>
          <a:p>
            <a:pPr algn="l">
              <a:tabLst>
                <a:tab pos="457200" algn="l"/>
              </a:tabLst>
            </a:pPr>
            <a:endParaRPr lang="en-US" sz="4800" b="1" i="1" spc="-150" dirty="0"/>
          </a:p>
          <a:p>
            <a:pPr algn="l">
              <a:tabLst>
                <a:tab pos="457200" algn="l"/>
              </a:tabLst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437958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5CC7815-3CAF-80CF-72A4-BBE75100F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4360" y="375920"/>
            <a:ext cx="11003280" cy="6106160"/>
          </a:xfrm>
        </p:spPr>
        <p:txBody>
          <a:bodyPr>
            <a:noAutofit/>
          </a:bodyPr>
          <a:lstStyle/>
          <a:p>
            <a:endParaRPr lang="en-US" sz="800" b="1" dirty="0"/>
          </a:p>
          <a:p>
            <a:r>
              <a:rPr lang="en-US" sz="4800" b="1" dirty="0"/>
              <a:t>On this Mothers Day </a:t>
            </a:r>
            <a:r>
              <a:rPr lang="en-US" sz="4800" dirty="0"/>
              <a:t>(</a:t>
            </a:r>
            <a:r>
              <a:rPr lang="en-US" sz="4800" i="1" dirty="0"/>
              <a:t>and beyond</a:t>
            </a:r>
            <a:r>
              <a:rPr lang="en-US" sz="4800" dirty="0"/>
              <a:t>)</a:t>
            </a:r>
          </a:p>
          <a:p>
            <a:endParaRPr lang="en-US" sz="800" dirty="0"/>
          </a:p>
          <a:p>
            <a:pPr algn="l"/>
            <a:r>
              <a:rPr lang="en-US" sz="4800" b="1" dirty="0">
                <a:solidFill>
                  <a:srgbClr val="FF0000"/>
                </a:solidFill>
              </a:rPr>
              <a:t>Exodus 20:12  </a:t>
            </a:r>
            <a:r>
              <a:rPr lang="en-US" sz="4800" b="1" dirty="0"/>
              <a:t>Honor</a:t>
            </a:r>
            <a:r>
              <a:rPr lang="en-US" sz="4800" dirty="0"/>
              <a:t> your father and </a:t>
            </a:r>
            <a:r>
              <a:rPr lang="en-US" sz="4800" b="1" dirty="0"/>
              <a:t>your mother</a:t>
            </a:r>
            <a:r>
              <a:rPr lang="en-US" sz="4800" dirty="0"/>
              <a:t>, </a:t>
            </a:r>
            <a:r>
              <a:rPr lang="en-US" sz="4800" spc="-150" dirty="0"/>
              <a:t>that your days may be long upon the </a:t>
            </a:r>
            <a:r>
              <a:rPr lang="en-US" sz="4800" dirty="0"/>
              <a:t>land that the LORD your God is giving you.</a:t>
            </a:r>
          </a:p>
          <a:p>
            <a:endParaRPr lang="en-US" sz="4800" b="1" dirty="0"/>
          </a:p>
          <a:p>
            <a:r>
              <a:rPr lang="en-US" sz="4800" b="1" dirty="0"/>
              <a:t>Hymn # 186</a:t>
            </a:r>
          </a:p>
          <a:p>
            <a:r>
              <a:rPr lang="en-US" sz="4800" b="1" dirty="0"/>
              <a:t>Baptism</a:t>
            </a:r>
          </a:p>
        </p:txBody>
      </p:sp>
    </p:spTree>
    <p:extLst>
      <p:ext uri="{BB962C8B-B14F-4D97-AF65-F5344CB8AC3E}">
        <p14:creationId xmlns:p14="http://schemas.microsoft.com/office/powerpoint/2010/main" val="1229171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5CC7815-3CAF-80CF-72A4-BBE75100F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4360" y="375920"/>
            <a:ext cx="11003280" cy="6106160"/>
          </a:xfrm>
        </p:spPr>
        <p:txBody>
          <a:bodyPr>
            <a:normAutofit/>
          </a:bodyPr>
          <a:lstStyle/>
          <a:p>
            <a:r>
              <a:rPr lang="en-US" sz="4800" b="1" i="0" u="none" strike="noStrike" baseline="0" dirty="0"/>
              <a:t>Jesus, the Law, and His Mother</a:t>
            </a:r>
          </a:p>
          <a:p>
            <a:pPr algn="l"/>
            <a:r>
              <a:rPr lang="en-US" sz="4800" b="1" i="0" u="none" strike="noStrike" baseline="0" dirty="0">
                <a:solidFill>
                  <a:srgbClr val="FF0000"/>
                </a:solidFill>
              </a:rPr>
              <a:t>Matthew 5:17  </a:t>
            </a:r>
            <a:r>
              <a:rPr lang="en-US" sz="4800" b="0" i="0" u="none" strike="noStrike" baseline="0" dirty="0"/>
              <a:t>Do not think that I (</a:t>
            </a:r>
            <a:r>
              <a:rPr lang="en-US" sz="4800" b="0" i="1" u="none" strike="noStrike" baseline="0" dirty="0"/>
              <a:t>Jesus</a:t>
            </a:r>
            <a:r>
              <a:rPr lang="en-US" sz="4800" b="0" i="0" u="none" strike="noStrike" baseline="0" dirty="0"/>
              <a:t>) came to </a:t>
            </a:r>
            <a:r>
              <a:rPr lang="en-US" sz="4800" b="1" i="0" u="none" strike="noStrike" baseline="0" dirty="0"/>
              <a:t>destroy the Law </a:t>
            </a:r>
            <a:r>
              <a:rPr lang="en-US" sz="4800" b="0" i="0" u="none" strike="noStrike" baseline="0" dirty="0"/>
              <a:t>or the Prophets. I did not come to destroy but to </a:t>
            </a:r>
            <a:r>
              <a:rPr lang="en-US" sz="4800" b="1" i="0" u="none" strike="noStrike" baseline="0" dirty="0"/>
              <a:t>fulfill</a:t>
            </a:r>
            <a:r>
              <a:rPr lang="en-US" sz="4800" b="0" i="0" u="none" strike="noStrike" baseline="0" dirty="0"/>
              <a:t>. </a:t>
            </a:r>
          </a:p>
          <a:p>
            <a:endParaRPr lang="en-US" sz="800" b="1" dirty="0"/>
          </a:p>
          <a:p>
            <a:r>
              <a:rPr lang="en-US" sz="4800" b="1" dirty="0"/>
              <a:t>5</a:t>
            </a:r>
            <a:r>
              <a:rPr lang="en-US" sz="4800" b="1" baseline="30000" dirty="0"/>
              <a:t>th</a:t>
            </a:r>
            <a:r>
              <a:rPr lang="en-US" sz="4800" b="1" dirty="0"/>
              <a:t> Commandment</a:t>
            </a:r>
          </a:p>
          <a:p>
            <a:pPr algn="l"/>
            <a:r>
              <a:rPr lang="en-US" sz="4800" b="1" dirty="0">
                <a:solidFill>
                  <a:srgbClr val="FF0000"/>
                </a:solidFill>
              </a:rPr>
              <a:t>Exodus 20:12  </a:t>
            </a:r>
            <a:r>
              <a:rPr lang="en-US" sz="4800" b="1" dirty="0"/>
              <a:t>Honor</a:t>
            </a:r>
            <a:r>
              <a:rPr lang="en-US" sz="4800" dirty="0"/>
              <a:t> your father and </a:t>
            </a:r>
            <a:r>
              <a:rPr lang="en-US" sz="4800" b="1" dirty="0"/>
              <a:t>your mother</a:t>
            </a:r>
            <a:r>
              <a:rPr lang="en-US" sz="4800" dirty="0"/>
              <a:t>, </a:t>
            </a:r>
            <a:r>
              <a:rPr lang="en-US" sz="4800" spc="-150" dirty="0"/>
              <a:t>that your days may be long upon the </a:t>
            </a:r>
            <a:r>
              <a:rPr lang="en-US" sz="4800" dirty="0"/>
              <a:t>land that the LORD your God is giving you.</a:t>
            </a:r>
          </a:p>
        </p:txBody>
      </p:sp>
    </p:spTree>
    <p:extLst>
      <p:ext uri="{BB962C8B-B14F-4D97-AF65-F5344CB8AC3E}">
        <p14:creationId xmlns:p14="http://schemas.microsoft.com/office/powerpoint/2010/main" val="1766507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5CC7815-3CAF-80CF-72A4-BBE75100F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4360" y="375920"/>
            <a:ext cx="11003280" cy="6106160"/>
          </a:xfrm>
        </p:spPr>
        <p:txBody>
          <a:bodyPr>
            <a:normAutofit/>
          </a:bodyPr>
          <a:lstStyle/>
          <a:p>
            <a:endParaRPr lang="en-US" sz="2000" dirty="0"/>
          </a:p>
          <a:p>
            <a:r>
              <a:rPr lang="en-US" sz="5400" b="1" dirty="0"/>
              <a:t>8 GBC families </a:t>
            </a:r>
            <a:r>
              <a:rPr lang="en-US" sz="5400" dirty="0"/>
              <a:t>are currently    providing some level of care/support for one or more </a:t>
            </a:r>
            <a:r>
              <a:rPr lang="en-US" sz="5400" b="1" dirty="0"/>
              <a:t>aging parent</a:t>
            </a:r>
            <a:r>
              <a:rPr lang="en-US" sz="5400" dirty="0"/>
              <a:t>.</a:t>
            </a:r>
          </a:p>
          <a:p>
            <a:endParaRPr lang="en-US" sz="5400" b="1" dirty="0"/>
          </a:p>
          <a:p>
            <a:pPr>
              <a:spcBef>
                <a:spcPts val="0"/>
              </a:spcBef>
            </a:pPr>
            <a:r>
              <a:rPr lang="en-US" sz="6000" b="1" dirty="0"/>
              <a:t>5 times when Jesus modeled </a:t>
            </a:r>
          </a:p>
          <a:p>
            <a:pPr>
              <a:spcBef>
                <a:spcPts val="0"/>
              </a:spcBef>
            </a:pPr>
            <a:r>
              <a:rPr lang="en-US" sz="6000" b="1" dirty="0"/>
              <a:t>how to honor His mother</a:t>
            </a:r>
          </a:p>
          <a:p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7714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5CC7815-3CAF-80CF-72A4-BBE75100F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4360" y="375920"/>
            <a:ext cx="11003280" cy="6106160"/>
          </a:xfrm>
        </p:spPr>
        <p:txBody>
          <a:bodyPr>
            <a:normAutofit/>
          </a:bodyPr>
          <a:lstStyle/>
          <a:p>
            <a:pPr algn="l"/>
            <a:r>
              <a:rPr lang="en-US" sz="4800" b="1" spc="-150" dirty="0">
                <a:solidFill>
                  <a:srgbClr val="FF0000"/>
                </a:solidFill>
              </a:rPr>
              <a:t>Luke 2:43  </a:t>
            </a:r>
            <a:r>
              <a:rPr lang="en-US" sz="4800" spc="-150" dirty="0"/>
              <a:t>As they returned (</a:t>
            </a:r>
            <a:r>
              <a:rPr lang="en-US" sz="4800" i="1" spc="-150" dirty="0"/>
              <a:t>home</a:t>
            </a:r>
            <a:r>
              <a:rPr lang="en-US" sz="4800" spc="-150" dirty="0"/>
              <a:t>), the boy Jesus (</a:t>
            </a:r>
            <a:r>
              <a:rPr lang="en-US" sz="4800" i="1" spc="-150" dirty="0"/>
              <a:t>age 12</a:t>
            </a:r>
            <a:r>
              <a:rPr lang="en-US" sz="4800" spc="-150" dirty="0"/>
              <a:t>) lingered behind in Jerusalem. Joseph and </a:t>
            </a:r>
            <a:r>
              <a:rPr lang="en-US" sz="4800" b="1" spc="-150" dirty="0"/>
              <a:t>His mother </a:t>
            </a:r>
            <a:r>
              <a:rPr lang="en-US" sz="4800" spc="-150" dirty="0"/>
              <a:t>did not know it. </a:t>
            </a:r>
          </a:p>
          <a:p>
            <a:pPr algn="l"/>
            <a:r>
              <a:rPr lang="en-US" sz="4800" b="1" dirty="0">
                <a:solidFill>
                  <a:srgbClr val="FF0000"/>
                </a:solidFill>
              </a:rPr>
              <a:t>48  </a:t>
            </a:r>
            <a:r>
              <a:rPr lang="en-US" sz="4800" dirty="0"/>
              <a:t>But when they saw Him, </a:t>
            </a:r>
            <a:r>
              <a:rPr lang="en-US" sz="4800" b="1" dirty="0"/>
              <a:t>His mother </a:t>
            </a:r>
            <a:r>
              <a:rPr lang="en-US" sz="4800" dirty="0"/>
              <a:t>said to Him, "Son, </a:t>
            </a:r>
            <a:r>
              <a:rPr lang="en-US" sz="4800" b="1" dirty="0"/>
              <a:t>Your father </a:t>
            </a:r>
            <a:r>
              <a:rPr lang="en-US" sz="4800" dirty="0"/>
              <a:t>and I have sought You </a:t>
            </a:r>
            <a:r>
              <a:rPr lang="en-US" sz="4800" b="1" dirty="0"/>
              <a:t>anxiously</a:t>
            </a:r>
            <a:r>
              <a:rPr lang="en-US" sz="4800" dirty="0"/>
              <a:t>.”</a:t>
            </a:r>
          </a:p>
          <a:p>
            <a:pPr algn="l"/>
            <a:r>
              <a:rPr lang="en-US" sz="900" dirty="0"/>
              <a:t> </a:t>
            </a:r>
          </a:p>
          <a:p>
            <a:pPr algn="l">
              <a:spcBef>
                <a:spcPts val="0"/>
              </a:spcBef>
              <a:tabLst>
                <a:tab pos="508000" algn="l"/>
              </a:tabLst>
            </a:pPr>
            <a:r>
              <a:rPr lang="en-US" sz="4800" dirty="0">
                <a:sym typeface="Wingdings" panose="05000000000000000000" pitchFamily="2" charset="2"/>
              </a:rPr>
              <a:t> </a:t>
            </a:r>
            <a:r>
              <a:rPr lang="en-US" sz="4800" b="1" i="1" dirty="0">
                <a:sym typeface="Wingdings" panose="05000000000000000000" pitchFamily="2" charset="2"/>
              </a:rPr>
              <a:t>Honoring includes considering how </a:t>
            </a:r>
            <a:r>
              <a:rPr lang="en-US" sz="4800" b="1" dirty="0">
                <a:solidFill>
                  <a:srgbClr val="FF0000"/>
                </a:solidFill>
                <a:sym typeface="Wingdings" panose="05000000000000000000" pitchFamily="2" charset="2"/>
              </a:rPr>
              <a:t>my 	actions </a:t>
            </a:r>
            <a:r>
              <a:rPr lang="en-US" sz="4800" b="1" i="1" dirty="0">
                <a:sym typeface="Wingdings" panose="05000000000000000000" pitchFamily="2" charset="2"/>
              </a:rPr>
              <a:t>impact</a:t>
            </a:r>
            <a:r>
              <a:rPr lang="en-US" sz="4800" b="1" dirty="0">
                <a:sym typeface="Wingdings" panose="05000000000000000000" pitchFamily="2" charset="2"/>
              </a:rPr>
              <a:t> </a:t>
            </a:r>
            <a:r>
              <a:rPr lang="en-US" sz="4800" b="1" dirty="0">
                <a:solidFill>
                  <a:srgbClr val="FF0000"/>
                </a:solidFill>
                <a:sym typeface="Wingdings" panose="05000000000000000000" pitchFamily="2" charset="2"/>
              </a:rPr>
              <a:t>parental anxiety</a:t>
            </a:r>
            <a:r>
              <a:rPr lang="en-US" sz="4800" dirty="0">
                <a:sym typeface="Wingdings" panose="05000000000000000000" pitchFamily="2" charset="2"/>
              </a:rPr>
              <a:t>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628226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5CC7815-3CAF-80CF-72A4-BBE75100F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4360" y="375920"/>
            <a:ext cx="11003280" cy="6106160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>
                <a:solidFill>
                  <a:srgbClr val="FF0000"/>
                </a:solidFill>
              </a:rPr>
              <a:t>49</a:t>
            </a:r>
            <a:r>
              <a:rPr lang="en-US" sz="4800" dirty="0"/>
              <a:t>  And He said to them, "Why did you seek Me? Did you not know that I must be about </a:t>
            </a:r>
            <a:r>
              <a:rPr lang="en-US" sz="4800" b="1" dirty="0"/>
              <a:t>My Father's</a:t>
            </a:r>
            <a:r>
              <a:rPr lang="en-US" sz="4800" dirty="0"/>
              <a:t> business?" </a:t>
            </a:r>
          </a:p>
          <a:p>
            <a:pPr algn="l">
              <a:tabLst>
                <a:tab pos="508000" algn="l"/>
              </a:tabLst>
            </a:pPr>
            <a:r>
              <a:rPr lang="en-US" sz="4800" dirty="0">
                <a:sym typeface="Wingdings" panose="05000000000000000000" pitchFamily="2" charset="2"/>
              </a:rPr>
              <a:t> </a:t>
            </a:r>
            <a:r>
              <a:rPr lang="en-US" sz="4800" b="1" i="1" dirty="0">
                <a:sym typeface="Wingdings" panose="05000000000000000000" pitchFamily="2" charset="2"/>
              </a:rPr>
              <a:t>It is NOT dishonoring to humbly, firmly 	prioritize </a:t>
            </a:r>
            <a:r>
              <a:rPr lang="en-US" sz="4800" b="1" dirty="0">
                <a:solidFill>
                  <a:srgbClr val="FF0000"/>
                </a:solidFill>
                <a:sym typeface="Wingdings" panose="05000000000000000000" pitchFamily="2" charset="2"/>
              </a:rPr>
              <a:t>God’s will </a:t>
            </a:r>
            <a:r>
              <a:rPr lang="en-US" sz="4800" b="1" i="1" dirty="0">
                <a:sym typeface="Wingdings" panose="05000000000000000000" pitchFamily="2" charset="2"/>
              </a:rPr>
              <a:t>over a </a:t>
            </a:r>
            <a:r>
              <a:rPr lang="en-US" sz="4800" b="1" dirty="0">
                <a:solidFill>
                  <a:srgbClr val="FF0000"/>
                </a:solidFill>
                <a:sym typeface="Wingdings" panose="05000000000000000000" pitchFamily="2" charset="2"/>
              </a:rPr>
              <a:t>parent’s</a:t>
            </a:r>
            <a:r>
              <a:rPr lang="en-US" sz="4800" b="1" i="1" dirty="0">
                <a:solidFill>
                  <a:srgbClr val="FF0000"/>
                </a:solidFill>
                <a:sym typeface="Wingdings" panose="05000000000000000000" pitchFamily="2" charset="2"/>
              </a:rPr>
              <a:t> 	</a:t>
            </a:r>
            <a:r>
              <a:rPr lang="en-US" sz="4800" b="1" dirty="0">
                <a:solidFill>
                  <a:srgbClr val="FF0000"/>
                </a:solidFill>
                <a:sym typeface="Wingdings" panose="05000000000000000000" pitchFamily="2" charset="2"/>
              </a:rPr>
              <a:t>wishes</a:t>
            </a:r>
            <a:r>
              <a:rPr lang="en-US" sz="4800" spc="-150" dirty="0">
                <a:sym typeface="Wingdings" panose="05000000000000000000" pitchFamily="2" charset="2"/>
              </a:rPr>
              <a:t>.</a:t>
            </a:r>
            <a:endParaRPr lang="en-US" sz="4800" spc="-150" dirty="0"/>
          </a:p>
        </p:txBody>
      </p:sp>
    </p:spTree>
    <p:extLst>
      <p:ext uri="{BB962C8B-B14F-4D97-AF65-F5344CB8AC3E}">
        <p14:creationId xmlns:p14="http://schemas.microsoft.com/office/powerpoint/2010/main" val="1516108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5CC7815-3CAF-80CF-72A4-BBE75100F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4360" y="375920"/>
            <a:ext cx="11003280" cy="6106160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>
                <a:solidFill>
                  <a:srgbClr val="FF0000"/>
                </a:solidFill>
              </a:rPr>
              <a:t>51</a:t>
            </a:r>
            <a:r>
              <a:rPr lang="en-US" sz="4800" dirty="0"/>
              <a:t>  Then He went down with them and came to Nazareth, and </a:t>
            </a:r>
            <a:r>
              <a:rPr lang="en-US" sz="4800" b="1" dirty="0"/>
              <a:t>He was subject to them</a:t>
            </a:r>
            <a:r>
              <a:rPr lang="en-US" sz="4800" dirty="0"/>
              <a:t>, but </a:t>
            </a:r>
            <a:r>
              <a:rPr lang="en-US" sz="4800" b="1" dirty="0"/>
              <a:t>His mother </a:t>
            </a:r>
            <a:r>
              <a:rPr lang="en-US" sz="4800" dirty="0"/>
              <a:t>kept all these things in her heart.</a:t>
            </a:r>
          </a:p>
          <a:p>
            <a:pPr marL="685800" indent="-685800" algn="l">
              <a:buFont typeface="Wingdings" panose="05000000000000000000" pitchFamily="2" charset="2"/>
              <a:buChar char="Ø"/>
            </a:pPr>
            <a:r>
              <a:rPr lang="en-US" sz="4800" b="1" i="1" dirty="0"/>
              <a:t>We honor a parent, not because of their </a:t>
            </a:r>
            <a:r>
              <a:rPr lang="en-US" sz="4800" b="1" spc="-100" dirty="0">
                <a:solidFill>
                  <a:srgbClr val="FF0000"/>
                </a:solidFill>
              </a:rPr>
              <a:t>competence</a:t>
            </a:r>
            <a:r>
              <a:rPr lang="en-US" sz="4800" i="1" spc="-100" dirty="0"/>
              <a:t>,</a:t>
            </a:r>
            <a:r>
              <a:rPr lang="en-US" sz="4800" b="1" i="1" spc="-100" dirty="0"/>
              <a:t> but because of their </a:t>
            </a:r>
            <a:r>
              <a:rPr lang="en-US" sz="4800" b="1" spc="-100" dirty="0">
                <a:solidFill>
                  <a:srgbClr val="FF0000"/>
                </a:solidFill>
              </a:rPr>
              <a:t>calling</a:t>
            </a:r>
            <a:r>
              <a:rPr lang="en-US" sz="4800" spc="-1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86294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5CC7815-3CAF-80CF-72A4-BBE75100F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4360" y="375920"/>
            <a:ext cx="11003280" cy="6106160"/>
          </a:xfrm>
        </p:spPr>
        <p:txBody>
          <a:bodyPr>
            <a:normAutofit lnSpcReduction="10000"/>
          </a:bodyPr>
          <a:lstStyle/>
          <a:p>
            <a:r>
              <a:rPr lang="en-US" sz="4800" b="1" spc="-150" dirty="0"/>
              <a:t>How did Jesus honor His mother?</a:t>
            </a:r>
            <a:endParaRPr lang="en-US" sz="4800" b="1" spc="-150" dirty="0">
              <a:solidFill>
                <a:srgbClr val="FF0000"/>
              </a:solidFill>
            </a:endParaRPr>
          </a:p>
          <a:p>
            <a:pPr algn="l"/>
            <a:r>
              <a:rPr lang="en-US" sz="4800" b="1" spc="-100" dirty="0">
                <a:solidFill>
                  <a:srgbClr val="FF0000"/>
                </a:solidFill>
              </a:rPr>
              <a:t>Matt 12:46  </a:t>
            </a:r>
            <a:r>
              <a:rPr lang="en-US" sz="4800" spc="-100" dirty="0"/>
              <a:t>While Jesus (</a:t>
            </a:r>
            <a:r>
              <a:rPr lang="en-US" sz="4800" i="1" spc="-100" dirty="0"/>
              <a:t>age 30</a:t>
            </a:r>
            <a:r>
              <a:rPr lang="en-US" sz="4800" spc="-100" dirty="0"/>
              <a:t>+) was talking </a:t>
            </a:r>
            <a:r>
              <a:rPr lang="en-US" sz="4800" dirty="0"/>
              <a:t>to the multitudes, </a:t>
            </a:r>
            <a:r>
              <a:rPr lang="en-US" sz="4800" b="1" dirty="0"/>
              <a:t>His mother </a:t>
            </a:r>
            <a:r>
              <a:rPr lang="en-US" sz="4800" dirty="0"/>
              <a:t>and brothers stood outside, seeking to speak with Him. </a:t>
            </a:r>
          </a:p>
          <a:p>
            <a:pPr algn="l"/>
            <a:r>
              <a:rPr lang="en-US" sz="4800" b="1" dirty="0">
                <a:solidFill>
                  <a:srgbClr val="FF0000"/>
                </a:solidFill>
              </a:rPr>
              <a:t>47</a:t>
            </a:r>
            <a:r>
              <a:rPr lang="en-US" sz="4800" dirty="0"/>
              <a:t>  One said to Him, "</a:t>
            </a:r>
            <a:r>
              <a:rPr lang="en-US" sz="4800" b="1" dirty="0"/>
              <a:t>Your mother </a:t>
            </a:r>
            <a:r>
              <a:rPr lang="en-US" sz="4800" dirty="0"/>
              <a:t>and Your brothers are standing outside, seeking to speak with You." </a:t>
            </a:r>
          </a:p>
          <a:p>
            <a:pPr algn="l"/>
            <a:r>
              <a:rPr lang="en-US" sz="4800" b="1" dirty="0">
                <a:solidFill>
                  <a:srgbClr val="FF0000"/>
                </a:solidFill>
              </a:rPr>
              <a:t>48</a:t>
            </a:r>
            <a:r>
              <a:rPr lang="en-US" sz="4800" dirty="0"/>
              <a:t>  But He answered and said, "Who is </a:t>
            </a:r>
            <a:r>
              <a:rPr lang="en-US" sz="4800" b="1" dirty="0"/>
              <a:t>My mother </a:t>
            </a:r>
            <a:r>
              <a:rPr lang="en-US" sz="4800" dirty="0"/>
              <a:t>and who are My brothers?"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450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5CC7815-3CAF-80CF-72A4-BBE75100F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4360" y="375920"/>
            <a:ext cx="11003280" cy="610616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4800" b="1" dirty="0">
                <a:solidFill>
                  <a:srgbClr val="FF0000"/>
                </a:solidFill>
              </a:rPr>
              <a:t>49</a:t>
            </a:r>
            <a:r>
              <a:rPr lang="en-US" sz="4800" dirty="0"/>
              <a:t>  And He stretched out His hand toward His disciples and said, “Here are </a:t>
            </a:r>
            <a:r>
              <a:rPr lang="en-US" sz="4800" b="1" dirty="0"/>
              <a:t>My mother </a:t>
            </a:r>
            <a:r>
              <a:rPr lang="en-US" sz="4800" dirty="0"/>
              <a:t>and My brothers! </a:t>
            </a:r>
          </a:p>
          <a:p>
            <a:pPr algn="l"/>
            <a:r>
              <a:rPr lang="en-US" sz="4800" b="1" dirty="0">
                <a:solidFill>
                  <a:srgbClr val="FF0000"/>
                </a:solidFill>
              </a:rPr>
              <a:t>50</a:t>
            </a:r>
            <a:r>
              <a:rPr lang="en-US" sz="4800" dirty="0"/>
              <a:t>  Whoever does the will of My Father in heaven is My brother, sister, and </a:t>
            </a:r>
            <a:r>
              <a:rPr lang="en-US" sz="4800" b="1" dirty="0"/>
              <a:t>mother</a:t>
            </a:r>
            <a:r>
              <a:rPr lang="en-US" sz="4800" dirty="0"/>
              <a:t>.”</a:t>
            </a:r>
          </a:p>
          <a:p>
            <a:pPr marL="685800" indent="-685800" algn="l"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US" sz="4800" b="1" i="1" dirty="0">
                <a:sym typeface="Wingdings" panose="05000000000000000000" pitchFamily="2" charset="2"/>
              </a:rPr>
              <a:t>It is NOT dishonoring to recognize </a:t>
            </a:r>
            <a:r>
              <a:rPr lang="en-US" sz="4800" b="1" dirty="0">
                <a:sym typeface="Wingdings" panose="05000000000000000000" pitchFamily="2" charset="2"/>
              </a:rPr>
              <a:t>a </a:t>
            </a:r>
            <a:r>
              <a:rPr lang="en-US" sz="4800" b="1" dirty="0">
                <a:solidFill>
                  <a:srgbClr val="FF0000"/>
                </a:solidFill>
                <a:sym typeface="Wingdings" panose="05000000000000000000" pitchFamily="2" charset="2"/>
              </a:rPr>
              <a:t>faith family </a:t>
            </a:r>
            <a:r>
              <a:rPr lang="en-US" sz="4800" b="1" i="1" dirty="0">
                <a:sym typeface="Wingdings" panose="05000000000000000000" pitchFamily="2" charset="2"/>
              </a:rPr>
              <a:t>in addition to a </a:t>
            </a:r>
            <a:r>
              <a:rPr lang="en-US" sz="4800" b="1" dirty="0">
                <a:solidFill>
                  <a:srgbClr val="FF0000"/>
                </a:solidFill>
                <a:sym typeface="Wingdings" panose="05000000000000000000" pitchFamily="2" charset="2"/>
              </a:rPr>
              <a:t>birth family</a:t>
            </a:r>
            <a:r>
              <a:rPr lang="en-US" sz="4800" b="1" dirty="0">
                <a:sym typeface="Wingdings" panose="05000000000000000000" pitchFamily="2" charset="2"/>
              </a:rPr>
              <a:t>.</a:t>
            </a:r>
            <a:r>
              <a:rPr lang="en-US" sz="4800" b="1" i="1" dirty="0">
                <a:sym typeface="Wingdings" panose="05000000000000000000" pitchFamily="2" charset="2"/>
              </a:rPr>
              <a:t> </a:t>
            </a:r>
          </a:p>
          <a:p>
            <a:pPr marL="685800" indent="-685800" algn="l"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US" sz="4800" b="1" i="1" dirty="0"/>
              <a:t>Honoring a parent is easiest when </a:t>
            </a:r>
            <a:r>
              <a:rPr lang="en-US" sz="4800" b="1" dirty="0">
                <a:solidFill>
                  <a:srgbClr val="FF0000"/>
                </a:solidFill>
              </a:rPr>
              <a:t>everyone</a:t>
            </a:r>
            <a:r>
              <a:rPr lang="en-US" sz="4800" b="1" i="1" dirty="0"/>
              <a:t> is doing God the Father’s will</a:t>
            </a:r>
            <a:r>
              <a:rPr lang="en-US" sz="4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9359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5CC7815-3CAF-80CF-72A4-BBE75100F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4360" y="375920"/>
            <a:ext cx="11003280" cy="6106160"/>
          </a:xfrm>
        </p:spPr>
        <p:txBody>
          <a:bodyPr>
            <a:normAutofit lnSpcReduction="10000"/>
          </a:bodyPr>
          <a:lstStyle/>
          <a:p>
            <a:r>
              <a:rPr lang="en-US" sz="4800" b="1" dirty="0"/>
              <a:t>How did Jesus honor His mother?</a:t>
            </a:r>
          </a:p>
          <a:p>
            <a:pPr algn="l"/>
            <a:r>
              <a:rPr lang="en-US" sz="4800" b="1" dirty="0">
                <a:solidFill>
                  <a:srgbClr val="FF0000"/>
                </a:solidFill>
              </a:rPr>
              <a:t>John 2:3  </a:t>
            </a:r>
            <a:r>
              <a:rPr lang="en-US" sz="4800" dirty="0"/>
              <a:t>When they ran out of wine, </a:t>
            </a:r>
            <a:r>
              <a:rPr lang="en-US" sz="4800" b="1" dirty="0"/>
              <a:t>Jesus</a:t>
            </a:r>
            <a:r>
              <a:rPr lang="en-US" sz="4800" dirty="0"/>
              <a:t>’ </a:t>
            </a:r>
            <a:r>
              <a:rPr lang="en-US" sz="4800" b="1" dirty="0"/>
              <a:t>mother </a:t>
            </a:r>
            <a:r>
              <a:rPr lang="en-US" sz="4800" dirty="0"/>
              <a:t>said to Him, "They have no wine." </a:t>
            </a:r>
          </a:p>
          <a:p>
            <a:pPr algn="l"/>
            <a:r>
              <a:rPr lang="en-US" sz="4800" b="1" dirty="0">
                <a:solidFill>
                  <a:srgbClr val="FF0000"/>
                </a:solidFill>
              </a:rPr>
              <a:t>4</a:t>
            </a:r>
            <a:r>
              <a:rPr lang="en-US" sz="4800" dirty="0"/>
              <a:t>  Jesus (</a:t>
            </a:r>
            <a:r>
              <a:rPr lang="en-US" sz="4800" i="1" dirty="0"/>
              <a:t>age 30+</a:t>
            </a:r>
            <a:r>
              <a:rPr lang="en-US" sz="4800" dirty="0"/>
              <a:t>) said to her, "</a:t>
            </a:r>
            <a:r>
              <a:rPr lang="en-US" sz="4800" b="1" dirty="0"/>
              <a:t>Woman </a:t>
            </a:r>
            <a:r>
              <a:rPr lang="en-US" sz="4800" dirty="0"/>
              <a:t>(</a:t>
            </a:r>
            <a:r>
              <a:rPr lang="en-US" sz="4800" i="1" dirty="0"/>
              <a:t>Ma’am</a:t>
            </a:r>
            <a:r>
              <a:rPr lang="en-US" sz="4800" dirty="0"/>
              <a:t>), what does your concern have to do with Me? </a:t>
            </a:r>
            <a:r>
              <a:rPr lang="en-US" sz="4800" b="1" dirty="0"/>
              <a:t>My hour </a:t>
            </a:r>
            <a:r>
              <a:rPr lang="en-US" sz="4800" dirty="0"/>
              <a:t>has not yet come." </a:t>
            </a:r>
          </a:p>
          <a:p>
            <a:pPr marL="685800" indent="-685800" algn="l"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US" sz="4800" b="1" i="1" dirty="0">
                <a:sym typeface="Wingdings" panose="05000000000000000000" pitchFamily="2" charset="2"/>
              </a:rPr>
              <a:t>The command to </a:t>
            </a:r>
            <a:r>
              <a:rPr lang="en-US" sz="4800" b="1" dirty="0">
                <a:solidFill>
                  <a:srgbClr val="FF0000"/>
                </a:solidFill>
                <a:sym typeface="Wingdings" panose="05000000000000000000" pitchFamily="2" charset="2"/>
              </a:rPr>
              <a:t>obey</a:t>
            </a:r>
            <a:r>
              <a:rPr lang="en-US" sz="4800" b="1" i="1" dirty="0"/>
              <a:t> a parent expires, but </a:t>
            </a:r>
            <a:r>
              <a:rPr lang="en-US" sz="4800" b="1" dirty="0">
                <a:solidFill>
                  <a:srgbClr val="FF0000"/>
                </a:solidFill>
              </a:rPr>
              <a:t>honoring</a:t>
            </a:r>
            <a:r>
              <a:rPr lang="en-US" sz="4800" b="1" i="1" dirty="0"/>
              <a:t> a parent is always proper.</a:t>
            </a:r>
          </a:p>
          <a:p>
            <a:pPr marL="576263" indent="-576263" algn="l"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US" sz="4800" b="1" i="1" spc="-100" dirty="0"/>
              <a:t> </a:t>
            </a:r>
            <a:r>
              <a:rPr lang="en-US" sz="4800" b="1" spc="-100" dirty="0">
                <a:solidFill>
                  <a:srgbClr val="FF0000"/>
                </a:solidFill>
              </a:rPr>
              <a:t>Time</a:t>
            </a:r>
            <a:r>
              <a:rPr lang="en-US" sz="4800" b="1" i="1" spc="-100" dirty="0"/>
              <a:t> is a significant topic when honoring.</a:t>
            </a:r>
          </a:p>
        </p:txBody>
      </p:sp>
    </p:spTree>
    <p:extLst>
      <p:ext uri="{BB962C8B-B14F-4D97-AF65-F5344CB8AC3E}">
        <p14:creationId xmlns:p14="http://schemas.microsoft.com/office/powerpoint/2010/main" val="1879380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2005</TotalTime>
  <Words>900</Words>
  <Application>Microsoft Office PowerPoint</Application>
  <PresentationFormat>Widescreen</PresentationFormat>
  <Paragraphs>65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Office Theme</vt:lpstr>
      <vt:lpstr>Acrobat 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Tania Hunley</dc:creator>
  <cp:lastModifiedBy>Tania Hunley</cp:lastModifiedBy>
  <cp:revision>59</cp:revision>
  <dcterms:created xsi:type="dcterms:W3CDTF">2023-05-10T13:36:40Z</dcterms:created>
  <dcterms:modified xsi:type="dcterms:W3CDTF">2023-05-14T12:22:46Z</dcterms:modified>
</cp:coreProperties>
</file>