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63" r:id="rId5"/>
    <p:sldId id="264" r:id="rId6"/>
    <p:sldId id="262" r:id="rId7"/>
    <p:sldId id="269" r:id="rId8"/>
    <p:sldId id="266" r:id="rId9"/>
    <p:sldId id="265" r:id="rId10"/>
    <p:sldId id="271" r:id="rId11"/>
    <p:sldId id="272" r:id="rId12"/>
    <p:sldId id="270" r:id="rId13"/>
    <p:sldId id="260" r:id="rId14"/>
    <p:sldId id="267" r:id="rId15"/>
    <p:sldId id="268" r:id="rId16"/>
    <p:sldId id="273" r:id="rId17"/>
    <p:sldId id="274" r:id="rId18"/>
    <p:sldId id="257" r:id="rId19"/>
    <p:sldId id="259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172C-C476-516E-7C18-FB98F94BF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D591E-7463-FBBF-87C7-4C59F0508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788FA-8E0C-994A-9233-1D6A6456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6CDF-79D7-421F-BCE8-B470FF424C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4F5CD-FA3A-2CC1-58C7-232B4E21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2A4E-7AD7-B446-C42F-99835751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9DB2-C504-486C-A85A-D9BB5670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6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989-294B-F4BA-788B-DD5AE12B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904E8-7D9E-A4DA-5B13-BE598DC17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0A94-7FE9-FAB6-6A47-43DB698A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6CDF-79D7-421F-BCE8-B470FF424C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93A85-C5C0-F4E2-25E3-E53B21C7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DC0B-6B9F-94A3-9F24-8B748156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9DB2-C504-486C-A85A-D9BB5670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287D0-8727-75A5-2141-855C78E05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51B7C-58A6-64DC-5111-5EBA502DD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28DBE-4183-4E83-1815-4BC08589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6CDF-79D7-421F-BCE8-B470FF424C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FE96C-2138-6904-8107-C3BDCBEA7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BEDED-A611-6153-4611-87C9644F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9DB2-C504-486C-A85A-D9BB5670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53B8-A736-7354-300C-FFF181F4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5FD1-A47F-6A54-22A6-54924508F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1C2F9-A736-690B-FCB8-9095B9DD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6CDF-79D7-421F-BCE8-B470FF424C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63CC3-F5D9-46A1-00B2-AC13EC34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1F4A1-B01D-940C-1278-69DEF570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9DB2-C504-486C-A85A-D9BB5670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0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3F27-11B3-FC5D-223F-33D84F96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89366-B2D6-29BE-83A3-3E9101026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E4C84-7A4C-DBAA-A5DD-8E3C73E9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6CDF-79D7-421F-BCE8-B470FF424C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E3C9-0981-6571-FD49-AA899284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BCC34-56B8-D588-22EA-FE9A5910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9DB2-C504-486C-A85A-D9BB5670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6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4BFD-1222-2286-CDDC-9BD1EE9D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8947C-BD50-908B-1CC7-836640F9F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8C005-0631-7241-F1DC-CA476B517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E5F7C-8CCC-B7D3-7F4C-0EBC5188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6CDF-79D7-421F-BCE8-B470FF424C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6D601-95E6-EC9D-7F46-1F861E61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E3125-C802-3FC9-2AA1-4F61CF03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9DB2-C504-486C-A85A-D9BB5670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9EB3-9303-83E0-FAD2-29D49D0E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4E594-D626-15ED-953C-7EF8EA37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21E91-354F-FBFE-AFA0-606E437ED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6DA60-605C-D705-204B-46B5F43BB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E4476-2FC8-CC98-B63A-09CA1D60A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30C80-9F45-8073-78E0-69D9C904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6CDF-79D7-421F-BCE8-B470FF424C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0A774-E62C-D9D2-E5DD-2AF187C8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C4E78-F61C-7364-43FF-EFD2C1BC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9DB2-C504-486C-A85A-D9BB5670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65D3-14CE-8F70-63E7-71E895D7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FFB4-4CAB-CE68-EFE7-13728431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6CDF-79D7-421F-BCE8-B470FF424C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EA180-8311-547B-03DE-E7D9EFB2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A27BA-8042-A146-5E4A-879581F8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9DB2-C504-486C-A85A-D9BB5670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3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27D0D-1454-337B-BDA2-5FCD92AF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6CDF-79D7-421F-BCE8-B470FF424C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936D9-95F0-34A8-D0DB-7BF9DBF4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BEC6B-65A1-1B68-3132-74125D42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9DB2-C504-486C-A85A-D9BB5670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1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4D97-AD54-E3F3-2DD2-CB07F847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C0F3-8E33-E80F-1577-C1433666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DC985-95FF-B465-1B22-9C9481F80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31C89-488E-5C23-9EAC-61EF4B95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6CDF-79D7-421F-BCE8-B470FF424C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24AA6-A5D0-D210-C196-39FC583C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02E71-CA55-EF85-29F4-C8EEEF57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9DB2-C504-486C-A85A-D9BB5670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17C1-367B-4B1F-E78E-AA3622C2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8A2FF-8EB6-206C-08B1-4E8C94C5D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370F0-5666-BDC8-C867-AF69B2D08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F47D7-0A6B-8385-6080-5EFE7F0D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6CDF-79D7-421F-BCE8-B470FF424C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05E5E-ED1D-540A-2C6B-148303F2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4706D-A682-0A01-AB8A-58BADC50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9DB2-C504-486C-A85A-D9BB5670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1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F988E-FD87-AAAA-F279-CDFD7BAE5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365A6-9354-01B8-7434-9134CDDA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5F971-465C-BB4E-9A25-D05A3306A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6CDF-79D7-421F-BCE8-B470FF424CBC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3A90-E9DD-8D98-5040-475C84966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3BB9D-39A0-A6EC-20D3-9F422CC2A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9DB2-C504-486C-A85A-D9BB5670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8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EC80-2553-149D-5576-0E85CE760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39FDE-5CA8-A3C6-5085-1E20478AA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[48+] Spring Rain Wallpaper for Desktop on WallpaperSafari">
            <a:extLst>
              <a:ext uri="{FF2B5EF4-FFF2-40B4-BE49-F238E27FC236}">
                <a16:creationId xmlns:a16="http://schemas.microsoft.com/office/drawing/2014/main" id="{26282BCC-289F-11AA-42CA-9E753B617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E1E20-3871-F083-5774-6849A746D12A}"/>
              </a:ext>
            </a:extLst>
          </p:cNvPr>
          <p:cNvSpPr txBox="1"/>
          <p:nvPr/>
        </p:nvSpPr>
        <p:spPr>
          <a:xfrm>
            <a:off x="809250" y="252443"/>
            <a:ext cx="10519146" cy="1446550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Garamond" panose="02020404030301010803" pitchFamily="18" charset="0"/>
              </a:rPr>
              <a:t>Welcome to GBC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A7B62-5EAB-1CF0-C9CB-67E0F007D4C6}"/>
              </a:ext>
            </a:extLst>
          </p:cNvPr>
          <p:cNvSpPr txBox="1"/>
          <p:nvPr/>
        </p:nvSpPr>
        <p:spPr>
          <a:xfrm>
            <a:off x="1056175" y="1762723"/>
            <a:ext cx="480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Garamond" panose="02020404030301010803" pitchFamily="18" charset="0"/>
              </a:rPr>
              <a:t>April 30,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0C2C7-3E58-F224-F4AE-F6D72365CF8C}"/>
              </a:ext>
            </a:extLst>
          </p:cNvPr>
          <p:cNvSpPr txBox="1"/>
          <p:nvPr/>
        </p:nvSpPr>
        <p:spPr>
          <a:xfrm>
            <a:off x="-1" y="4461931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Job 5:10  </a:t>
            </a:r>
            <a:r>
              <a:rPr lang="en-US" sz="6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 gives rain on the earth and sends waters on the fields. 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5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Phil 2:15  </a:t>
            </a:r>
            <a:r>
              <a:rPr lang="en-US" sz="4800" dirty="0"/>
              <a:t>That you may become blameless and harmless, children of God without fault in the midst of a crooked and perverse generation, among whom </a:t>
            </a:r>
            <a:r>
              <a:rPr lang="en-US" sz="4800" b="1" dirty="0"/>
              <a:t>you shine as lights</a:t>
            </a:r>
            <a:r>
              <a:rPr lang="en-US" sz="4800" dirty="0"/>
              <a:t> in the world.</a:t>
            </a:r>
            <a:endParaRPr lang="en-US" sz="4800" spc="-250" dirty="0"/>
          </a:p>
        </p:txBody>
      </p:sp>
    </p:spTree>
    <p:extLst>
      <p:ext uri="{BB962C8B-B14F-4D97-AF65-F5344CB8AC3E}">
        <p14:creationId xmlns:p14="http://schemas.microsoft.com/office/powerpoint/2010/main" val="84207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2Cor 2:15  </a:t>
            </a:r>
            <a:r>
              <a:rPr lang="en-US" sz="4800" dirty="0"/>
              <a:t>We are to God the </a:t>
            </a:r>
            <a:r>
              <a:rPr lang="en-US" sz="4800" b="1" dirty="0"/>
              <a:t>fragrance of Christ</a:t>
            </a:r>
            <a:r>
              <a:rPr lang="en-US" sz="4800" dirty="0"/>
              <a:t> among those who are being saved and among those who are perishing. 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16  </a:t>
            </a:r>
            <a:r>
              <a:rPr lang="en-US" sz="4800" dirty="0"/>
              <a:t>To the one we are the </a:t>
            </a:r>
            <a:r>
              <a:rPr lang="en-US" sz="4800" b="1" dirty="0"/>
              <a:t>aroma of death </a:t>
            </a:r>
            <a:r>
              <a:rPr lang="en-US" sz="4800" dirty="0"/>
              <a:t>leading to death, and to the other the </a:t>
            </a:r>
            <a:r>
              <a:rPr lang="en-US" sz="4800" b="1" dirty="0"/>
              <a:t>aroma of life </a:t>
            </a:r>
            <a:r>
              <a:rPr lang="en-US" sz="4800" dirty="0"/>
              <a:t>leading to life. And who is sufficient for these things? </a:t>
            </a:r>
            <a:endParaRPr lang="en-US" sz="4800" spc="-250" dirty="0"/>
          </a:p>
        </p:txBody>
      </p:sp>
    </p:spTree>
    <p:extLst>
      <p:ext uri="{BB962C8B-B14F-4D97-AF65-F5344CB8AC3E}">
        <p14:creationId xmlns:p14="http://schemas.microsoft.com/office/powerpoint/2010/main" val="358350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rmAutofit/>
          </a:bodyPr>
          <a:lstStyle/>
          <a:p>
            <a:r>
              <a:rPr lang="en-US" sz="4800" b="1" dirty="0"/>
              <a:t>To be like salt and light</a:t>
            </a:r>
          </a:p>
          <a:p>
            <a:pPr algn="l">
              <a:tabLst>
                <a:tab pos="457200" algn="l"/>
              </a:tabLst>
            </a:pPr>
            <a:r>
              <a:rPr lang="en-US" sz="3600" dirty="0"/>
              <a:t>We must be </a:t>
            </a:r>
            <a:r>
              <a:rPr lang="en-US" sz="3600" b="1" dirty="0"/>
              <a:t>different</a:t>
            </a:r>
            <a:r>
              <a:rPr lang="en-US" sz="3600" dirty="0"/>
              <a:t> (</a:t>
            </a:r>
            <a:r>
              <a:rPr lang="en-US" sz="3600" i="1" dirty="0"/>
              <a:t>character &amp; message</a:t>
            </a:r>
            <a:r>
              <a:rPr lang="en-US" sz="3600" dirty="0"/>
              <a:t>)</a:t>
            </a:r>
          </a:p>
          <a:p>
            <a:pPr algn="l">
              <a:tabLst>
                <a:tab pos="457200" algn="l"/>
              </a:tabLst>
            </a:pPr>
            <a:r>
              <a:rPr lang="en-US" sz="4800" dirty="0"/>
              <a:t>We must be </a:t>
            </a:r>
            <a:r>
              <a:rPr lang="en-US" sz="4800" b="1" dirty="0"/>
              <a:t>engaged </a:t>
            </a:r>
            <a:r>
              <a:rPr lang="en-US" sz="4800" dirty="0"/>
              <a:t>(</a:t>
            </a:r>
            <a:r>
              <a:rPr lang="en-US" sz="4800" i="1" dirty="0"/>
              <a:t>not hidden</a:t>
            </a:r>
            <a:r>
              <a:rPr lang="en-US" sz="4800" dirty="0"/>
              <a:t>)</a:t>
            </a:r>
          </a:p>
          <a:p>
            <a:pPr>
              <a:tabLst>
                <a:tab pos="457200" algn="l"/>
              </a:tabLst>
            </a:pPr>
            <a:r>
              <a:rPr lang="en-US" sz="4800" dirty="0"/>
              <a:t>“</a:t>
            </a:r>
            <a:r>
              <a:rPr lang="en-US" sz="4800" i="1" dirty="0"/>
              <a:t>The church gathered, and scattered</a:t>
            </a:r>
            <a:r>
              <a:rPr lang="en-US" sz="4800" dirty="0"/>
              <a:t>”</a:t>
            </a:r>
          </a:p>
          <a:p>
            <a:pPr>
              <a:tabLst>
                <a:tab pos="457200" algn="l"/>
              </a:tabLst>
            </a:pPr>
            <a:r>
              <a:rPr lang="en-US" sz="4800" dirty="0"/>
              <a:t>“</a:t>
            </a:r>
            <a:r>
              <a:rPr lang="en-US" sz="4800" i="1" u="sng" dirty="0"/>
              <a:t>Out of the Saltshaker and into the World</a:t>
            </a:r>
            <a:r>
              <a:rPr lang="en-US" sz="4800" dirty="0"/>
              <a:t>”</a:t>
            </a:r>
          </a:p>
          <a:p>
            <a:pPr algn="l">
              <a:tabLst>
                <a:tab pos="457200" algn="l"/>
              </a:tabLst>
            </a:pPr>
            <a:r>
              <a:rPr lang="en-US" sz="4800" dirty="0"/>
              <a:t>We must be </a:t>
            </a:r>
            <a:r>
              <a:rPr lang="en-US" sz="4800" b="1" dirty="0"/>
              <a:t>active</a:t>
            </a:r>
            <a:r>
              <a:rPr lang="en-US" sz="4800" dirty="0"/>
              <a:t> (</a:t>
            </a:r>
            <a:r>
              <a:rPr lang="en-US" sz="4800" i="1" dirty="0"/>
              <a:t>doing</a:t>
            </a:r>
            <a:r>
              <a:rPr lang="en-US" sz="4800" dirty="0"/>
              <a:t> </a:t>
            </a:r>
            <a:r>
              <a:rPr lang="en-US" sz="4800" i="1" dirty="0"/>
              <a:t>good works</a:t>
            </a:r>
            <a:r>
              <a:rPr lang="en-US" sz="4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58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rmAutofit/>
          </a:bodyPr>
          <a:lstStyle/>
          <a:p>
            <a:r>
              <a:rPr lang="en-US" sz="4800" b="1" dirty="0"/>
              <a:t>Tasteless Salt &amp; Hidden Lights get 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13</a:t>
            </a:r>
            <a:r>
              <a:rPr lang="en-US" sz="4800" dirty="0"/>
              <a:t>) cast out (</a:t>
            </a:r>
            <a:r>
              <a:rPr lang="en-US" sz="4800" i="1" dirty="0"/>
              <a:t>marginalized</a:t>
            </a:r>
            <a:r>
              <a:rPr lang="en-US" sz="4800" dirty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13</a:t>
            </a:r>
            <a:r>
              <a:rPr lang="en-US" sz="4800" dirty="0"/>
              <a:t>) stepped on (</a:t>
            </a:r>
            <a:r>
              <a:rPr lang="en-US" sz="4800" i="1" dirty="0"/>
              <a:t>disdained</a:t>
            </a:r>
            <a:r>
              <a:rPr lang="en-US" sz="4800" dirty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dirty="0"/>
              <a:t>removed (</a:t>
            </a:r>
            <a:r>
              <a:rPr lang="en-US" sz="4800" b="1" dirty="0">
                <a:solidFill>
                  <a:srgbClr val="FF0000"/>
                </a:solidFill>
              </a:rPr>
              <a:t>Revelation 2:5</a:t>
            </a:r>
            <a:r>
              <a:rPr lang="en-US" sz="4800" dirty="0"/>
              <a:t>)</a:t>
            </a:r>
          </a:p>
          <a:p>
            <a:pPr algn="l"/>
            <a:r>
              <a:rPr lang="en-US" sz="4800" i="1" dirty="0"/>
              <a:t>Remember from where you have fallen; repent and do the first works, or I will come to you quickly and </a:t>
            </a:r>
            <a:r>
              <a:rPr lang="en-US" sz="4800" b="1" dirty="0"/>
              <a:t>remove your lampstand </a:t>
            </a:r>
            <a:r>
              <a:rPr lang="en-US" sz="4800" i="1" dirty="0"/>
              <a:t>from its place</a:t>
            </a:r>
            <a:r>
              <a:rPr lang="en-US" sz="4800" dirty="0"/>
              <a:t>—</a:t>
            </a:r>
            <a:r>
              <a:rPr lang="en-US" sz="4800" i="1" dirty="0"/>
              <a:t>unless you repent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7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rmAutofit/>
          </a:bodyPr>
          <a:lstStyle/>
          <a:p>
            <a:r>
              <a:rPr lang="en-US" sz="4800" b="1" dirty="0"/>
              <a:t>What Jesus’ Followers are to BE </a:t>
            </a:r>
            <a:r>
              <a:rPr lang="en-US" sz="4800" dirty="0"/>
              <a:t>(</a:t>
            </a:r>
            <a:r>
              <a:rPr lang="en-US" sz="4800" i="1" dirty="0"/>
              <a:t>passive</a:t>
            </a:r>
            <a:r>
              <a:rPr lang="en-US" sz="4800" dirty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dirty="0"/>
              <a:t>Like</a:t>
            </a:r>
            <a:r>
              <a:rPr lang="en-US" sz="4800" b="1" dirty="0"/>
              <a:t> Salt</a:t>
            </a:r>
            <a:r>
              <a:rPr lang="en-US" sz="4800" dirty="0"/>
              <a:t> that flavors and preserves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dirty="0"/>
              <a:t>Like </a:t>
            </a:r>
            <a:r>
              <a:rPr lang="en-US" sz="4800" b="1" dirty="0"/>
              <a:t>Light</a:t>
            </a:r>
            <a:r>
              <a:rPr lang="en-US" sz="4800" dirty="0"/>
              <a:t> that is seen and that exposes </a:t>
            </a:r>
          </a:p>
          <a:p>
            <a:endParaRPr lang="en-US" sz="800" b="1" dirty="0"/>
          </a:p>
          <a:p>
            <a:r>
              <a:rPr lang="en-US" sz="4800" b="1" dirty="0"/>
              <a:t>What we are to DO </a:t>
            </a:r>
            <a:r>
              <a:rPr lang="en-US" sz="4800" dirty="0"/>
              <a:t>(</a:t>
            </a:r>
            <a:r>
              <a:rPr lang="en-US" sz="4800" i="1" dirty="0"/>
              <a:t>good works</a:t>
            </a:r>
            <a:r>
              <a:rPr lang="en-US" sz="4800" dirty="0"/>
              <a:t>)</a:t>
            </a:r>
          </a:p>
          <a:p>
            <a:pPr algn="l"/>
            <a:r>
              <a:rPr lang="en-US" sz="4400" b="1" spc="-100" dirty="0">
                <a:solidFill>
                  <a:srgbClr val="FF0000"/>
                </a:solidFill>
              </a:rPr>
              <a:t>Eph 2:8-10  </a:t>
            </a:r>
            <a:r>
              <a:rPr lang="en-US" sz="4400" spc="-100" dirty="0"/>
              <a:t>Not to </a:t>
            </a:r>
            <a:r>
              <a:rPr lang="en-US" sz="4400" b="1" spc="-100" dirty="0"/>
              <a:t>earn</a:t>
            </a:r>
            <a:r>
              <a:rPr lang="en-US" sz="4400" spc="-100" dirty="0"/>
              <a:t>, but to </a:t>
            </a:r>
            <a:r>
              <a:rPr lang="en-US" sz="4400" b="1" spc="-100" dirty="0"/>
              <a:t>evidence</a:t>
            </a:r>
            <a:r>
              <a:rPr lang="en-US" sz="4400" spc="-100" dirty="0"/>
              <a:t> salvation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1" dirty="0"/>
              <a:t>Any</a:t>
            </a:r>
            <a:r>
              <a:rPr lang="en-US" sz="4400" dirty="0"/>
              <a:t> activity I do to </a:t>
            </a:r>
            <a:r>
              <a:rPr lang="en-US" sz="4400" b="1" dirty="0"/>
              <a:t>please and reflect God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1" dirty="0"/>
              <a:t>Any</a:t>
            </a:r>
            <a:r>
              <a:rPr lang="en-US" sz="4400" dirty="0"/>
              <a:t> activity I do to </a:t>
            </a:r>
            <a:r>
              <a:rPr lang="en-US" sz="4400" b="1" dirty="0"/>
              <a:t>love and bless neighbors</a:t>
            </a:r>
          </a:p>
        </p:txBody>
      </p:sp>
    </p:spTree>
    <p:extLst>
      <p:ext uri="{BB962C8B-B14F-4D97-AF65-F5344CB8AC3E}">
        <p14:creationId xmlns:p14="http://schemas.microsoft.com/office/powerpoint/2010/main" val="21622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rmAutofit/>
          </a:bodyPr>
          <a:lstStyle/>
          <a:p>
            <a:r>
              <a:rPr lang="en-US" sz="4800" b="1" dirty="0"/>
              <a:t>Good Works Include …</a:t>
            </a:r>
          </a:p>
          <a:p>
            <a:pPr algn="l"/>
            <a:r>
              <a:rPr lang="en-US" sz="4800" dirty="0"/>
              <a:t>- Sacrificial giving (</a:t>
            </a:r>
            <a:r>
              <a:rPr lang="en-US" sz="4800" b="1" dirty="0">
                <a:solidFill>
                  <a:srgbClr val="FF0000"/>
                </a:solidFill>
              </a:rPr>
              <a:t>Matt 26:10</a:t>
            </a:r>
            <a:r>
              <a:rPr lang="en-US" sz="4800" dirty="0"/>
              <a:t>)</a:t>
            </a:r>
          </a:p>
          <a:p>
            <a:pPr algn="l"/>
            <a:r>
              <a:rPr lang="en-US" sz="4800" dirty="0"/>
              <a:t>- Meeting physical needs (</a:t>
            </a:r>
            <a:r>
              <a:rPr lang="en-US" sz="4800" b="1" dirty="0">
                <a:solidFill>
                  <a:srgbClr val="FF0000"/>
                </a:solidFill>
              </a:rPr>
              <a:t>John 10:32</a:t>
            </a:r>
            <a:r>
              <a:rPr lang="en-US" sz="4800" dirty="0"/>
              <a:t>)</a:t>
            </a:r>
          </a:p>
          <a:p>
            <a:pPr algn="l"/>
            <a:r>
              <a:rPr lang="en-US" sz="4800" dirty="0"/>
              <a:t>- Making clothes (</a:t>
            </a:r>
            <a:r>
              <a:rPr lang="en-US" sz="4800" b="1" dirty="0">
                <a:solidFill>
                  <a:srgbClr val="FF0000"/>
                </a:solidFill>
              </a:rPr>
              <a:t>Acts 9:36,39</a:t>
            </a:r>
            <a:r>
              <a:rPr lang="en-US" sz="4800" dirty="0"/>
              <a:t>)</a:t>
            </a:r>
          </a:p>
          <a:p>
            <a:pPr algn="l"/>
            <a:r>
              <a:rPr lang="en-US" sz="4800" dirty="0"/>
              <a:t>- Homemaking (</a:t>
            </a:r>
            <a:r>
              <a:rPr lang="en-US" sz="4800" b="1" dirty="0">
                <a:solidFill>
                  <a:srgbClr val="FF0000"/>
                </a:solidFill>
              </a:rPr>
              <a:t>I Tim 5:10</a:t>
            </a:r>
            <a:r>
              <a:rPr lang="en-US" sz="4800" dirty="0"/>
              <a:t>)</a:t>
            </a:r>
          </a:p>
          <a:p>
            <a:pPr algn="l"/>
            <a:r>
              <a:rPr lang="en-US" sz="4800" dirty="0"/>
              <a:t>- Sharing assets (</a:t>
            </a:r>
            <a:r>
              <a:rPr lang="en-US" sz="4800" b="1" dirty="0">
                <a:solidFill>
                  <a:srgbClr val="FF0000"/>
                </a:solidFill>
              </a:rPr>
              <a:t>I Tim 6:17,18</a:t>
            </a:r>
            <a:r>
              <a:rPr lang="en-US" sz="4800" dirty="0"/>
              <a:t>)</a:t>
            </a:r>
          </a:p>
          <a:p>
            <a:pPr algn="l"/>
            <a:r>
              <a:rPr lang="en-US" sz="4800" dirty="0"/>
              <a:t>- Honest living (</a:t>
            </a:r>
            <a:r>
              <a:rPr lang="en-US" sz="4800" b="1" dirty="0">
                <a:solidFill>
                  <a:srgbClr val="FF0000"/>
                </a:solidFill>
              </a:rPr>
              <a:t>I Peter 2:12</a:t>
            </a:r>
            <a:r>
              <a:rPr lang="en-US" sz="4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41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rmAutofit/>
          </a:bodyPr>
          <a:lstStyle/>
          <a:p>
            <a:r>
              <a:rPr lang="en-US" sz="4800" b="1" dirty="0"/>
              <a:t>Jesus’ Sermon on the Mount</a:t>
            </a:r>
            <a:endParaRPr lang="en-US" sz="4800" b="1" dirty="0">
              <a:solidFill>
                <a:srgbClr val="FF0000"/>
              </a:solidFill>
            </a:endParaRP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Matthew 5 </a:t>
            </a:r>
            <a:r>
              <a:rPr lang="en-US" sz="4800" dirty="0"/>
              <a:t>- What Disciples are to </a:t>
            </a:r>
            <a:r>
              <a:rPr lang="en-US" sz="4800" b="1" dirty="0"/>
              <a:t>BE </a:t>
            </a:r>
          </a:p>
          <a:p>
            <a:pPr algn="l">
              <a:tabLst>
                <a:tab pos="457200" algn="l"/>
              </a:tabLst>
            </a:pP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3-12</a:t>
            </a:r>
            <a:r>
              <a:rPr lang="en-US" sz="4800" dirty="0"/>
              <a:t>)</a:t>
            </a:r>
            <a:r>
              <a:rPr lang="en-US" sz="4800" b="1" dirty="0"/>
              <a:t> Beatitudes </a:t>
            </a:r>
            <a:r>
              <a:rPr lang="en-US" sz="4800" dirty="0"/>
              <a:t>- “</a:t>
            </a:r>
            <a:r>
              <a:rPr lang="en-US" sz="4800" i="1" dirty="0"/>
              <a:t>Blessed are the </a:t>
            </a:r>
            <a:r>
              <a:rPr lang="en-US" sz="4800" dirty="0"/>
              <a:t>…”</a:t>
            </a:r>
          </a:p>
          <a:p>
            <a:pPr algn="l">
              <a:tabLst>
                <a:tab pos="457200" algn="l"/>
              </a:tabLst>
            </a:pPr>
            <a:r>
              <a:rPr lang="en-US" sz="4800" dirty="0"/>
              <a:t>	</a:t>
            </a:r>
            <a:r>
              <a:rPr lang="en-US" sz="4800" dirty="0">
                <a:sym typeface="Wingdings" panose="05000000000000000000" pitchFamily="2" charset="2"/>
              </a:rPr>
              <a:t> </a:t>
            </a: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13-16</a:t>
            </a:r>
            <a:r>
              <a:rPr lang="en-US" sz="4800" dirty="0"/>
              <a:t>)</a:t>
            </a:r>
            <a:r>
              <a:rPr lang="en-US" sz="4800" b="1" dirty="0"/>
              <a:t> Salt &amp; Light</a:t>
            </a:r>
          </a:p>
        </p:txBody>
      </p:sp>
    </p:spTree>
    <p:extLst>
      <p:ext uri="{BB962C8B-B14F-4D97-AF65-F5344CB8AC3E}">
        <p14:creationId xmlns:p14="http://schemas.microsoft.com/office/powerpoint/2010/main" val="22633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940742-476D-05D2-8F8D-4202DF9BB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60" y="457200"/>
            <a:ext cx="10972800" cy="5974080"/>
          </a:xfrm>
        </p:spPr>
        <p:txBody>
          <a:bodyPr>
            <a:noAutofit/>
          </a:bodyPr>
          <a:lstStyle/>
          <a:p>
            <a:r>
              <a:rPr lang="en-US" sz="4800" dirty="0"/>
              <a:t>There’s a call comes ringing </a:t>
            </a:r>
          </a:p>
          <a:p>
            <a:r>
              <a:rPr lang="en-US" sz="4800" dirty="0"/>
              <a:t>o’er the restless wave,</a:t>
            </a:r>
          </a:p>
          <a:p>
            <a:r>
              <a:rPr lang="en-US" sz="4800" dirty="0"/>
              <a:t>“BE the light! BE the light!”</a:t>
            </a:r>
          </a:p>
          <a:p>
            <a:r>
              <a:rPr lang="en-US" sz="4800" dirty="0"/>
              <a:t>There are souls to rescue, </a:t>
            </a:r>
          </a:p>
          <a:p>
            <a:r>
              <a:rPr lang="en-US" sz="4800" dirty="0"/>
              <a:t>there are souls to save,</a:t>
            </a:r>
          </a:p>
          <a:p>
            <a:r>
              <a:rPr lang="en-US" sz="4800" dirty="0"/>
              <a:t>BE the light! BE the light!</a:t>
            </a:r>
          </a:p>
        </p:txBody>
      </p:sp>
    </p:spTree>
    <p:extLst>
      <p:ext uri="{BB962C8B-B14F-4D97-AF65-F5344CB8AC3E}">
        <p14:creationId xmlns:p14="http://schemas.microsoft.com/office/powerpoint/2010/main" val="2008418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940742-476D-05D2-8F8D-4202DF9BB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60" y="457200"/>
            <a:ext cx="10972800" cy="5974080"/>
          </a:xfrm>
        </p:spPr>
        <p:txBody>
          <a:bodyPr>
            <a:noAutofit/>
          </a:bodyPr>
          <a:lstStyle/>
          <a:p>
            <a:endParaRPr lang="en-US" sz="4800" b="1" dirty="0"/>
          </a:p>
          <a:p>
            <a:r>
              <a:rPr lang="en-US" sz="4800" b="1" dirty="0"/>
              <a:t>BE the light, the blessed Gospel light;</a:t>
            </a:r>
          </a:p>
          <a:p>
            <a:r>
              <a:rPr lang="en-US" sz="4800" b="1" dirty="0"/>
              <a:t>Let it shine from shore to shore!</a:t>
            </a:r>
          </a:p>
          <a:p>
            <a:r>
              <a:rPr lang="en-US" sz="4800" b="1" dirty="0"/>
              <a:t>BE the light, the blessed Gospel light;</a:t>
            </a:r>
          </a:p>
          <a:p>
            <a:r>
              <a:rPr lang="en-US" sz="4800" b="1" dirty="0"/>
              <a:t>Let it shine forevermore!</a:t>
            </a:r>
          </a:p>
        </p:txBody>
      </p:sp>
    </p:spTree>
    <p:extLst>
      <p:ext uri="{BB962C8B-B14F-4D97-AF65-F5344CB8AC3E}">
        <p14:creationId xmlns:p14="http://schemas.microsoft.com/office/powerpoint/2010/main" val="195549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940742-476D-05D2-8F8D-4202DF9BB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60" y="457200"/>
            <a:ext cx="10972800" cy="5974080"/>
          </a:xfrm>
        </p:spPr>
        <p:txBody>
          <a:bodyPr>
            <a:noAutofit/>
          </a:bodyPr>
          <a:lstStyle/>
          <a:p>
            <a:r>
              <a:rPr lang="en-US" sz="4800" dirty="0"/>
              <a:t>Let us not grow weary </a:t>
            </a:r>
          </a:p>
          <a:p>
            <a:r>
              <a:rPr lang="en-US" sz="4800" dirty="0"/>
              <a:t>in the work of love,</a:t>
            </a:r>
          </a:p>
          <a:p>
            <a:r>
              <a:rPr lang="en-US" sz="4800" dirty="0"/>
              <a:t>“BE the light! BE the light!”</a:t>
            </a:r>
          </a:p>
          <a:p>
            <a:r>
              <a:rPr lang="en-US" sz="4800" dirty="0"/>
              <a:t>Let us gather jewels for a crown above,</a:t>
            </a:r>
          </a:p>
          <a:p>
            <a:r>
              <a:rPr lang="en-US" sz="4800" dirty="0"/>
              <a:t>BE the light! BE the light!</a:t>
            </a:r>
          </a:p>
        </p:txBody>
      </p:sp>
    </p:spTree>
    <p:extLst>
      <p:ext uri="{BB962C8B-B14F-4D97-AF65-F5344CB8AC3E}">
        <p14:creationId xmlns:p14="http://schemas.microsoft.com/office/powerpoint/2010/main" val="243643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30E2A663-4917-9DBD-2FEC-F3F175190D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5185" r="9555" b="7556"/>
          <a:stretch/>
        </p:blipFill>
        <p:spPr>
          <a:xfrm>
            <a:off x="0" y="-17482"/>
            <a:ext cx="12192000" cy="68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09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940742-476D-05D2-8F8D-4202DF9BB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60" y="457200"/>
            <a:ext cx="10972800" cy="5974080"/>
          </a:xfrm>
        </p:spPr>
        <p:txBody>
          <a:bodyPr>
            <a:noAutofit/>
          </a:bodyPr>
          <a:lstStyle/>
          <a:p>
            <a:endParaRPr lang="en-US" sz="4800" b="1" dirty="0"/>
          </a:p>
          <a:p>
            <a:r>
              <a:rPr lang="en-US" sz="4800" b="1" dirty="0"/>
              <a:t>BE the light, the blessed Gospel light;</a:t>
            </a:r>
          </a:p>
          <a:p>
            <a:r>
              <a:rPr lang="en-US" sz="4800" b="1" dirty="0"/>
              <a:t>Let it shine from shore to shore!</a:t>
            </a:r>
          </a:p>
          <a:p>
            <a:r>
              <a:rPr lang="en-US" sz="4800" b="1" dirty="0"/>
              <a:t>BE the light, the blessed Gospel light;</a:t>
            </a:r>
          </a:p>
          <a:p>
            <a:r>
              <a:rPr lang="en-US" sz="4800" b="1" dirty="0"/>
              <a:t>Let it shine forevermore!</a:t>
            </a:r>
          </a:p>
        </p:txBody>
      </p:sp>
    </p:spTree>
    <p:extLst>
      <p:ext uri="{BB962C8B-B14F-4D97-AF65-F5344CB8AC3E}">
        <p14:creationId xmlns:p14="http://schemas.microsoft.com/office/powerpoint/2010/main" val="48709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rmAutofit lnSpcReduction="10000"/>
          </a:bodyPr>
          <a:lstStyle/>
          <a:p>
            <a:r>
              <a:rPr lang="en-US" sz="4800" b="1" dirty="0"/>
              <a:t>Jesus’ Sermon on the Mount - </a:t>
            </a:r>
            <a:r>
              <a:rPr lang="en-US" sz="4800" b="1" dirty="0">
                <a:solidFill>
                  <a:srgbClr val="FF0000"/>
                </a:solidFill>
              </a:rPr>
              <a:t>Matthew</a:t>
            </a:r>
          </a:p>
          <a:p>
            <a:pPr algn="l"/>
            <a:r>
              <a:rPr lang="en-US" sz="4800" b="1" dirty="0" err="1">
                <a:solidFill>
                  <a:srgbClr val="FF0000"/>
                </a:solidFill>
              </a:rPr>
              <a:t>Chpt</a:t>
            </a:r>
            <a:r>
              <a:rPr lang="en-US" sz="4800" b="1" dirty="0">
                <a:solidFill>
                  <a:srgbClr val="FF0000"/>
                </a:solidFill>
              </a:rPr>
              <a:t> 7 </a:t>
            </a:r>
            <a:r>
              <a:rPr lang="en-US" sz="4800" dirty="0"/>
              <a:t>- What Disciples are </a:t>
            </a:r>
            <a:r>
              <a:rPr lang="en-US" sz="4800" b="1" dirty="0"/>
              <a:t>NOT</a:t>
            </a:r>
            <a:r>
              <a:rPr lang="en-US" sz="4800" dirty="0"/>
              <a:t> to </a:t>
            </a:r>
            <a:r>
              <a:rPr lang="en-US" sz="4800" b="1" dirty="0"/>
              <a:t>DO</a:t>
            </a:r>
            <a:endParaRPr lang="en-US" sz="4800" b="1" dirty="0">
              <a:solidFill>
                <a:srgbClr val="FF0000"/>
              </a:solidFill>
            </a:endParaRPr>
          </a:p>
          <a:p>
            <a:pPr algn="l"/>
            <a:r>
              <a:rPr lang="en-US" sz="4800" b="1" dirty="0" err="1">
                <a:solidFill>
                  <a:srgbClr val="FF0000"/>
                </a:solidFill>
              </a:rPr>
              <a:t>Chpt</a:t>
            </a:r>
            <a:r>
              <a:rPr lang="en-US" sz="4800" b="1" dirty="0">
                <a:solidFill>
                  <a:srgbClr val="FF0000"/>
                </a:solidFill>
              </a:rPr>
              <a:t> 6 </a:t>
            </a:r>
            <a:r>
              <a:rPr lang="en-US" sz="4800" dirty="0"/>
              <a:t>- What Disciples are to </a:t>
            </a:r>
            <a:r>
              <a:rPr lang="en-US" sz="4800" b="1" dirty="0"/>
              <a:t>DO</a:t>
            </a:r>
          </a:p>
          <a:p>
            <a:pPr algn="l"/>
            <a:r>
              <a:rPr lang="en-US" sz="4800" b="1" dirty="0" err="1">
                <a:solidFill>
                  <a:srgbClr val="FF0000"/>
                </a:solidFill>
              </a:rPr>
              <a:t>Chpt</a:t>
            </a:r>
            <a:r>
              <a:rPr lang="en-US" sz="4800" b="1" dirty="0">
                <a:solidFill>
                  <a:srgbClr val="FF0000"/>
                </a:solidFill>
              </a:rPr>
              <a:t> 5 </a:t>
            </a:r>
            <a:r>
              <a:rPr lang="en-US" sz="4800" dirty="0"/>
              <a:t>- What Disciples are to </a:t>
            </a:r>
            <a:r>
              <a:rPr lang="en-US" sz="4800" b="1" dirty="0"/>
              <a:t>BE </a:t>
            </a:r>
          </a:p>
          <a:p>
            <a:pPr algn="l">
              <a:tabLst>
                <a:tab pos="457200" algn="l"/>
              </a:tabLst>
            </a:pPr>
            <a:r>
              <a:rPr lang="en-US" sz="4800" dirty="0"/>
              <a:t>	(</a:t>
            </a:r>
            <a:r>
              <a:rPr lang="en-US" sz="4800" b="1" dirty="0">
                <a:solidFill>
                  <a:srgbClr val="FF0000"/>
                </a:solidFill>
              </a:rPr>
              <a:t>3-12</a:t>
            </a:r>
            <a:r>
              <a:rPr lang="en-US" sz="4800" dirty="0"/>
              <a:t>)</a:t>
            </a:r>
            <a:r>
              <a:rPr lang="en-US" sz="4800" b="1" dirty="0"/>
              <a:t> Beatitudes </a:t>
            </a:r>
            <a:r>
              <a:rPr lang="en-US" sz="4800" dirty="0"/>
              <a:t>- “</a:t>
            </a:r>
            <a:r>
              <a:rPr lang="en-US" sz="4800" i="1" dirty="0"/>
              <a:t>Blessed are the </a:t>
            </a:r>
            <a:r>
              <a:rPr lang="en-US" sz="4800" dirty="0"/>
              <a:t>…”</a:t>
            </a:r>
          </a:p>
          <a:p>
            <a:pPr algn="l">
              <a:tabLst>
                <a:tab pos="457200" algn="l"/>
              </a:tabLst>
            </a:pPr>
            <a:r>
              <a:rPr lang="en-US" sz="4800" dirty="0"/>
              <a:t>	</a:t>
            </a:r>
            <a:r>
              <a:rPr lang="en-US" sz="4800" dirty="0">
                <a:sym typeface="Wingdings" panose="05000000000000000000" pitchFamily="2" charset="2"/>
              </a:rPr>
              <a:t> </a:t>
            </a: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13-16</a:t>
            </a:r>
            <a:r>
              <a:rPr lang="en-US" sz="4800" dirty="0"/>
              <a:t>)</a:t>
            </a:r>
            <a:r>
              <a:rPr lang="en-US" sz="4800" b="1" dirty="0"/>
              <a:t> Salt &amp; Light</a:t>
            </a:r>
          </a:p>
          <a:p>
            <a:pPr algn="l">
              <a:tabLst>
                <a:tab pos="457200" algn="l"/>
              </a:tabLst>
            </a:pPr>
            <a:r>
              <a:rPr lang="en-US" sz="4800" dirty="0"/>
              <a:t>	(</a:t>
            </a:r>
            <a:r>
              <a:rPr lang="en-US" sz="4800" b="1" dirty="0">
                <a:solidFill>
                  <a:srgbClr val="FF0000"/>
                </a:solidFill>
              </a:rPr>
              <a:t>17-20</a:t>
            </a:r>
            <a:r>
              <a:rPr lang="en-US" sz="4800" dirty="0"/>
              <a:t>) </a:t>
            </a:r>
            <a:r>
              <a:rPr lang="en-US" sz="4800" b="1" dirty="0"/>
              <a:t>Jesus </a:t>
            </a:r>
            <a:r>
              <a:rPr lang="en-US" sz="4800" dirty="0"/>
              <a:t>and the </a:t>
            </a:r>
            <a:r>
              <a:rPr lang="en-US" sz="4800" b="1" dirty="0"/>
              <a:t>Law</a:t>
            </a:r>
          </a:p>
          <a:p>
            <a:pPr algn="l">
              <a:tabLst>
                <a:tab pos="457200" algn="l"/>
              </a:tabLst>
            </a:pPr>
            <a:r>
              <a:rPr lang="en-US" sz="4800" dirty="0"/>
              <a:t>	(</a:t>
            </a:r>
            <a:r>
              <a:rPr lang="en-US" sz="4800" b="1" dirty="0">
                <a:solidFill>
                  <a:srgbClr val="FF0000"/>
                </a:solidFill>
              </a:rPr>
              <a:t>21-48</a:t>
            </a:r>
            <a:r>
              <a:rPr lang="en-US" sz="4800" dirty="0"/>
              <a:t>) “</a:t>
            </a:r>
            <a:r>
              <a:rPr lang="en-US" sz="4800" i="1" dirty="0"/>
              <a:t>You Have </a:t>
            </a:r>
            <a:r>
              <a:rPr lang="en-US" sz="4800" b="1" i="1" dirty="0"/>
              <a:t>Heard</a:t>
            </a:r>
            <a:r>
              <a:rPr lang="en-US" sz="4800" i="1" dirty="0"/>
              <a:t> … But I </a:t>
            </a:r>
            <a:r>
              <a:rPr lang="en-US" sz="4800" b="1" i="1" dirty="0"/>
              <a:t>Say</a:t>
            </a:r>
            <a:r>
              <a:rPr lang="en-US" sz="4800" i="1" dirty="0"/>
              <a:t> …”</a:t>
            </a:r>
          </a:p>
          <a:p>
            <a:pPr algn="l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360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Matt 5:13</a:t>
            </a:r>
            <a:r>
              <a:rPr lang="en-US" sz="4400" dirty="0">
                <a:solidFill>
                  <a:srgbClr val="FF0000"/>
                </a:solidFill>
              </a:rPr>
              <a:t>  </a:t>
            </a:r>
            <a:r>
              <a:rPr lang="en-US" sz="4400" dirty="0"/>
              <a:t>You are the salt of the earth; but if the salt loses its flavor, how shall it be seasoned? It is then good for nothing but to be thrown out and trampled underfoot by men. 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14</a:t>
            </a:r>
            <a:r>
              <a:rPr lang="en-US" sz="4400" dirty="0"/>
              <a:t>  You are the light of the world. A city that is set on a hill cannot be hidden. 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15</a:t>
            </a:r>
            <a:r>
              <a:rPr lang="en-US" sz="4400" dirty="0"/>
              <a:t>  Nor do they light a lamp and put it under a basket, but on a lampstand, and it gives light to all </a:t>
            </a:r>
            <a:r>
              <a:rPr lang="en-US" sz="4400" i="1" dirty="0"/>
              <a:t>who are</a:t>
            </a:r>
            <a:r>
              <a:rPr lang="en-US" sz="4400" dirty="0"/>
              <a:t> in the house. </a:t>
            </a:r>
          </a:p>
        </p:txBody>
      </p:sp>
    </p:spTree>
    <p:extLst>
      <p:ext uri="{BB962C8B-B14F-4D97-AF65-F5344CB8AC3E}">
        <p14:creationId xmlns:p14="http://schemas.microsoft.com/office/powerpoint/2010/main" val="166156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16</a:t>
            </a:r>
            <a:r>
              <a:rPr lang="en-US" sz="4400" dirty="0"/>
              <a:t>  Let your light so shine before men, that they may see your good works and glorify your Father in heaven. 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2530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rmAutofit lnSpcReduction="10000"/>
          </a:bodyPr>
          <a:lstStyle/>
          <a:p>
            <a:r>
              <a:rPr lang="en-US" sz="4800" b="1" dirty="0"/>
              <a:t>Jesus is teaching us about …</a:t>
            </a:r>
          </a:p>
          <a:p>
            <a:pPr algn="l"/>
            <a:r>
              <a:rPr lang="en-US" sz="4800" dirty="0"/>
              <a:t>1 - </a:t>
            </a:r>
            <a:r>
              <a:rPr lang="en-US" sz="4800" b="1" dirty="0"/>
              <a:t>secular society </a:t>
            </a:r>
          </a:p>
          <a:p>
            <a:pPr algn="l">
              <a:tabLst>
                <a:tab pos="457200" algn="l"/>
              </a:tabLst>
            </a:pPr>
            <a:r>
              <a:rPr lang="en-US" sz="4800" spc="-200" dirty="0"/>
              <a:t>(</a:t>
            </a:r>
            <a:r>
              <a:rPr lang="en-US" sz="4800" b="1" spc="-200" dirty="0">
                <a:solidFill>
                  <a:srgbClr val="FF0000"/>
                </a:solidFill>
              </a:rPr>
              <a:t>13</a:t>
            </a:r>
            <a:r>
              <a:rPr lang="en-US" sz="4800" spc="-200" dirty="0"/>
              <a:t>) It’s spiritually </a:t>
            </a:r>
            <a:r>
              <a:rPr lang="en-US" sz="4800" b="1" spc="-200" dirty="0"/>
              <a:t>bland</a:t>
            </a:r>
            <a:r>
              <a:rPr lang="en-US" sz="4800" spc="-200" dirty="0"/>
              <a:t> &amp; </a:t>
            </a:r>
            <a:r>
              <a:rPr lang="en-US" sz="4800" b="1" spc="-200" dirty="0"/>
              <a:t>decaying</a:t>
            </a:r>
            <a:r>
              <a:rPr lang="en-US" sz="4800" spc="-200" dirty="0"/>
              <a:t> (</a:t>
            </a:r>
            <a:r>
              <a:rPr lang="en-US" sz="4800" i="1" spc="-200" dirty="0"/>
              <a:t>needs </a:t>
            </a:r>
            <a:r>
              <a:rPr lang="en-US" sz="4800" b="1" i="1" spc="-200" dirty="0"/>
              <a:t>salt</a:t>
            </a:r>
            <a:r>
              <a:rPr lang="en-US" sz="4800" spc="-200" dirty="0"/>
              <a:t>)</a:t>
            </a:r>
          </a:p>
          <a:p>
            <a:endParaRPr lang="en-US" sz="900" b="1" dirty="0"/>
          </a:p>
          <a:p>
            <a:r>
              <a:rPr lang="en-US" sz="4800" b="1" dirty="0"/>
              <a:t>Salt is for 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b="1" dirty="0"/>
              <a:t>seasoning</a:t>
            </a:r>
            <a:r>
              <a:rPr lang="en-US" sz="4800" dirty="0"/>
              <a:t> (</a:t>
            </a:r>
            <a:r>
              <a:rPr lang="en-US" sz="4800" i="1" dirty="0"/>
              <a:t>savor</a:t>
            </a:r>
            <a:r>
              <a:rPr lang="en-US" sz="4800" dirty="0"/>
              <a:t>)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Col 4:6  </a:t>
            </a:r>
            <a:r>
              <a:rPr lang="en-US" sz="4800" dirty="0"/>
              <a:t>Let your speech always be with grace, </a:t>
            </a:r>
            <a:r>
              <a:rPr lang="en-US" sz="4800" b="1" dirty="0"/>
              <a:t>seasoned with salt</a:t>
            </a:r>
            <a:r>
              <a:rPr lang="en-US" sz="4800" dirty="0"/>
              <a:t>, that you may know how you ought to answer each one. </a:t>
            </a:r>
          </a:p>
        </p:txBody>
      </p:sp>
    </p:spTree>
    <p:extLst>
      <p:ext uri="{BB962C8B-B14F-4D97-AF65-F5344CB8AC3E}">
        <p14:creationId xmlns:p14="http://schemas.microsoft.com/office/powerpoint/2010/main" val="41830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5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charRg st="135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charRg st="135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rmAutofit lnSpcReduction="10000"/>
          </a:bodyPr>
          <a:lstStyle/>
          <a:p>
            <a:r>
              <a:rPr lang="en-US" sz="4800" b="1" dirty="0"/>
              <a:t>Jesus is teaching us about …</a:t>
            </a:r>
          </a:p>
          <a:p>
            <a:pPr algn="l"/>
            <a:r>
              <a:rPr lang="en-US" sz="4800" dirty="0"/>
              <a:t>1 - </a:t>
            </a:r>
            <a:r>
              <a:rPr lang="en-US" sz="4800" b="1" dirty="0"/>
              <a:t>secular society </a:t>
            </a:r>
          </a:p>
          <a:p>
            <a:pPr algn="l">
              <a:tabLst>
                <a:tab pos="457200" algn="l"/>
              </a:tabLst>
            </a:pPr>
            <a:r>
              <a:rPr lang="en-US" sz="4800" spc="-200" dirty="0"/>
              <a:t>(</a:t>
            </a:r>
            <a:r>
              <a:rPr lang="en-US" sz="4800" b="1" spc="-200" dirty="0">
                <a:solidFill>
                  <a:srgbClr val="FF0000"/>
                </a:solidFill>
              </a:rPr>
              <a:t>13</a:t>
            </a:r>
            <a:r>
              <a:rPr lang="en-US" sz="4800" spc="-200" dirty="0"/>
              <a:t>) It’s spiritually </a:t>
            </a:r>
            <a:r>
              <a:rPr lang="en-US" sz="4800" b="1" spc="-200" dirty="0"/>
              <a:t>bland</a:t>
            </a:r>
            <a:r>
              <a:rPr lang="en-US" sz="4800" spc="-200" dirty="0"/>
              <a:t> &amp; </a:t>
            </a:r>
            <a:r>
              <a:rPr lang="en-US" sz="4800" b="1" spc="-200" dirty="0"/>
              <a:t>decaying</a:t>
            </a:r>
            <a:r>
              <a:rPr lang="en-US" sz="4800" spc="-200" dirty="0"/>
              <a:t> (</a:t>
            </a:r>
            <a:r>
              <a:rPr lang="en-US" sz="4800" i="1" spc="-200" dirty="0"/>
              <a:t>needs </a:t>
            </a:r>
            <a:r>
              <a:rPr lang="en-US" sz="4800" b="1" i="1" spc="-200" dirty="0"/>
              <a:t>salt</a:t>
            </a:r>
            <a:r>
              <a:rPr lang="en-US" sz="4800" spc="-200" dirty="0"/>
              <a:t>)</a:t>
            </a:r>
          </a:p>
          <a:p>
            <a:endParaRPr lang="en-US" sz="900" b="1" dirty="0"/>
          </a:p>
          <a:p>
            <a:r>
              <a:rPr lang="en-US" sz="4800" b="1" dirty="0"/>
              <a:t>Salt is for 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b="1" dirty="0"/>
              <a:t>seasoning</a:t>
            </a:r>
            <a:r>
              <a:rPr lang="en-US" sz="4800" dirty="0"/>
              <a:t> (</a:t>
            </a:r>
            <a:r>
              <a:rPr lang="en-US" sz="4800" i="1" dirty="0"/>
              <a:t>savor</a:t>
            </a:r>
            <a:r>
              <a:rPr lang="en-US" sz="4800" dirty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dirty="0"/>
              <a:t>creating </a:t>
            </a:r>
            <a:r>
              <a:rPr lang="en-US" sz="4800" b="1" dirty="0"/>
              <a:t>thirst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b="1" dirty="0"/>
              <a:t>stinging</a:t>
            </a:r>
            <a:r>
              <a:rPr lang="en-US" sz="4800" dirty="0"/>
              <a:t> (</a:t>
            </a:r>
            <a:r>
              <a:rPr lang="en-US" sz="4800" i="1" dirty="0"/>
              <a:t>medicinal</a:t>
            </a:r>
            <a:r>
              <a:rPr lang="en-US" sz="4800" dirty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800" b="1" dirty="0"/>
              <a:t>preserving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888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rmAutofit/>
          </a:bodyPr>
          <a:lstStyle/>
          <a:p>
            <a:r>
              <a:rPr lang="en-US" sz="4800" b="1" dirty="0"/>
              <a:t>Jesus is teaching us about …</a:t>
            </a:r>
          </a:p>
          <a:p>
            <a:pPr algn="l"/>
            <a:r>
              <a:rPr lang="en-US" sz="4800" dirty="0"/>
              <a:t>1 - </a:t>
            </a:r>
            <a:r>
              <a:rPr lang="en-US" sz="4800" b="1" dirty="0"/>
              <a:t>secular society </a:t>
            </a:r>
          </a:p>
          <a:p>
            <a:pPr algn="l">
              <a:tabLst>
                <a:tab pos="457200" algn="l"/>
              </a:tabLst>
            </a:pPr>
            <a:r>
              <a:rPr lang="en-US" sz="3600" dirty="0"/>
              <a:t>	(13) spiritually </a:t>
            </a:r>
            <a:r>
              <a:rPr lang="en-US" sz="3600" b="1" dirty="0"/>
              <a:t>bland</a:t>
            </a:r>
            <a:r>
              <a:rPr lang="en-US" sz="3600" dirty="0"/>
              <a:t> &amp; </a:t>
            </a:r>
            <a:r>
              <a:rPr lang="en-US" sz="3600" b="1" dirty="0"/>
              <a:t>decaying</a:t>
            </a:r>
            <a:r>
              <a:rPr lang="en-US" sz="3600" dirty="0"/>
              <a:t> (</a:t>
            </a:r>
            <a:r>
              <a:rPr lang="en-US" sz="3600" i="1" dirty="0"/>
              <a:t>needs </a:t>
            </a:r>
            <a:r>
              <a:rPr lang="en-US" sz="3600" b="1" i="1" dirty="0"/>
              <a:t>salt</a:t>
            </a:r>
            <a:r>
              <a:rPr lang="en-US" sz="3600" dirty="0"/>
              <a:t>)</a:t>
            </a:r>
          </a:p>
          <a:p>
            <a:pPr algn="l">
              <a:tabLst>
                <a:tab pos="457200" algn="l"/>
              </a:tabLst>
            </a:pPr>
            <a:r>
              <a:rPr lang="en-US" sz="4800" spc="-150" dirty="0"/>
              <a:t>(</a:t>
            </a:r>
            <a:r>
              <a:rPr lang="en-US" sz="4800" b="1" spc="-150" dirty="0">
                <a:solidFill>
                  <a:srgbClr val="FF0000"/>
                </a:solidFill>
              </a:rPr>
              <a:t>14-16</a:t>
            </a:r>
            <a:r>
              <a:rPr lang="en-US" sz="4800" spc="-150" dirty="0"/>
              <a:t>) spiritually </a:t>
            </a:r>
            <a:r>
              <a:rPr lang="en-US" sz="4800" b="1" spc="-150" dirty="0"/>
              <a:t>blind</a:t>
            </a:r>
            <a:r>
              <a:rPr lang="en-US" sz="4800" spc="-150" dirty="0"/>
              <a:t> and </a:t>
            </a:r>
            <a:r>
              <a:rPr lang="en-US" sz="4800" b="1" spc="-150" dirty="0"/>
              <a:t>dark</a:t>
            </a:r>
            <a:r>
              <a:rPr lang="en-US" sz="4800" spc="-150" dirty="0"/>
              <a:t> (</a:t>
            </a:r>
            <a:r>
              <a:rPr lang="en-US" sz="4800" i="1" spc="-150" dirty="0"/>
              <a:t>needs </a:t>
            </a:r>
            <a:r>
              <a:rPr lang="en-US" sz="4800" b="1" i="1" spc="-150" dirty="0"/>
              <a:t>light</a:t>
            </a:r>
            <a:r>
              <a:rPr lang="en-US" sz="4800" spc="-150" dirty="0"/>
              <a:t>)</a:t>
            </a:r>
          </a:p>
          <a:p>
            <a:pPr>
              <a:spcBef>
                <a:spcPts val="0"/>
              </a:spcBef>
            </a:pPr>
            <a:endParaRPr lang="en-US" sz="800" b="1" dirty="0"/>
          </a:p>
          <a:p>
            <a:pPr>
              <a:spcBef>
                <a:spcPts val="0"/>
              </a:spcBef>
            </a:pPr>
            <a:r>
              <a:rPr lang="en-US" sz="4800" b="1" dirty="0"/>
              <a:t>Light is for …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b="1" dirty="0"/>
              <a:t>displaying</a:t>
            </a:r>
            <a:r>
              <a:rPr lang="en-US" sz="4800" dirty="0"/>
              <a:t> (</a:t>
            </a:r>
            <a:r>
              <a:rPr lang="en-US" sz="4800" i="1" dirty="0"/>
              <a:t>put</a:t>
            </a:r>
            <a:r>
              <a:rPr lang="en-US" sz="4800" dirty="0"/>
              <a:t> </a:t>
            </a:r>
            <a:r>
              <a:rPr lang="en-US" sz="4800" i="1" dirty="0"/>
              <a:t>on a hill or on a stand</a:t>
            </a:r>
            <a:r>
              <a:rPr lang="en-US" sz="4800" dirty="0"/>
              <a:t>)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b="1" dirty="0"/>
              <a:t>blessing</a:t>
            </a:r>
            <a:r>
              <a:rPr lang="en-US" sz="4800" dirty="0"/>
              <a:t> (</a:t>
            </a:r>
            <a:r>
              <a:rPr lang="en-US" sz="4800" i="1" dirty="0"/>
              <a:t>everyone benefits</a:t>
            </a:r>
            <a:r>
              <a:rPr lang="en-US" sz="4800" dirty="0"/>
              <a:t>)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b="1" dirty="0"/>
              <a:t>reflecting</a:t>
            </a:r>
            <a:r>
              <a:rPr lang="en-US" sz="4800" dirty="0"/>
              <a:t> (</a:t>
            </a:r>
            <a:r>
              <a:rPr lang="en-US" sz="4800" i="1" dirty="0"/>
              <a:t>God gets praised</a:t>
            </a:r>
            <a:r>
              <a:rPr lang="en-US" sz="4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09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789EF7-530A-275D-ECFA-5538C142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406400"/>
            <a:ext cx="10982960" cy="6096000"/>
          </a:xfrm>
        </p:spPr>
        <p:txBody>
          <a:bodyPr>
            <a:normAutofit/>
          </a:bodyPr>
          <a:lstStyle/>
          <a:p>
            <a:r>
              <a:rPr lang="en-US" sz="4800" b="1" dirty="0"/>
              <a:t>Jesus is teaching us about …</a:t>
            </a:r>
          </a:p>
          <a:p>
            <a:pPr algn="l"/>
            <a:r>
              <a:rPr lang="en-US" sz="3600" dirty="0"/>
              <a:t>1 - </a:t>
            </a:r>
            <a:r>
              <a:rPr lang="en-US" sz="3600" b="1" dirty="0"/>
              <a:t>secular society </a:t>
            </a:r>
            <a:r>
              <a:rPr lang="en-US" sz="3600" dirty="0"/>
              <a:t>(</a:t>
            </a:r>
            <a:r>
              <a:rPr lang="en-US" sz="3600" i="1" dirty="0"/>
              <a:t>needs salt and light</a:t>
            </a:r>
            <a:r>
              <a:rPr lang="en-US" sz="3600" dirty="0"/>
              <a:t>)</a:t>
            </a:r>
          </a:p>
          <a:p>
            <a:pPr algn="l"/>
            <a:r>
              <a:rPr lang="en-US" sz="4800" dirty="0"/>
              <a:t>2 - </a:t>
            </a:r>
            <a:r>
              <a:rPr lang="en-US" sz="4800" b="1" dirty="0"/>
              <a:t>His followers </a:t>
            </a:r>
            <a:r>
              <a:rPr lang="en-US" sz="4800" dirty="0"/>
              <a:t>(</a:t>
            </a:r>
            <a:r>
              <a:rPr lang="en-US" sz="4800" i="1" dirty="0"/>
              <a:t>to be like salt and light</a:t>
            </a:r>
            <a:r>
              <a:rPr lang="en-US" sz="4800" dirty="0"/>
              <a:t>)</a:t>
            </a:r>
          </a:p>
          <a:p>
            <a:pPr algn="l">
              <a:tabLst>
                <a:tab pos="457200" algn="l"/>
              </a:tabLst>
            </a:pPr>
            <a:r>
              <a:rPr lang="en-US" sz="4800" dirty="0"/>
              <a:t>	</a:t>
            </a:r>
            <a:r>
              <a:rPr lang="en-US" sz="4800" spc="-250" dirty="0"/>
              <a:t>We must be </a:t>
            </a:r>
            <a:r>
              <a:rPr lang="en-US" sz="4800" b="1" spc="-250" dirty="0"/>
              <a:t>different</a:t>
            </a:r>
            <a:r>
              <a:rPr lang="en-US" sz="4800" spc="-250" dirty="0"/>
              <a:t> (</a:t>
            </a:r>
            <a:r>
              <a:rPr lang="en-US" sz="4800" i="1" spc="-250" dirty="0"/>
              <a:t>character &amp; message</a:t>
            </a:r>
            <a:r>
              <a:rPr lang="en-US" sz="4800" spc="-250" dirty="0"/>
              <a:t>)</a:t>
            </a:r>
          </a:p>
          <a:p>
            <a:pPr algn="l">
              <a:tabLst>
                <a:tab pos="457200" algn="l"/>
              </a:tabLst>
            </a:pPr>
            <a:r>
              <a:rPr lang="en-US" sz="4800" b="1" spc="-250" dirty="0">
                <a:solidFill>
                  <a:srgbClr val="FF0000"/>
                </a:solidFill>
              </a:rPr>
              <a:t>1Peter 2:9  </a:t>
            </a:r>
            <a:r>
              <a:rPr lang="en-US" sz="4800" spc="-250" dirty="0"/>
              <a:t>You are a chosen generation, a royal priesthood, a holy nation, a </a:t>
            </a:r>
            <a:r>
              <a:rPr lang="en-US" sz="4800" b="1" spc="-250" dirty="0"/>
              <a:t>peculiar</a:t>
            </a:r>
            <a:r>
              <a:rPr lang="en-US" sz="4800" spc="-250" dirty="0"/>
              <a:t> people, that you may proclaim the praises of Him who called you </a:t>
            </a:r>
            <a:r>
              <a:rPr lang="en-US" sz="4800" b="1" spc="-250" dirty="0"/>
              <a:t>out of darkness </a:t>
            </a:r>
            <a:r>
              <a:rPr lang="en-US" sz="4800" spc="-250" dirty="0"/>
              <a:t>into His </a:t>
            </a:r>
            <a:r>
              <a:rPr lang="en-US" sz="4800" b="1" spc="-250" dirty="0"/>
              <a:t>marvelous light</a:t>
            </a:r>
            <a:r>
              <a:rPr lang="en-US" sz="4800" spc="-2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9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923</Words>
  <Application>Microsoft Office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Hunley</dc:creator>
  <cp:lastModifiedBy>Tania Hunley</cp:lastModifiedBy>
  <cp:revision>38</cp:revision>
  <dcterms:created xsi:type="dcterms:W3CDTF">2023-04-27T21:18:17Z</dcterms:created>
  <dcterms:modified xsi:type="dcterms:W3CDTF">2023-04-30T12:34:07Z</dcterms:modified>
</cp:coreProperties>
</file>