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325" r:id="rId3"/>
    <p:sldId id="326" r:id="rId4"/>
    <p:sldId id="327" r:id="rId5"/>
    <p:sldId id="328" r:id="rId6"/>
    <p:sldId id="329" r:id="rId7"/>
    <p:sldId id="330" r:id="rId8"/>
    <p:sldId id="256" r:id="rId9"/>
    <p:sldId id="268" r:id="rId10"/>
    <p:sldId id="258" r:id="rId11"/>
    <p:sldId id="259" r:id="rId12"/>
    <p:sldId id="262" r:id="rId13"/>
    <p:sldId id="263" r:id="rId14"/>
    <p:sldId id="261" r:id="rId15"/>
    <p:sldId id="260" r:id="rId16"/>
    <p:sldId id="269" r:id="rId17"/>
    <p:sldId id="273" r:id="rId18"/>
    <p:sldId id="274" r:id="rId19"/>
    <p:sldId id="275" r:id="rId20"/>
    <p:sldId id="271" r:id="rId21"/>
    <p:sldId id="272" r:id="rId22"/>
    <p:sldId id="276" r:id="rId23"/>
    <p:sldId id="265" r:id="rId24"/>
    <p:sldId id="270" r:id="rId25"/>
    <p:sldId id="277" r:id="rId26"/>
    <p:sldId id="257" r:id="rId27"/>
    <p:sldId id="27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58" y="6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5C2DC-BC92-62B9-8FCB-E3CB91148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606FF-B3F8-6A34-45F6-CD8449B7D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1732A-BEBD-B635-4DE1-182FA9123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80A08-8D0B-B7F2-6728-F16D76C6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C4803-7B22-61AC-5ADF-3067FDC64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8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AE8-5E6F-EC2A-87B2-ACC446D7B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351E0C-C588-ABE6-F549-0A1A9FAD2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12834-209F-5305-3AB9-92607888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E5C77-4A9F-9BFD-2647-37DEE3C1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56CD9-A1C2-B215-45D2-3123DC352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1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7F330-7136-2431-7CEE-B3A9C2937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AFD54E-DAF7-956D-6E74-ACEB867A3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409AF-3D6A-7DA4-4A30-49FC939BF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FA89F-C022-595F-5006-B0A45C03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9E0C8-B7D6-5138-87F4-D3FDE56D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7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AA15E-7AEC-26A3-2C3B-56B3F8D3E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73F21-22B2-02E1-ED69-4297A5100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92041-F262-F1DA-B622-B21D902A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B2871-0A32-33AD-F261-82DD59859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99808-9385-D1B7-8053-ED508BE6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1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B416C-F3E9-B6A7-B20E-97F162E86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23684-83F0-E6AA-0E88-664A325AD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93EBB-1FCE-A46E-6CA1-A429ACE9D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AD492-A143-9818-CE8A-9AD154A2B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AC059-8576-7715-257F-C72F1787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4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26427-A51B-4E1E-5C75-49916DC21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B57CC-D8A9-4F91-3BD7-383779BF6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42378-AA35-F5F8-EC29-99C050417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244A4-7620-DEB8-2973-99598B3B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131F5-5FBB-E0FE-5CA4-14F0C07C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D82AB-3512-1A2E-7961-6ACED9C0A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C32C9-C4D3-FBB8-6347-4274B7104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F464A-E2BF-DDF6-486B-13B5E116C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7652D1-21F0-6688-E9F9-2CE38426F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9220E8-48F2-BCD9-BDE3-BA765A492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4289E-DECC-276E-8CA0-33AD7A92A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F80C7-B6FC-F8BC-7026-0BC4094B3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78A11B-A05A-3158-7312-5EFCF9007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62902C-B086-BF72-9AB9-D5EF89E1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5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A1129-A16C-0765-89C7-9D02EBF2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5E4D43-1AB7-FE98-1CDE-910DE1D2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C2176-76A7-6029-67D9-8C000B99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0B1DC-46DD-BEC8-D157-58647AF75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7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988B0F-F68F-B390-8798-3C71DAEFD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99F3C2-FEF1-650B-E8FE-493F409F5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FDD1C-99B8-CCAB-9B6A-D1D80AF8B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1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736CE-6EB3-38C3-3A91-6E655A7DE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814DE-AB01-6A29-E470-5AD4CF0B9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FDE1AB-B289-776E-1CCD-683521DD7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9A4F5-4A55-4AD2-EF37-E9007855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6A1C32-08A6-6D17-6EBC-0218A1C43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DB73F-3941-66AE-BCA5-E1C2377E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3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ECC1F-3CA4-225A-DFB9-DEDF64A70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298F72-062B-E05B-E71C-5906256685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F78187-752B-A875-28DF-6F0B4593C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F9E9F-0809-4152-1974-9F095675F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64076-A854-1004-CA39-5FF122333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76DC8-9AF8-D432-C698-173B0D0C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9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731371-3538-DDFC-ABAF-A61C0E12B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06462-2E3F-BDC6-F239-CB084C129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3C946-79E6-C959-79D4-A358C7D2F5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C231F-7098-46BA-AE9F-013A844BB4E6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AD45D-E3A8-E7FE-68C3-7B8D47627D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2A720-FB25-ED05-68ED-69AE30767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D1C20-01ED-4888-93AE-690F56EE6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1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F825DF4C-C756-3AE4-4C58-21700FFD89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2" r="8688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1034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43E15-13E8-0FE2-E0C4-383730DF2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9958" y="468603"/>
            <a:ext cx="3445765" cy="3692028"/>
          </a:xfrm>
          <a:noFill/>
        </p:spPr>
        <p:txBody>
          <a:bodyPr anchor="t">
            <a:noAutofit/>
          </a:bodyPr>
          <a:lstStyle/>
          <a:p>
            <a:r>
              <a:rPr lang="en-US" sz="6600" b="1" dirty="0">
                <a:latin typeface="+mn-lt"/>
              </a:rPr>
              <a:t>Welcome to GBC</a:t>
            </a:r>
            <a:br>
              <a:rPr lang="en-US" dirty="0">
                <a:latin typeface="+mn-lt"/>
              </a:rPr>
            </a:br>
            <a:br>
              <a:rPr lang="en-US" dirty="0">
                <a:latin typeface="+mn-lt"/>
              </a:rPr>
            </a:br>
            <a:r>
              <a:rPr lang="en-US" sz="3600" b="1" dirty="0">
                <a:latin typeface="+mn-lt"/>
              </a:rPr>
              <a:t>January 15, 2023</a:t>
            </a:r>
            <a:endParaRPr lang="en-US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B482F4-CEE9-A984-0B43-5F8DED2973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2188" y="4629224"/>
            <a:ext cx="6241626" cy="1485319"/>
          </a:xfrm>
          <a:noFill/>
        </p:spPr>
        <p:txBody>
          <a:bodyPr>
            <a:noAutofit/>
          </a:bodyPr>
          <a:lstStyle/>
          <a:p>
            <a:r>
              <a:rPr lang="en-US" sz="3200" b="1" dirty="0"/>
              <a:t>Revelation 5:9  </a:t>
            </a:r>
            <a:r>
              <a:rPr lang="en-US" sz="3200" b="1" i="1" dirty="0"/>
              <a:t>You have redeemed us by Your blood out of every tribe and tongue and people and nation</a:t>
            </a:r>
            <a:r>
              <a:rPr lang="en-US" sz="3200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53771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b="1" dirty="0"/>
              <a:t>Sermon on the Mountain - </a:t>
            </a:r>
            <a:r>
              <a:rPr lang="en-US" sz="4800" b="1" dirty="0">
                <a:solidFill>
                  <a:srgbClr val="FF0000"/>
                </a:solidFill>
              </a:rPr>
              <a:t>Matthew </a:t>
            </a:r>
          </a:p>
          <a:p>
            <a:pPr algn="l"/>
            <a:r>
              <a:rPr lang="en-US" sz="3600" b="1" dirty="0">
                <a:solidFill>
                  <a:srgbClr val="FF0000"/>
                </a:solidFill>
              </a:rPr>
              <a:t>4:23-25</a:t>
            </a:r>
            <a:r>
              <a:rPr lang="en-US" sz="3600" b="1" dirty="0"/>
              <a:t> </a:t>
            </a:r>
            <a:r>
              <a:rPr lang="en-US" sz="3600" dirty="0"/>
              <a:t>- Multitudes seeking</a:t>
            </a:r>
          </a:p>
          <a:p>
            <a:pPr algn="l"/>
            <a:r>
              <a:rPr lang="en-US" sz="3600" b="1" dirty="0">
                <a:solidFill>
                  <a:srgbClr val="FF0000"/>
                </a:solidFill>
              </a:rPr>
              <a:t>5:1</a:t>
            </a:r>
            <a:r>
              <a:rPr lang="en-US" sz="3600" dirty="0"/>
              <a:t> - Mountain setting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5:2  </a:t>
            </a:r>
            <a:r>
              <a:rPr lang="en-US" sz="4800" dirty="0"/>
              <a:t>Mouth (</a:t>
            </a:r>
            <a:r>
              <a:rPr lang="en-US" sz="4800" i="1" dirty="0"/>
              <a:t>of Jesus</a:t>
            </a:r>
            <a:r>
              <a:rPr lang="en-US" sz="4800" dirty="0"/>
              <a:t>) speaking </a:t>
            </a:r>
          </a:p>
          <a:p>
            <a:pPr marL="457200" algn="l"/>
            <a:r>
              <a:rPr lang="en-US" sz="4800" dirty="0" err="1"/>
              <a:t>Chpt</a:t>
            </a:r>
            <a:r>
              <a:rPr lang="en-US" sz="48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5</a:t>
            </a:r>
            <a:r>
              <a:rPr lang="en-US" sz="4800" dirty="0"/>
              <a:t> - What to </a:t>
            </a:r>
            <a:r>
              <a:rPr lang="en-US" sz="4800" b="1" dirty="0"/>
              <a:t>BE </a:t>
            </a:r>
            <a:r>
              <a:rPr lang="en-US" sz="4800" dirty="0"/>
              <a:t>(</a:t>
            </a:r>
            <a:r>
              <a:rPr lang="en-US" sz="4800" i="1" dirty="0"/>
              <a:t>Beatitudes</a:t>
            </a:r>
            <a:r>
              <a:rPr lang="en-US" sz="4800" dirty="0"/>
              <a:t>)</a:t>
            </a:r>
          </a:p>
          <a:p>
            <a:pPr marL="457200" algn="l"/>
            <a:r>
              <a:rPr lang="en-US" sz="4800" dirty="0" err="1"/>
              <a:t>Chpt</a:t>
            </a:r>
            <a:r>
              <a:rPr lang="en-US" sz="48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6</a:t>
            </a:r>
            <a:r>
              <a:rPr lang="en-US" sz="4800" dirty="0"/>
              <a:t> - What to </a:t>
            </a:r>
            <a:r>
              <a:rPr lang="en-US" sz="4800" b="1" dirty="0"/>
              <a:t>DO </a:t>
            </a:r>
            <a:r>
              <a:rPr lang="en-US" sz="4800" dirty="0"/>
              <a:t>(</a:t>
            </a:r>
            <a:r>
              <a:rPr lang="en-US" sz="4800" i="1" dirty="0"/>
              <a:t>When you </a:t>
            </a:r>
            <a:r>
              <a:rPr lang="en-US" sz="4800" dirty="0"/>
              <a:t>…)</a:t>
            </a:r>
          </a:p>
          <a:p>
            <a:pPr marL="457200" algn="l"/>
            <a:r>
              <a:rPr lang="en-US" sz="4800" dirty="0" err="1"/>
              <a:t>Chpt</a:t>
            </a:r>
            <a:r>
              <a:rPr lang="en-US" sz="48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7</a:t>
            </a:r>
            <a:r>
              <a:rPr lang="en-US" sz="4800" dirty="0"/>
              <a:t> - What </a:t>
            </a:r>
            <a:r>
              <a:rPr lang="en-US" sz="4800" b="1" dirty="0"/>
              <a:t>NOT to DO</a:t>
            </a:r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46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b="1" dirty="0"/>
              <a:t>He taught them</a:t>
            </a:r>
            <a:r>
              <a:rPr lang="en-US" sz="4800" dirty="0"/>
              <a:t> …</a:t>
            </a:r>
          </a:p>
          <a:p>
            <a:pPr algn="l"/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5:1</a:t>
            </a:r>
            <a:r>
              <a:rPr lang="en-US" sz="4800" spc="-150" dirty="0"/>
              <a:t>) </a:t>
            </a:r>
            <a:r>
              <a:rPr lang="en-US" sz="4800" b="1" spc="-150" dirty="0"/>
              <a:t>Sitting</a:t>
            </a:r>
            <a:r>
              <a:rPr lang="en-US" sz="4800" spc="-150" dirty="0"/>
              <a:t> - customary position of respect</a:t>
            </a:r>
          </a:p>
          <a:p>
            <a:pPr algn="l"/>
            <a:r>
              <a:rPr lang="en-US" sz="4800" spc="-200" dirty="0"/>
              <a:t>(</a:t>
            </a:r>
            <a:r>
              <a:rPr lang="en-US" sz="4800" b="1" spc="-200" dirty="0">
                <a:solidFill>
                  <a:srgbClr val="FF0000"/>
                </a:solidFill>
              </a:rPr>
              <a:t>5:11</a:t>
            </a:r>
            <a:r>
              <a:rPr lang="en-US" sz="4800" spc="-200" dirty="0"/>
              <a:t>) </a:t>
            </a:r>
            <a:r>
              <a:rPr lang="en-US" sz="4800" b="1" spc="-200" dirty="0"/>
              <a:t>Reality</a:t>
            </a:r>
            <a:r>
              <a:rPr lang="en-US" sz="4800" spc="-200" dirty="0"/>
              <a:t> - following Me brings persecution</a:t>
            </a:r>
          </a:p>
          <a:p>
            <a:pPr algn="l"/>
            <a:r>
              <a:rPr lang="en-US" sz="4800" spc="-50" dirty="0"/>
              <a:t>(</a:t>
            </a:r>
            <a:r>
              <a:rPr lang="en-US" sz="4800" b="1" spc="-50" dirty="0">
                <a:solidFill>
                  <a:srgbClr val="FF0000"/>
                </a:solidFill>
              </a:rPr>
              <a:t>5:21,27</a:t>
            </a:r>
            <a:r>
              <a:rPr lang="en-US" sz="4800" spc="-50" dirty="0"/>
              <a:t>) </a:t>
            </a:r>
            <a:r>
              <a:rPr lang="en-US" sz="4800" b="1" spc="-50" dirty="0"/>
              <a:t>Authoritatively</a:t>
            </a:r>
          </a:p>
          <a:p>
            <a:pPr marL="406400" algn="l"/>
            <a:r>
              <a:rPr lang="en-US" sz="4400" b="1" spc="-50" dirty="0">
                <a:solidFill>
                  <a:srgbClr val="FF0000"/>
                </a:solidFill>
              </a:rPr>
              <a:t>7:28</a:t>
            </a:r>
            <a:r>
              <a:rPr lang="en-US" sz="4400" b="1" spc="-50" dirty="0"/>
              <a:t>  </a:t>
            </a:r>
            <a:r>
              <a:rPr lang="en-US" sz="4400" i="1" spc="-50" dirty="0"/>
              <a:t>When Jesus had ended these sayings, the people were </a:t>
            </a:r>
            <a:r>
              <a:rPr lang="en-US" sz="4400" b="1" i="1" spc="-50" dirty="0"/>
              <a:t>astonished</a:t>
            </a:r>
            <a:r>
              <a:rPr lang="en-US" sz="4400" i="1" spc="-50" dirty="0"/>
              <a:t> at His teaching, </a:t>
            </a:r>
          </a:p>
          <a:p>
            <a:pPr marL="406400" algn="l"/>
            <a:r>
              <a:rPr lang="en-US" sz="4400" b="1" spc="-50" dirty="0">
                <a:solidFill>
                  <a:srgbClr val="FF0000"/>
                </a:solidFill>
              </a:rPr>
              <a:t>7:29</a:t>
            </a:r>
            <a:r>
              <a:rPr lang="en-US" sz="4400" b="1" spc="-50" dirty="0"/>
              <a:t>  </a:t>
            </a:r>
            <a:r>
              <a:rPr lang="en-US" sz="4400" i="1" spc="-50" dirty="0"/>
              <a:t>for He taught them as one having </a:t>
            </a:r>
            <a:r>
              <a:rPr lang="en-US" sz="4400" b="1" i="1" spc="-50" dirty="0"/>
              <a:t>authority</a:t>
            </a:r>
            <a:r>
              <a:rPr lang="en-US" sz="4400" i="1" spc="-50" dirty="0"/>
              <a:t>, and not as the scribes</a:t>
            </a:r>
            <a:r>
              <a:rPr lang="en-US" sz="4400" spc="-50" dirty="0"/>
              <a:t>. </a:t>
            </a:r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8621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 lnSpcReduction="10000"/>
          </a:bodyPr>
          <a:lstStyle/>
          <a:p>
            <a:r>
              <a:rPr lang="en-US" sz="4800" b="1" dirty="0"/>
              <a:t>He taught them</a:t>
            </a:r>
            <a:r>
              <a:rPr lang="en-US" sz="4800" dirty="0"/>
              <a:t> …</a:t>
            </a:r>
          </a:p>
          <a:p>
            <a:pPr algn="l"/>
            <a:r>
              <a:rPr lang="en-US" sz="4800" b="1" dirty="0"/>
              <a:t>Boldly</a:t>
            </a:r>
            <a:r>
              <a:rPr lang="en-US" sz="4800" dirty="0"/>
              <a:t> - identifying those </a:t>
            </a:r>
            <a:r>
              <a:rPr lang="en-US" sz="4800" b="1" dirty="0"/>
              <a:t>not</a:t>
            </a:r>
            <a:r>
              <a:rPr lang="en-US" sz="4800" dirty="0"/>
              <a:t> blessed</a:t>
            </a:r>
          </a:p>
          <a:p>
            <a:pPr marL="236538"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5:20</a:t>
            </a:r>
            <a:r>
              <a:rPr lang="en-US" sz="4400" dirty="0"/>
              <a:t>) Scribes and Pharisees (</a:t>
            </a:r>
            <a:r>
              <a:rPr lang="en-US" sz="4400" i="1" dirty="0"/>
              <a:t>legalists</a:t>
            </a:r>
            <a:r>
              <a:rPr lang="en-US" sz="4400" dirty="0"/>
              <a:t>)</a:t>
            </a:r>
          </a:p>
          <a:p>
            <a:pPr marL="236538"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5:46,47</a:t>
            </a:r>
            <a:r>
              <a:rPr lang="en-US" sz="4400" dirty="0"/>
              <a:t>) Tax collectors (</a:t>
            </a:r>
            <a:r>
              <a:rPr lang="en-US" sz="4400" i="1" dirty="0"/>
              <a:t>mercenary</a:t>
            </a:r>
            <a:r>
              <a:rPr lang="en-US" sz="4400" dirty="0"/>
              <a:t>)</a:t>
            </a:r>
          </a:p>
          <a:p>
            <a:pPr marL="236538"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6:32</a:t>
            </a:r>
            <a:r>
              <a:rPr lang="en-US" sz="4400" dirty="0"/>
              <a:t>) Gentiles (</a:t>
            </a:r>
            <a:r>
              <a:rPr lang="en-US" sz="4400" i="1" dirty="0"/>
              <a:t>pagan</a:t>
            </a:r>
            <a:r>
              <a:rPr lang="en-US" sz="4400" dirty="0"/>
              <a:t>)</a:t>
            </a:r>
          </a:p>
          <a:p>
            <a:pPr marL="236538"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7:5,6</a:t>
            </a:r>
            <a:r>
              <a:rPr lang="en-US" sz="4400" dirty="0"/>
              <a:t>) Hypocrites (</a:t>
            </a:r>
            <a:r>
              <a:rPr lang="en-US" sz="4400" i="1" dirty="0"/>
              <a:t>dogs, swine</a:t>
            </a:r>
            <a:r>
              <a:rPr lang="en-US" sz="4400" dirty="0"/>
              <a:t>)</a:t>
            </a:r>
          </a:p>
          <a:p>
            <a:pPr marL="236538"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7:11</a:t>
            </a:r>
            <a:r>
              <a:rPr lang="en-US" sz="4400" dirty="0"/>
              <a:t>) Evil (</a:t>
            </a:r>
            <a:r>
              <a:rPr lang="en-US" sz="4400" i="1" dirty="0"/>
              <a:t>unrighteous and impure</a:t>
            </a:r>
            <a:r>
              <a:rPr lang="en-US" sz="4400" dirty="0"/>
              <a:t>)</a:t>
            </a:r>
          </a:p>
          <a:p>
            <a:pPr marL="236538"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7:15</a:t>
            </a:r>
            <a:r>
              <a:rPr lang="en-US" sz="4400" dirty="0"/>
              <a:t>) False teachers (</a:t>
            </a:r>
            <a:r>
              <a:rPr lang="en-US" sz="4400" i="1" dirty="0"/>
              <a:t>ravenous wolves</a:t>
            </a:r>
            <a:r>
              <a:rPr lang="en-US" sz="4400" dirty="0"/>
              <a:t>)</a:t>
            </a:r>
          </a:p>
          <a:p>
            <a:pPr marL="236538"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7:26</a:t>
            </a:r>
            <a:r>
              <a:rPr lang="en-US" sz="4400" dirty="0"/>
              <a:t>) Fools (</a:t>
            </a:r>
            <a:r>
              <a:rPr lang="en-US" sz="4400" i="1" dirty="0"/>
              <a:t>hearers but not doers</a:t>
            </a:r>
            <a:r>
              <a:rPr lang="en-US" sz="4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7312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 fontScale="92500" lnSpcReduction="10000"/>
          </a:bodyPr>
          <a:lstStyle/>
          <a:p>
            <a:r>
              <a:rPr lang="en-US" sz="5200" b="1" dirty="0"/>
              <a:t>He taught them</a:t>
            </a:r>
            <a:r>
              <a:rPr lang="en-US" sz="5200" dirty="0"/>
              <a:t> …</a:t>
            </a:r>
          </a:p>
          <a:p>
            <a:pPr algn="l"/>
            <a:r>
              <a:rPr lang="en-US" sz="5200" b="1" dirty="0"/>
              <a:t>Simply </a:t>
            </a:r>
            <a:r>
              <a:rPr lang="en-US" sz="5200" dirty="0"/>
              <a:t>- using familiar words and themes</a:t>
            </a:r>
          </a:p>
          <a:p>
            <a:pPr marL="406400" algn="l"/>
            <a:r>
              <a:rPr lang="en-US" sz="5200" dirty="0"/>
              <a:t>(</a:t>
            </a:r>
            <a:r>
              <a:rPr lang="en-US" sz="5200" b="1" dirty="0">
                <a:solidFill>
                  <a:srgbClr val="FF0000"/>
                </a:solidFill>
              </a:rPr>
              <a:t>5:13,14</a:t>
            </a:r>
            <a:r>
              <a:rPr lang="en-US" sz="5200" dirty="0"/>
              <a:t>) salt &amp; light (</a:t>
            </a:r>
            <a:r>
              <a:rPr lang="en-US" sz="5200" i="1" dirty="0"/>
              <a:t>influence</a:t>
            </a:r>
            <a:r>
              <a:rPr lang="en-US" sz="5200" dirty="0"/>
              <a:t>)</a:t>
            </a:r>
          </a:p>
          <a:p>
            <a:pPr marL="406400" algn="l"/>
            <a:r>
              <a:rPr lang="en-US" sz="5200" dirty="0"/>
              <a:t>(</a:t>
            </a:r>
            <a:r>
              <a:rPr lang="en-US" sz="5200" b="1" dirty="0">
                <a:solidFill>
                  <a:srgbClr val="FF0000"/>
                </a:solidFill>
              </a:rPr>
              <a:t>6:11</a:t>
            </a:r>
            <a:r>
              <a:rPr lang="en-US" sz="5200" dirty="0"/>
              <a:t>) daily bread (</a:t>
            </a:r>
            <a:r>
              <a:rPr lang="en-US" sz="5200" i="1" dirty="0"/>
              <a:t>provisions</a:t>
            </a:r>
            <a:r>
              <a:rPr lang="en-US" sz="5200" dirty="0"/>
              <a:t>)</a:t>
            </a:r>
          </a:p>
          <a:p>
            <a:pPr marL="406400" algn="l"/>
            <a:r>
              <a:rPr lang="en-US" sz="5200" dirty="0"/>
              <a:t>(</a:t>
            </a:r>
            <a:r>
              <a:rPr lang="en-US" sz="5200" b="1" dirty="0">
                <a:solidFill>
                  <a:srgbClr val="FF0000"/>
                </a:solidFill>
              </a:rPr>
              <a:t>6:19</a:t>
            </a:r>
            <a:r>
              <a:rPr lang="en-US" sz="5200" dirty="0"/>
              <a:t>) moths &amp; rust (</a:t>
            </a:r>
            <a:r>
              <a:rPr lang="en-US" sz="5200" i="1" dirty="0"/>
              <a:t>eternity</a:t>
            </a:r>
            <a:r>
              <a:rPr lang="en-US" sz="5200" dirty="0"/>
              <a:t>)</a:t>
            </a:r>
          </a:p>
          <a:p>
            <a:pPr marL="406400" algn="l"/>
            <a:r>
              <a:rPr lang="en-US" sz="5200" dirty="0"/>
              <a:t>(</a:t>
            </a:r>
            <a:r>
              <a:rPr lang="en-US" sz="5200" b="1" dirty="0">
                <a:solidFill>
                  <a:srgbClr val="FF0000"/>
                </a:solidFill>
              </a:rPr>
              <a:t>6:25</a:t>
            </a:r>
            <a:r>
              <a:rPr lang="en-US" sz="5200" dirty="0"/>
              <a:t>) food &amp; clothing (</a:t>
            </a:r>
            <a:r>
              <a:rPr lang="en-US" sz="5200" i="1" dirty="0"/>
              <a:t>priorities</a:t>
            </a:r>
            <a:r>
              <a:rPr lang="en-US" sz="5200" dirty="0"/>
              <a:t>)</a:t>
            </a:r>
          </a:p>
          <a:p>
            <a:pPr marL="406400" algn="l"/>
            <a:r>
              <a:rPr lang="en-US" sz="5200" spc="-150" dirty="0"/>
              <a:t>(</a:t>
            </a:r>
            <a:r>
              <a:rPr lang="en-US" sz="5200" b="1" spc="-200" dirty="0">
                <a:solidFill>
                  <a:srgbClr val="FF0000"/>
                </a:solidFill>
              </a:rPr>
              <a:t>6:26,28,30</a:t>
            </a:r>
            <a:r>
              <a:rPr lang="en-US" sz="5200" spc="-200" dirty="0"/>
              <a:t>) birds, barns, flowers, fields (</a:t>
            </a:r>
            <a:r>
              <a:rPr lang="en-US" sz="5200" i="1" spc="-200" dirty="0"/>
              <a:t>faith</a:t>
            </a:r>
            <a:r>
              <a:rPr lang="en-US" sz="5200" spc="-200" dirty="0"/>
              <a:t>)</a:t>
            </a:r>
          </a:p>
          <a:p>
            <a:pPr marL="406400" algn="l"/>
            <a:r>
              <a:rPr lang="en-US" sz="5200" spc="-100" dirty="0"/>
              <a:t>(</a:t>
            </a:r>
            <a:r>
              <a:rPr lang="en-US" sz="5200" b="1" spc="-100" dirty="0">
                <a:solidFill>
                  <a:srgbClr val="FF0000"/>
                </a:solidFill>
              </a:rPr>
              <a:t>7:9,10</a:t>
            </a:r>
            <a:r>
              <a:rPr lang="en-US" sz="5200" spc="-100" dirty="0"/>
              <a:t>) bread, stones, fish, snakes (</a:t>
            </a:r>
            <a:r>
              <a:rPr lang="en-US" sz="5200" i="1" spc="-100" dirty="0"/>
              <a:t>prayer</a:t>
            </a:r>
            <a:r>
              <a:rPr lang="en-US" sz="5200" spc="-1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8905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 lnSpcReduction="10000"/>
          </a:bodyPr>
          <a:lstStyle/>
          <a:p>
            <a:r>
              <a:rPr lang="en-US" sz="4800" b="1" dirty="0"/>
              <a:t>He taught how to be BLESSED</a:t>
            </a:r>
            <a:r>
              <a:rPr lang="en-US" sz="4800" dirty="0"/>
              <a:t> …</a:t>
            </a:r>
          </a:p>
          <a:p>
            <a:r>
              <a:rPr lang="en-US" sz="4800" b="1" dirty="0"/>
              <a:t>beatitudes</a:t>
            </a:r>
            <a:r>
              <a:rPr lang="en-US" sz="4800" dirty="0"/>
              <a:t> = Latin word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dirty="0"/>
              <a:t>fortunate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dirty="0"/>
              <a:t>well off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dirty="0"/>
              <a:t>happy (</a:t>
            </a:r>
            <a:r>
              <a:rPr lang="en-US" sz="4800" i="1" dirty="0"/>
              <a:t>but see </a:t>
            </a:r>
            <a:r>
              <a:rPr lang="en-US" sz="4800" b="1" dirty="0">
                <a:solidFill>
                  <a:srgbClr val="FF0000"/>
                </a:solidFill>
              </a:rPr>
              <a:t>5:4,10-12</a:t>
            </a:r>
            <a:r>
              <a:rPr lang="en-US" sz="4800" dirty="0"/>
              <a:t>)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b="1" dirty="0"/>
              <a:t>fit for eternity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3-12</a:t>
            </a:r>
            <a:r>
              <a:rPr lang="en-US" sz="4800" dirty="0"/>
              <a:t>) </a:t>
            </a:r>
            <a:r>
              <a:rPr lang="en-US" sz="4800" b="1" dirty="0"/>
              <a:t>8 characteristics </a:t>
            </a:r>
            <a:r>
              <a:rPr lang="en-US" sz="4800" dirty="0"/>
              <a:t>of those who are fit 	for the </a:t>
            </a:r>
            <a:r>
              <a:rPr lang="en-US" sz="4800" b="1" dirty="0"/>
              <a:t>Kingdom of Heaven </a:t>
            </a: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3,10</a:t>
            </a:r>
            <a:r>
              <a:rPr lang="en-US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664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dirty="0"/>
              <a:t>A </a:t>
            </a:r>
            <a:r>
              <a:rPr lang="en-US" sz="4800" b="1" dirty="0"/>
              <a:t>Kingdom</a:t>
            </a:r>
            <a:r>
              <a:rPr lang="en-US" sz="4800" dirty="0"/>
              <a:t> both </a:t>
            </a:r>
            <a:r>
              <a:rPr lang="en-US" sz="4800" b="1" dirty="0"/>
              <a:t>now</a:t>
            </a:r>
            <a:r>
              <a:rPr lang="en-US" sz="4800" dirty="0"/>
              <a:t>, and </a:t>
            </a:r>
            <a:r>
              <a:rPr lang="en-US" sz="4800" b="1" dirty="0"/>
              <a:t>not yet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3,10</a:t>
            </a:r>
            <a:r>
              <a:rPr lang="en-US" sz="4800" dirty="0"/>
              <a:t>) … theirs </a:t>
            </a:r>
            <a:r>
              <a:rPr lang="en-US" sz="4800" b="1" dirty="0"/>
              <a:t>IS</a:t>
            </a:r>
            <a:r>
              <a:rPr lang="en-US" sz="4800" dirty="0"/>
              <a:t> the Kingdom (</a:t>
            </a:r>
            <a:r>
              <a:rPr lang="en-US" sz="4800" i="1" dirty="0"/>
              <a:t>now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4-9</a:t>
            </a:r>
            <a:r>
              <a:rPr lang="en-US" sz="4800" dirty="0"/>
              <a:t>) … they </a:t>
            </a:r>
            <a:r>
              <a:rPr lang="en-US" sz="4800" b="1" dirty="0"/>
              <a:t>SHALL</a:t>
            </a:r>
            <a:r>
              <a:rPr lang="en-US" sz="4800" dirty="0"/>
              <a:t> (</a:t>
            </a:r>
            <a:r>
              <a:rPr lang="en-US" sz="4800" i="1" dirty="0"/>
              <a:t>not yet</a:t>
            </a:r>
            <a:r>
              <a:rPr lang="en-US" sz="4800" dirty="0"/>
              <a:t>)</a:t>
            </a:r>
          </a:p>
          <a:p>
            <a:endParaRPr lang="en-US" sz="4800" dirty="0"/>
          </a:p>
          <a:p>
            <a:r>
              <a:rPr lang="en-US" sz="4800" dirty="0"/>
              <a:t>There are </a:t>
            </a:r>
            <a:r>
              <a:rPr lang="en-US" sz="4800" b="1" dirty="0"/>
              <a:t>foretastes</a:t>
            </a:r>
            <a:r>
              <a:rPr lang="en-US" sz="4800" dirty="0"/>
              <a:t> of Kingdom living  here and now, but the full </a:t>
            </a:r>
            <a:r>
              <a:rPr lang="en-US" sz="4800" b="1" dirty="0"/>
              <a:t>experience</a:t>
            </a:r>
            <a:r>
              <a:rPr lang="en-US" sz="4800" dirty="0"/>
              <a:t>                  is yet to come.</a:t>
            </a:r>
          </a:p>
        </p:txBody>
      </p:sp>
    </p:spTree>
    <p:extLst>
      <p:ext uri="{BB962C8B-B14F-4D97-AF65-F5344CB8AC3E}">
        <p14:creationId xmlns:p14="http://schemas.microsoft.com/office/powerpoint/2010/main" val="179644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b="1" dirty="0"/>
              <a:t>God’s Kingdom </a:t>
            </a:r>
            <a:r>
              <a:rPr lang="en-US" sz="4800" dirty="0"/>
              <a:t>includes …</a:t>
            </a:r>
            <a:endParaRPr lang="en-US" sz="4800" b="1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4</a:t>
            </a:r>
            <a:r>
              <a:rPr lang="en-US" sz="4800" dirty="0"/>
              <a:t>) </a:t>
            </a:r>
            <a:r>
              <a:rPr lang="en-US" sz="4800" b="1" dirty="0"/>
              <a:t>Comfort</a:t>
            </a:r>
            <a:r>
              <a:rPr lang="en-US" sz="4800" dirty="0"/>
              <a:t> </a:t>
            </a:r>
            <a:r>
              <a:rPr lang="en-US" sz="3600" dirty="0"/>
              <a:t>- both now (</a:t>
            </a:r>
            <a:r>
              <a:rPr lang="en-US" sz="3600" b="1" dirty="0">
                <a:solidFill>
                  <a:srgbClr val="FF0000"/>
                </a:solidFill>
              </a:rPr>
              <a:t>Mt 5:11,12</a:t>
            </a:r>
            <a:r>
              <a:rPr lang="en-US" sz="3600" dirty="0"/>
              <a:t>) &amp; not yet 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Rev 21:4 </a:t>
            </a:r>
            <a:r>
              <a:rPr lang="en-US" sz="4800" i="1" dirty="0"/>
              <a:t>God will wipe away every </a:t>
            </a:r>
            <a:r>
              <a:rPr lang="en-US" sz="4800" b="1" i="1" dirty="0"/>
              <a:t>tear</a:t>
            </a:r>
            <a:r>
              <a:rPr lang="en-US" sz="4800" i="1" dirty="0"/>
              <a:t> from their eyes, and </a:t>
            </a:r>
            <a:r>
              <a:rPr lang="en-US" sz="4800" b="1" i="1" dirty="0"/>
              <a:t>death</a:t>
            </a:r>
            <a:r>
              <a:rPr lang="en-US" sz="4800" i="1" dirty="0"/>
              <a:t> shall be no more, neither shall there be </a:t>
            </a:r>
            <a:r>
              <a:rPr lang="en-US" sz="4800" b="1" i="1" dirty="0"/>
              <a:t>mourning</a:t>
            </a:r>
            <a:r>
              <a:rPr lang="en-US" sz="4800" i="1" dirty="0"/>
              <a:t>, nor </a:t>
            </a:r>
            <a:r>
              <a:rPr lang="en-US" sz="4800" b="1" i="1" dirty="0"/>
              <a:t>crying</a:t>
            </a:r>
            <a:r>
              <a:rPr lang="en-US" sz="4800" i="1" dirty="0"/>
              <a:t>, nor </a:t>
            </a:r>
            <a:r>
              <a:rPr lang="en-US" sz="4800" b="1" i="1" dirty="0"/>
              <a:t>pain</a:t>
            </a:r>
            <a:r>
              <a:rPr lang="en-US" sz="4800" i="1" dirty="0"/>
              <a:t> anymore, for the former things have passed away. </a:t>
            </a:r>
          </a:p>
        </p:txBody>
      </p:sp>
    </p:spTree>
    <p:extLst>
      <p:ext uri="{BB962C8B-B14F-4D97-AF65-F5344CB8AC3E}">
        <p14:creationId xmlns:p14="http://schemas.microsoft.com/office/powerpoint/2010/main" val="157986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 lnSpcReduction="10000"/>
          </a:bodyPr>
          <a:lstStyle/>
          <a:p>
            <a:r>
              <a:rPr lang="en-US" sz="4800" b="1" dirty="0"/>
              <a:t>God’s Kingdom </a:t>
            </a:r>
            <a:r>
              <a:rPr lang="en-US" sz="4800" dirty="0"/>
              <a:t>includes …</a:t>
            </a:r>
            <a:endParaRPr lang="en-US" sz="4800" b="1" dirty="0"/>
          </a:p>
          <a:p>
            <a:pPr algn="l"/>
            <a:r>
              <a:rPr lang="en-US" sz="3200" dirty="0"/>
              <a:t>(</a:t>
            </a:r>
            <a:r>
              <a:rPr lang="en-US" sz="3200" b="1" dirty="0">
                <a:solidFill>
                  <a:srgbClr val="FF0000"/>
                </a:solidFill>
              </a:rPr>
              <a:t>4</a:t>
            </a:r>
            <a:r>
              <a:rPr lang="en-US" sz="3200" dirty="0"/>
              <a:t>) </a:t>
            </a:r>
            <a:r>
              <a:rPr lang="en-US" sz="3200" b="1" dirty="0"/>
              <a:t>Comfort</a:t>
            </a:r>
            <a:r>
              <a:rPr lang="en-US" sz="3200" dirty="0"/>
              <a:t> 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7</a:t>
            </a:r>
            <a:r>
              <a:rPr lang="en-US" sz="4800" dirty="0"/>
              <a:t>) </a:t>
            </a:r>
            <a:r>
              <a:rPr lang="en-US" sz="4800" b="1" dirty="0"/>
              <a:t>Mercy</a:t>
            </a:r>
            <a:r>
              <a:rPr lang="en-US" sz="4800" dirty="0"/>
              <a:t> - both now (</a:t>
            </a:r>
            <a:r>
              <a:rPr lang="en-US" sz="4800" b="1" dirty="0">
                <a:solidFill>
                  <a:srgbClr val="FF0000"/>
                </a:solidFill>
              </a:rPr>
              <a:t>Titus 3:5</a:t>
            </a:r>
            <a:r>
              <a:rPr lang="en-US" sz="4800" dirty="0"/>
              <a:t>) &amp; not yet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Titus 3:5  </a:t>
            </a:r>
            <a:r>
              <a:rPr lang="en-US" sz="4800" i="1" dirty="0"/>
              <a:t>Not by works of righteousness which we have done, but according to His </a:t>
            </a:r>
            <a:r>
              <a:rPr lang="en-US" sz="4800" b="1" i="1" dirty="0"/>
              <a:t>mercy</a:t>
            </a:r>
            <a:r>
              <a:rPr lang="en-US" sz="4800" i="1" dirty="0"/>
              <a:t> He saved us.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Jude 1:21  </a:t>
            </a:r>
            <a:r>
              <a:rPr lang="en-US" sz="4800" i="1" dirty="0"/>
              <a:t>Keep yourselves in the love of God, looking for the </a:t>
            </a:r>
            <a:r>
              <a:rPr lang="en-US" sz="4800" b="1" i="1" dirty="0"/>
              <a:t>mercy</a:t>
            </a:r>
            <a:r>
              <a:rPr lang="en-US" sz="4800" i="1" dirty="0"/>
              <a:t> of our Lord Jesus Christ unto eternal life. </a:t>
            </a:r>
          </a:p>
        </p:txBody>
      </p:sp>
    </p:spTree>
    <p:extLst>
      <p:ext uri="{BB962C8B-B14F-4D97-AF65-F5344CB8AC3E}">
        <p14:creationId xmlns:p14="http://schemas.microsoft.com/office/powerpoint/2010/main" val="378084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b="1" dirty="0"/>
              <a:t>God’s Kingdom </a:t>
            </a:r>
            <a:r>
              <a:rPr lang="en-US" sz="4800" dirty="0"/>
              <a:t>includes …</a:t>
            </a:r>
            <a:endParaRPr lang="en-US" sz="4800" b="1" dirty="0"/>
          </a:p>
          <a:p>
            <a:pPr algn="l"/>
            <a:r>
              <a:rPr lang="en-US" sz="3200" dirty="0"/>
              <a:t>(</a:t>
            </a:r>
            <a:r>
              <a:rPr lang="en-US" sz="3200" b="1" dirty="0">
                <a:solidFill>
                  <a:srgbClr val="FF0000"/>
                </a:solidFill>
              </a:rPr>
              <a:t>4</a:t>
            </a:r>
            <a:r>
              <a:rPr lang="en-US" sz="3200" dirty="0"/>
              <a:t>) </a:t>
            </a:r>
            <a:r>
              <a:rPr lang="en-US" sz="3200" b="1" dirty="0"/>
              <a:t>Comfort</a:t>
            </a:r>
            <a:r>
              <a:rPr lang="en-US" sz="3200" dirty="0"/>
              <a:t> </a:t>
            </a:r>
          </a:p>
          <a:p>
            <a:pPr algn="l"/>
            <a:r>
              <a:rPr lang="en-US" sz="3200" dirty="0"/>
              <a:t>(</a:t>
            </a:r>
            <a:r>
              <a:rPr lang="en-US" sz="3200" b="1" dirty="0">
                <a:solidFill>
                  <a:srgbClr val="FF0000"/>
                </a:solidFill>
              </a:rPr>
              <a:t>7</a:t>
            </a:r>
            <a:r>
              <a:rPr lang="en-US" sz="3200" dirty="0"/>
              <a:t>) </a:t>
            </a:r>
            <a:r>
              <a:rPr lang="en-US" sz="3200" b="1" dirty="0"/>
              <a:t>Mercy</a:t>
            </a:r>
            <a:endParaRPr lang="en-US" sz="3200" dirty="0"/>
          </a:p>
          <a:p>
            <a:pPr algn="l"/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9</a:t>
            </a:r>
            <a:r>
              <a:rPr lang="en-US" sz="4800" spc="-150" dirty="0"/>
              <a:t>) </a:t>
            </a:r>
            <a:r>
              <a:rPr lang="en-US" sz="4800" b="1" spc="-150" dirty="0"/>
              <a:t>Sons of God </a:t>
            </a:r>
            <a:r>
              <a:rPr lang="en-US" sz="4800" dirty="0"/>
              <a:t>- now (</a:t>
            </a:r>
            <a:r>
              <a:rPr lang="en-US" sz="4800" b="1" dirty="0">
                <a:solidFill>
                  <a:srgbClr val="FF0000"/>
                </a:solidFill>
              </a:rPr>
              <a:t>Mt 5:16</a:t>
            </a:r>
            <a:r>
              <a:rPr lang="en-US" sz="4800" dirty="0"/>
              <a:t>) &amp; not yet  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Rom 8:23</a:t>
            </a:r>
            <a:r>
              <a:rPr lang="en-US" sz="4800" dirty="0">
                <a:solidFill>
                  <a:srgbClr val="FF0000"/>
                </a:solidFill>
              </a:rPr>
              <a:t>  </a:t>
            </a:r>
            <a:r>
              <a:rPr lang="en-US" sz="4800" i="1" dirty="0"/>
              <a:t>We who have the </a:t>
            </a:r>
            <a:r>
              <a:rPr lang="en-US" sz="4800" i="1" dirty="0" err="1"/>
              <a:t>firstfruits</a:t>
            </a:r>
            <a:r>
              <a:rPr lang="en-US" sz="4800" i="1" dirty="0"/>
              <a:t> of the Spirit, even we ourselves groan within ourselves, eagerly waiting for the adoption as sons, the redemption of our body. </a:t>
            </a:r>
          </a:p>
        </p:txBody>
      </p:sp>
    </p:spTree>
    <p:extLst>
      <p:ext uri="{BB962C8B-B14F-4D97-AF65-F5344CB8AC3E}">
        <p14:creationId xmlns:p14="http://schemas.microsoft.com/office/powerpoint/2010/main" val="102794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dirty="0"/>
              <a:t>There are </a:t>
            </a:r>
            <a:r>
              <a:rPr lang="en-US" sz="4800" b="1" dirty="0"/>
              <a:t>foretastes</a:t>
            </a:r>
            <a:r>
              <a:rPr lang="en-US" sz="4800" dirty="0"/>
              <a:t> of Kingdom living  here and now, but the full </a:t>
            </a:r>
            <a:r>
              <a:rPr lang="en-US" sz="4800" b="1" dirty="0"/>
              <a:t>experience</a:t>
            </a:r>
            <a:r>
              <a:rPr lang="en-US" sz="4800" dirty="0"/>
              <a:t>                  is yet to come.</a:t>
            </a:r>
          </a:p>
          <a:p>
            <a:endParaRPr lang="en-US" sz="4800" dirty="0"/>
          </a:p>
          <a:p>
            <a:r>
              <a:rPr lang="en-US" sz="4800" dirty="0"/>
              <a:t>Notice the </a:t>
            </a:r>
            <a:r>
              <a:rPr lang="en-US" sz="4800" b="1" dirty="0"/>
              <a:t>order</a:t>
            </a:r>
            <a:r>
              <a:rPr lang="en-US" sz="4800" dirty="0"/>
              <a:t> of the Beatitudes.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6020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r>
              <a:rPr lang="en-US" sz="4800" b="1" dirty="0"/>
              <a:t>Grace Alone </a:t>
            </a:r>
            <a:r>
              <a:rPr lang="en-US" sz="4800" dirty="0"/>
              <a:t>(# 128)</a:t>
            </a:r>
          </a:p>
          <a:p>
            <a:r>
              <a:rPr lang="en-US" sz="4800" dirty="0"/>
              <a:t>Every promise we can make,</a:t>
            </a:r>
          </a:p>
          <a:p>
            <a:r>
              <a:rPr lang="en-US" sz="4800" dirty="0"/>
              <a:t>Every prayer and step of faith,</a:t>
            </a:r>
          </a:p>
          <a:p>
            <a:r>
              <a:rPr lang="en-US" sz="4800" dirty="0"/>
              <a:t>Every difference we will make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2626628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dirty="0"/>
              <a:t>Being </a:t>
            </a:r>
            <a:r>
              <a:rPr lang="en-US" sz="4800" b="1" dirty="0"/>
              <a:t>“poor in spirit” </a:t>
            </a:r>
            <a:r>
              <a:rPr lang="en-US" sz="4800" dirty="0"/>
              <a:t>is</a:t>
            </a:r>
            <a:r>
              <a:rPr lang="en-US" sz="4800" b="1" dirty="0"/>
              <a:t> FIRST </a:t>
            </a:r>
            <a:r>
              <a:rPr lang="en-US" sz="4800" dirty="0"/>
              <a:t>because …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dirty="0"/>
              <a:t>To be </a:t>
            </a:r>
            <a:r>
              <a:rPr lang="en-US" sz="4800" b="1" dirty="0"/>
              <a:t>SAVED by Jesus</a:t>
            </a:r>
            <a:r>
              <a:rPr lang="en-US" sz="4800" dirty="0"/>
              <a:t>, I must first realize I am lost, deceived, and dead (</a:t>
            </a:r>
            <a:r>
              <a:rPr lang="en-US" sz="4800" b="1" dirty="0">
                <a:solidFill>
                  <a:srgbClr val="FF0000"/>
                </a:solidFill>
              </a:rPr>
              <a:t>Jn 14:6</a:t>
            </a:r>
            <a:r>
              <a:rPr lang="en-US" sz="4800" dirty="0"/>
              <a:t>).</a:t>
            </a:r>
          </a:p>
          <a:p>
            <a:pPr algn="l"/>
            <a:r>
              <a:rPr lang="en-US" sz="4800" i="1" dirty="0"/>
              <a:t>Jesus said, "I am the </a:t>
            </a:r>
            <a:r>
              <a:rPr lang="en-US" sz="4800" b="1" i="1" dirty="0"/>
              <a:t>way</a:t>
            </a:r>
            <a:r>
              <a:rPr lang="en-US" sz="4800" i="1" dirty="0"/>
              <a:t>, the </a:t>
            </a:r>
            <a:r>
              <a:rPr lang="en-US" sz="4800" b="1" i="1" dirty="0"/>
              <a:t>truth</a:t>
            </a:r>
            <a:r>
              <a:rPr lang="en-US" sz="4800" i="1" dirty="0"/>
              <a:t>, and the </a:t>
            </a:r>
            <a:r>
              <a:rPr lang="en-US" sz="4800" b="1" i="1" dirty="0"/>
              <a:t>life</a:t>
            </a:r>
            <a:r>
              <a:rPr lang="en-US" sz="4800" i="1" dirty="0"/>
              <a:t>. No one comes to the Father except through Me. </a:t>
            </a:r>
          </a:p>
        </p:txBody>
      </p:sp>
    </p:spTree>
    <p:extLst>
      <p:ext uri="{BB962C8B-B14F-4D97-AF65-F5344CB8AC3E}">
        <p14:creationId xmlns:p14="http://schemas.microsoft.com/office/powerpoint/2010/main" val="162669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dirty="0"/>
              <a:t>Being </a:t>
            </a:r>
            <a:r>
              <a:rPr lang="en-US" sz="4800" b="1" dirty="0"/>
              <a:t>“poor in spirit” </a:t>
            </a:r>
            <a:r>
              <a:rPr lang="en-US" sz="4800" dirty="0"/>
              <a:t>is</a:t>
            </a:r>
            <a:r>
              <a:rPr lang="en-US" sz="4800" b="1" dirty="0"/>
              <a:t> FIRST </a:t>
            </a:r>
            <a:r>
              <a:rPr lang="en-US" sz="4800" dirty="0"/>
              <a:t>because …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dirty="0"/>
              <a:t>To </a:t>
            </a:r>
            <a:r>
              <a:rPr lang="en-US" sz="4800" b="1" dirty="0"/>
              <a:t>FOLLOW Jesus</a:t>
            </a:r>
            <a:r>
              <a:rPr lang="en-US" sz="4800" dirty="0"/>
              <a:t>, I must first accept </a:t>
            </a:r>
            <a:r>
              <a:rPr lang="en-US" sz="4800" spc="-100" dirty="0"/>
              <a:t>that I am not the best one to lead (</a:t>
            </a:r>
            <a:r>
              <a:rPr lang="en-US" sz="4800" b="1" spc="-100" dirty="0" err="1">
                <a:solidFill>
                  <a:srgbClr val="FF0000"/>
                </a:solidFill>
              </a:rPr>
              <a:t>Pr</a:t>
            </a:r>
            <a:r>
              <a:rPr lang="en-US" sz="4800" b="1" spc="-100" dirty="0">
                <a:solidFill>
                  <a:srgbClr val="FF0000"/>
                </a:solidFill>
              </a:rPr>
              <a:t> 3:5,6</a:t>
            </a:r>
            <a:r>
              <a:rPr lang="en-US" sz="4800" spc="-100" dirty="0"/>
              <a:t>).</a:t>
            </a:r>
          </a:p>
          <a:p>
            <a:pPr algn="l"/>
            <a:r>
              <a:rPr lang="en-US" sz="4800" i="1" dirty="0"/>
              <a:t>Trust in the LORD with all your heart, and lean not on your own understanding; </a:t>
            </a:r>
          </a:p>
          <a:p>
            <a:pPr algn="l"/>
            <a:r>
              <a:rPr lang="en-US" sz="4800" i="1" dirty="0"/>
              <a:t>In all your ways acknowledge Him, and He will direct your paths. </a:t>
            </a:r>
          </a:p>
        </p:txBody>
      </p:sp>
    </p:spTree>
    <p:extLst>
      <p:ext uri="{BB962C8B-B14F-4D97-AF65-F5344CB8AC3E}">
        <p14:creationId xmlns:p14="http://schemas.microsoft.com/office/powerpoint/2010/main" val="364205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Being </a:t>
            </a:r>
            <a:r>
              <a:rPr lang="en-US" sz="4800" b="1" dirty="0"/>
              <a:t>“poor in spirit” </a:t>
            </a:r>
            <a:r>
              <a:rPr lang="en-US" sz="4800" dirty="0"/>
              <a:t>is</a:t>
            </a:r>
            <a:r>
              <a:rPr lang="en-US" sz="4800" b="1" dirty="0"/>
              <a:t> FIRST </a:t>
            </a:r>
            <a:r>
              <a:rPr lang="en-US" sz="4800" dirty="0"/>
              <a:t>because …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dirty="0"/>
              <a:t>To </a:t>
            </a:r>
            <a:r>
              <a:rPr lang="en-US" sz="4800" b="1" dirty="0"/>
              <a:t>SERVE like Jesus</a:t>
            </a:r>
            <a:r>
              <a:rPr lang="en-US" sz="4800" dirty="0"/>
              <a:t>, I must first become lesser rather than greater (</a:t>
            </a:r>
            <a:r>
              <a:rPr lang="en-US" sz="4800" b="1" dirty="0">
                <a:solidFill>
                  <a:srgbClr val="FF0000"/>
                </a:solidFill>
              </a:rPr>
              <a:t>Mt 20:26-28</a:t>
            </a:r>
            <a:r>
              <a:rPr lang="en-US" sz="4800" dirty="0"/>
              <a:t>).</a:t>
            </a:r>
          </a:p>
          <a:p>
            <a:pPr algn="l"/>
            <a:r>
              <a:rPr lang="en-US" sz="4800" i="1" dirty="0"/>
              <a:t>Whoever desires to become great among you, let him be your </a:t>
            </a:r>
            <a:r>
              <a:rPr lang="en-US" sz="4800" b="1" i="1" dirty="0"/>
              <a:t>servant</a:t>
            </a:r>
            <a:r>
              <a:rPr lang="en-US" sz="4800" i="1" dirty="0"/>
              <a:t>. And whoever desires to be first among you, let him be your </a:t>
            </a:r>
            <a:r>
              <a:rPr lang="en-US" sz="4800" b="1" i="1" dirty="0"/>
              <a:t>slave</a:t>
            </a:r>
            <a:r>
              <a:rPr lang="en-US" sz="4800" i="1" dirty="0"/>
              <a:t>— just as the Son of Man did not come to be served, but </a:t>
            </a:r>
            <a:r>
              <a:rPr lang="en-US" sz="4800" b="1" i="1" dirty="0"/>
              <a:t>to serve</a:t>
            </a:r>
            <a:r>
              <a:rPr lang="en-US" sz="4800" i="1" dirty="0"/>
              <a:t>, and to give His life a ransom for many.</a:t>
            </a:r>
          </a:p>
        </p:txBody>
      </p:sp>
    </p:spTree>
    <p:extLst>
      <p:ext uri="{BB962C8B-B14F-4D97-AF65-F5344CB8AC3E}">
        <p14:creationId xmlns:p14="http://schemas.microsoft.com/office/powerpoint/2010/main" val="73843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 fontScale="92500"/>
          </a:bodyPr>
          <a:lstStyle/>
          <a:p>
            <a:r>
              <a:rPr lang="en-US" sz="5200" dirty="0"/>
              <a:t>Blessed are the “</a:t>
            </a:r>
            <a:r>
              <a:rPr lang="en-US" sz="5200" i="1" dirty="0"/>
              <a:t>spiritually</a:t>
            </a:r>
            <a:r>
              <a:rPr lang="en-US" sz="5200" dirty="0"/>
              <a:t> </a:t>
            </a:r>
            <a:r>
              <a:rPr lang="en-US" sz="5200" i="1" dirty="0"/>
              <a:t>bankrupt”      </a:t>
            </a:r>
            <a:r>
              <a:rPr lang="en-US" sz="5200" dirty="0"/>
              <a:t> for theirs is the </a:t>
            </a:r>
            <a:r>
              <a:rPr lang="en-US" sz="5200" b="1" dirty="0"/>
              <a:t>Kingdom of Heaven</a:t>
            </a:r>
            <a:r>
              <a:rPr lang="en-US" sz="5200" dirty="0"/>
              <a:t>.</a:t>
            </a:r>
          </a:p>
          <a:p>
            <a:pPr algn="l"/>
            <a:r>
              <a:rPr lang="en-US" sz="5200" spc="-150" dirty="0">
                <a:sym typeface="Wingdings" panose="05000000000000000000" pitchFamily="2" charset="2"/>
              </a:rPr>
              <a:t></a:t>
            </a:r>
            <a:r>
              <a:rPr lang="en-US" sz="5200" spc="-150" dirty="0"/>
              <a:t> If you are a </a:t>
            </a:r>
            <a:r>
              <a:rPr lang="en-US" sz="5200" b="1" spc="-150" dirty="0"/>
              <a:t>disciple</a:t>
            </a:r>
            <a:r>
              <a:rPr lang="en-US" sz="5200" spc="-150" dirty="0"/>
              <a:t>, this is a </a:t>
            </a:r>
            <a:r>
              <a:rPr lang="en-US" sz="5200" b="1" spc="-150" dirty="0">
                <a:solidFill>
                  <a:srgbClr val="FF0000"/>
                </a:solidFill>
              </a:rPr>
              <a:t>commendation</a:t>
            </a:r>
            <a:r>
              <a:rPr lang="en-US" sz="5200" spc="-150" dirty="0"/>
              <a:t>.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	</a:t>
            </a:r>
            <a:r>
              <a:rPr lang="en-US" sz="4800" spc="-150" dirty="0"/>
              <a:t>“</a:t>
            </a:r>
            <a:r>
              <a:rPr lang="en-US" sz="4800" i="1" spc="-150" dirty="0"/>
              <a:t>How fortunate you </a:t>
            </a:r>
            <a:r>
              <a:rPr lang="en-US" sz="4800" b="1" i="1" spc="-150" dirty="0"/>
              <a:t>are</a:t>
            </a:r>
            <a:r>
              <a:rPr lang="en-US" sz="4800" spc="-150" dirty="0"/>
              <a:t>! </a:t>
            </a:r>
            <a:r>
              <a:rPr lang="en-US" sz="4800" i="1" spc="-150" dirty="0"/>
              <a:t>You’ve exchanged </a:t>
            </a:r>
            <a:r>
              <a:rPr lang="en-US" sz="4800" i="1" dirty="0"/>
              <a:t>your 		poverty for Christ’s riches.</a:t>
            </a:r>
            <a:r>
              <a:rPr lang="en-US" sz="4800" dirty="0"/>
              <a:t>”</a:t>
            </a:r>
          </a:p>
          <a:p>
            <a:pPr algn="l"/>
            <a:r>
              <a:rPr lang="en-US" sz="5200" spc="-150" dirty="0">
                <a:sym typeface="Wingdings" panose="05000000000000000000" pitchFamily="2" charset="2"/>
              </a:rPr>
              <a:t></a:t>
            </a:r>
            <a:r>
              <a:rPr lang="en-US" sz="5200" spc="-150" dirty="0"/>
              <a:t> If you’re still in the </a:t>
            </a:r>
            <a:r>
              <a:rPr lang="en-US" sz="5200" b="1" spc="-150" dirty="0"/>
              <a:t>crowd</a:t>
            </a:r>
            <a:r>
              <a:rPr lang="en-US" sz="5200" spc="-150" dirty="0"/>
              <a:t>, it’s an </a:t>
            </a:r>
            <a:r>
              <a:rPr lang="en-US" sz="5200" b="1" spc="-150" dirty="0">
                <a:solidFill>
                  <a:srgbClr val="FF0000"/>
                </a:solidFill>
              </a:rPr>
              <a:t>invitation</a:t>
            </a:r>
            <a:r>
              <a:rPr lang="en-US" sz="5200" spc="-150" dirty="0"/>
              <a:t>.</a:t>
            </a:r>
          </a:p>
          <a:p>
            <a:pPr algn="l">
              <a:tabLst>
                <a:tab pos="508000" algn="l"/>
              </a:tabLst>
            </a:pPr>
            <a:r>
              <a:rPr lang="en-US" sz="4800" dirty="0"/>
              <a:t>	“</a:t>
            </a:r>
            <a:r>
              <a:rPr lang="en-US" sz="4800" i="1" dirty="0"/>
              <a:t>How fortunate you </a:t>
            </a:r>
            <a:r>
              <a:rPr lang="en-US" sz="4800" b="1" i="1" dirty="0"/>
              <a:t>could be, </a:t>
            </a:r>
            <a:r>
              <a:rPr lang="en-US" sz="4800" i="1" dirty="0"/>
              <a:t>if you will 			</a:t>
            </a:r>
            <a:r>
              <a:rPr lang="en-US" sz="4800" i="1" spc="-50" dirty="0"/>
              <a:t>become an empty-handed follower of Jesus.</a:t>
            </a:r>
            <a:r>
              <a:rPr lang="en-US" sz="4800" spc="-50" dirty="0"/>
              <a:t>”</a:t>
            </a:r>
            <a:endParaRPr lang="en-US" sz="48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8861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b="1" dirty="0"/>
              <a:t>Sermon on the Mountain - </a:t>
            </a:r>
            <a:r>
              <a:rPr lang="en-US" sz="4800" b="1" dirty="0">
                <a:solidFill>
                  <a:srgbClr val="FF0000"/>
                </a:solidFill>
              </a:rPr>
              <a:t>Matthew </a:t>
            </a:r>
          </a:p>
          <a:p>
            <a:pPr marL="50800"/>
            <a:r>
              <a:rPr lang="en-US" sz="4800" dirty="0"/>
              <a:t>Jesus’ commendation and invitation          to the Kingdom of Heaven, now &amp; not yet.</a:t>
            </a:r>
          </a:p>
          <a:p>
            <a:pPr marL="50800" algn="l"/>
            <a:r>
              <a:rPr lang="en-US" sz="4800" dirty="0" err="1"/>
              <a:t>Chpt</a:t>
            </a:r>
            <a:r>
              <a:rPr lang="en-US" sz="48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5</a:t>
            </a:r>
            <a:r>
              <a:rPr lang="en-US" sz="4800" dirty="0"/>
              <a:t> - What to </a:t>
            </a:r>
            <a:r>
              <a:rPr lang="en-US" sz="4800" b="1" dirty="0"/>
              <a:t>BE </a:t>
            </a:r>
            <a:r>
              <a:rPr lang="en-US" sz="4800" dirty="0"/>
              <a:t>(</a:t>
            </a:r>
            <a:r>
              <a:rPr lang="en-US" sz="4800" i="1" dirty="0"/>
              <a:t>Beatitudes</a:t>
            </a:r>
            <a:r>
              <a:rPr lang="en-US" sz="4800" dirty="0"/>
              <a:t>)</a:t>
            </a:r>
          </a:p>
          <a:p>
            <a:pPr marL="50800"/>
            <a:r>
              <a:rPr lang="en-US" sz="4800" b="1" dirty="0"/>
              <a:t>First … Be POOR in SPIRIT</a:t>
            </a:r>
            <a:endParaRPr lang="en-US" sz="4800" dirty="0"/>
          </a:p>
          <a:p>
            <a:pPr marL="50800" algn="l"/>
            <a:r>
              <a:rPr lang="en-US" sz="4800" dirty="0" err="1"/>
              <a:t>Chpt</a:t>
            </a:r>
            <a:r>
              <a:rPr lang="en-US" sz="48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6</a:t>
            </a:r>
            <a:r>
              <a:rPr lang="en-US" sz="4800" dirty="0"/>
              <a:t> - What to </a:t>
            </a:r>
            <a:r>
              <a:rPr lang="en-US" sz="4800" b="1" dirty="0"/>
              <a:t>DO </a:t>
            </a:r>
            <a:endParaRPr lang="en-US" sz="4800" dirty="0"/>
          </a:p>
          <a:p>
            <a:pPr marL="50800" algn="l"/>
            <a:r>
              <a:rPr lang="en-US" sz="4800" dirty="0" err="1"/>
              <a:t>Chpt</a:t>
            </a:r>
            <a:r>
              <a:rPr lang="en-US" sz="48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7</a:t>
            </a:r>
            <a:r>
              <a:rPr lang="en-US" sz="4800" dirty="0"/>
              <a:t> - What </a:t>
            </a:r>
            <a:r>
              <a:rPr lang="en-US" sz="4800" b="1" dirty="0"/>
              <a:t>NOT to DO</a:t>
            </a:r>
          </a:p>
          <a:p>
            <a:pPr marL="50800" algn="l"/>
            <a:endParaRPr lang="en-US" sz="4800" b="1" dirty="0"/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1939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A5808EE-84BB-4195-9953-3232B9266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3458"/>
            <a:ext cx="10962968" cy="6096000"/>
          </a:xfrm>
        </p:spPr>
        <p:txBody>
          <a:bodyPr>
            <a:normAutofit/>
          </a:bodyPr>
          <a:lstStyle/>
          <a:p>
            <a:pPr fontAlgn="base">
              <a:lnSpc>
                <a:spcPct val="100000"/>
              </a:lnSpc>
            </a:pPr>
            <a:endParaRPr lang="en-US" sz="5400" dirty="0"/>
          </a:p>
          <a:p>
            <a:pPr fontAlgn="base">
              <a:lnSpc>
                <a:spcPct val="100000"/>
              </a:lnSpc>
            </a:pPr>
            <a:r>
              <a:rPr lang="en-US" sz="5400" dirty="0"/>
              <a:t>Just as I am without one plea                    but that Thy blood was shed for me</a:t>
            </a:r>
            <a:br>
              <a:rPr lang="en-US" sz="5400" dirty="0"/>
            </a:br>
            <a:r>
              <a:rPr lang="en-US" sz="5400" dirty="0"/>
              <a:t>And that Thou </a:t>
            </a:r>
            <a:r>
              <a:rPr lang="en-US" sz="5400" dirty="0" err="1"/>
              <a:t>bid'st</a:t>
            </a:r>
            <a:r>
              <a:rPr lang="en-US" sz="5400" dirty="0"/>
              <a:t> me come to Thee</a:t>
            </a:r>
            <a:br>
              <a:rPr lang="en-US" sz="5400" dirty="0"/>
            </a:br>
            <a:r>
              <a:rPr lang="en-US" sz="5400" dirty="0"/>
              <a:t>Oh Lamb of God I come, I come</a:t>
            </a:r>
          </a:p>
        </p:txBody>
      </p:sp>
    </p:spTree>
    <p:extLst>
      <p:ext uri="{BB962C8B-B14F-4D97-AF65-F5344CB8AC3E}">
        <p14:creationId xmlns:p14="http://schemas.microsoft.com/office/powerpoint/2010/main" val="12068573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A5808EE-84BB-4195-9953-3232B9266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3458"/>
            <a:ext cx="10962968" cy="6096000"/>
          </a:xfrm>
        </p:spPr>
        <p:txBody>
          <a:bodyPr>
            <a:normAutofit/>
          </a:bodyPr>
          <a:lstStyle/>
          <a:p>
            <a:pPr fontAlgn="base"/>
            <a:endParaRPr lang="en-US" sz="5400" dirty="0"/>
          </a:p>
          <a:p>
            <a:pPr fontAlgn="base"/>
            <a:r>
              <a:rPr lang="en-US" sz="5400" dirty="0"/>
              <a:t>Just as I am and waiting not</a:t>
            </a:r>
            <a:br>
              <a:rPr lang="en-US" sz="5400" dirty="0"/>
            </a:br>
            <a:r>
              <a:rPr lang="en-US" sz="5400" dirty="0"/>
              <a:t>To rid my soul of one dark blot</a:t>
            </a:r>
            <a:br>
              <a:rPr lang="en-US" sz="5400" dirty="0"/>
            </a:br>
            <a:r>
              <a:rPr lang="en-US" sz="5400" spc="-300" dirty="0"/>
              <a:t>To Thee who's blood can cleanse each spot</a:t>
            </a:r>
            <a:br>
              <a:rPr lang="en-US" sz="5400" dirty="0"/>
            </a:br>
            <a:r>
              <a:rPr lang="en-US" sz="5400" dirty="0"/>
              <a:t>Oh Lamb of God I come, I come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84070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A5808EE-84BB-4195-9953-3232B9266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3458"/>
            <a:ext cx="10962968" cy="6096000"/>
          </a:xfrm>
        </p:spPr>
        <p:txBody>
          <a:bodyPr>
            <a:normAutofit/>
          </a:bodyPr>
          <a:lstStyle/>
          <a:p>
            <a:pPr fontAlgn="base"/>
            <a:endParaRPr lang="en-US" sz="5400" dirty="0"/>
          </a:p>
          <a:p>
            <a:pPr fontAlgn="base"/>
            <a:r>
              <a:rPr lang="en-US" sz="5400" dirty="0"/>
              <a:t>Just as I am, Thou wilt receive,</a:t>
            </a:r>
          </a:p>
          <a:p>
            <a:pPr fontAlgn="base"/>
            <a:r>
              <a:rPr lang="en-US" sz="5400" spc="-150" dirty="0"/>
              <a:t>Wilt welcome, pardon, cleanse, relieve</a:t>
            </a:r>
            <a:r>
              <a:rPr lang="en-US" sz="5400" dirty="0"/>
              <a:t>;</a:t>
            </a:r>
          </a:p>
          <a:p>
            <a:pPr fontAlgn="base"/>
            <a:r>
              <a:rPr lang="en-US" sz="5400" dirty="0"/>
              <a:t>Because Thy promise I believe,</a:t>
            </a:r>
          </a:p>
          <a:p>
            <a:pPr fontAlgn="base"/>
            <a:r>
              <a:rPr lang="en-US" sz="5400" dirty="0"/>
              <a:t>O Lamb of God, I come, I come.</a:t>
            </a:r>
          </a:p>
        </p:txBody>
      </p:sp>
    </p:spTree>
    <p:extLst>
      <p:ext uri="{BB962C8B-B14F-4D97-AF65-F5344CB8AC3E}">
        <p14:creationId xmlns:p14="http://schemas.microsoft.com/office/powerpoint/2010/main" val="212632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dirty="0"/>
              <a:t>Every mountain we will climb,</a:t>
            </a:r>
          </a:p>
          <a:p>
            <a:r>
              <a:rPr lang="en-US" sz="4800" dirty="0"/>
              <a:t>Every ray of hope we shine,</a:t>
            </a:r>
          </a:p>
          <a:p>
            <a:r>
              <a:rPr lang="en-US" sz="4800" dirty="0"/>
              <a:t>Every blessing left behind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303749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b="1" dirty="0"/>
              <a:t>Grace alone which God supplies,</a:t>
            </a:r>
          </a:p>
          <a:p>
            <a:r>
              <a:rPr lang="en-US" sz="4800" b="1" dirty="0"/>
              <a:t>Strength unknown He will provide.</a:t>
            </a:r>
          </a:p>
          <a:p>
            <a:r>
              <a:rPr lang="en-US" sz="4800" b="1" dirty="0"/>
              <a:t>Christ in us, our Cornerstone;</a:t>
            </a:r>
          </a:p>
          <a:p>
            <a:r>
              <a:rPr lang="en-US" sz="4800" b="1" dirty="0"/>
              <a:t>We will go forth</a:t>
            </a:r>
          </a:p>
          <a:p>
            <a:r>
              <a:rPr lang="en-US" sz="4800" b="1" dirty="0"/>
              <a:t>In grace alone.</a:t>
            </a:r>
          </a:p>
        </p:txBody>
      </p:sp>
    </p:spTree>
    <p:extLst>
      <p:ext uri="{BB962C8B-B14F-4D97-AF65-F5344CB8AC3E}">
        <p14:creationId xmlns:p14="http://schemas.microsoft.com/office/powerpoint/2010/main" val="263884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r>
              <a:rPr lang="en-US" sz="4800" dirty="0"/>
              <a:t>Every soul we long to reach,</a:t>
            </a:r>
          </a:p>
          <a:p>
            <a:r>
              <a:rPr lang="en-US" sz="4800" dirty="0"/>
              <a:t>Every heart we hope to teach,</a:t>
            </a:r>
          </a:p>
          <a:p>
            <a:r>
              <a:rPr lang="en-US" sz="4800" dirty="0"/>
              <a:t>Every where we share His peace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255708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dirty="0"/>
              <a:t>Every loving word we say, </a:t>
            </a:r>
          </a:p>
          <a:p>
            <a:r>
              <a:rPr lang="en-US" sz="4800" dirty="0"/>
              <a:t>Every tear we wipe away,</a:t>
            </a:r>
          </a:p>
          <a:p>
            <a:r>
              <a:rPr lang="en-US" sz="4800" dirty="0"/>
              <a:t>Every sorrow turned to praise,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130330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b="1" dirty="0"/>
              <a:t>Grace alone which God supplies,</a:t>
            </a:r>
          </a:p>
          <a:p>
            <a:r>
              <a:rPr lang="en-US" sz="4800" b="1" dirty="0"/>
              <a:t>Strength unknown He will provide.</a:t>
            </a:r>
          </a:p>
          <a:p>
            <a:r>
              <a:rPr lang="en-US" sz="4800" b="1" dirty="0"/>
              <a:t>Christ in us, our Cornerstone;</a:t>
            </a:r>
          </a:p>
          <a:p>
            <a:r>
              <a:rPr lang="en-US" sz="4800" b="1" dirty="0"/>
              <a:t>We will go forth</a:t>
            </a:r>
          </a:p>
          <a:p>
            <a:r>
              <a:rPr lang="en-US" sz="4800" b="1" dirty="0"/>
              <a:t>In grace alone.</a:t>
            </a:r>
          </a:p>
        </p:txBody>
      </p:sp>
    </p:spTree>
    <p:extLst>
      <p:ext uri="{BB962C8B-B14F-4D97-AF65-F5344CB8AC3E}">
        <p14:creationId xmlns:p14="http://schemas.microsoft.com/office/powerpoint/2010/main" val="1234179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b="1" dirty="0"/>
              <a:t>Sermon on the Mountain </a:t>
            </a:r>
          </a:p>
          <a:p>
            <a:r>
              <a:rPr lang="en-US" sz="4800" b="1" dirty="0">
                <a:solidFill>
                  <a:srgbClr val="FF0000"/>
                </a:solidFill>
              </a:rPr>
              <a:t>Matthew 5-7</a:t>
            </a:r>
          </a:p>
          <a:p>
            <a:pPr algn="l"/>
            <a:endParaRPr lang="en-US" sz="1400" b="1" dirty="0">
              <a:solidFill>
                <a:srgbClr val="FF0000"/>
              </a:solidFill>
            </a:endParaRP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4:23-25</a:t>
            </a:r>
            <a:r>
              <a:rPr lang="en-US" sz="4800" b="1" dirty="0"/>
              <a:t> </a:t>
            </a:r>
            <a:r>
              <a:rPr lang="en-US" sz="4800" dirty="0"/>
              <a:t>- Multitudes seeking </a:t>
            </a:r>
          </a:p>
          <a:p>
            <a:pPr algn="l"/>
            <a:r>
              <a:rPr lang="en-US" sz="4800" dirty="0"/>
              <a:t>	(</a:t>
            </a:r>
            <a:r>
              <a:rPr lang="en-US" sz="4800" b="1" dirty="0">
                <a:solidFill>
                  <a:srgbClr val="FF0000"/>
                </a:solidFill>
              </a:rPr>
              <a:t>5:1</a:t>
            </a:r>
            <a:r>
              <a:rPr lang="en-US" sz="4800" dirty="0"/>
              <a:t>) </a:t>
            </a:r>
            <a:r>
              <a:rPr lang="en-US" sz="4800" b="1" dirty="0"/>
              <a:t>Disciples</a:t>
            </a:r>
            <a:r>
              <a:rPr lang="en-US" sz="4800" dirty="0"/>
              <a:t> closest</a:t>
            </a:r>
          </a:p>
          <a:p>
            <a:pPr algn="l"/>
            <a:r>
              <a:rPr lang="en-US" sz="4800" dirty="0"/>
              <a:t>	(</a:t>
            </a:r>
            <a:r>
              <a:rPr lang="en-US" sz="4800" b="1" dirty="0">
                <a:solidFill>
                  <a:srgbClr val="FF0000"/>
                </a:solidFill>
              </a:rPr>
              <a:t>7:28</a:t>
            </a:r>
            <a:r>
              <a:rPr lang="en-US" sz="4800" dirty="0"/>
              <a:t>) The </a:t>
            </a:r>
            <a:r>
              <a:rPr lang="en-US" sz="4800" b="1" dirty="0"/>
              <a:t>crowd</a:t>
            </a:r>
            <a:r>
              <a:rPr lang="en-US" sz="4800" dirty="0"/>
              <a:t> gathered around and 		also hearing</a:t>
            </a:r>
          </a:p>
        </p:txBody>
      </p:sp>
    </p:spTree>
    <p:extLst>
      <p:ext uri="{BB962C8B-B14F-4D97-AF65-F5344CB8AC3E}">
        <p14:creationId xmlns:p14="http://schemas.microsoft.com/office/powerpoint/2010/main" val="147863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Autofit/>
          </a:bodyPr>
          <a:lstStyle/>
          <a:p>
            <a:r>
              <a:rPr lang="en-US" sz="4800" b="1" dirty="0"/>
              <a:t>Sermon on the Mountain - </a:t>
            </a:r>
            <a:r>
              <a:rPr lang="en-US" sz="4800" b="1" dirty="0">
                <a:solidFill>
                  <a:srgbClr val="FF0000"/>
                </a:solidFill>
              </a:rPr>
              <a:t>Matthew </a:t>
            </a:r>
          </a:p>
          <a:p>
            <a:pPr algn="l"/>
            <a:r>
              <a:rPr lang="en-US" sz="3600" b="1" dirty="0">
                <a:solidFill>
                  <a:srgbClr val="FF0000"/>
                </a:solidFill>
              </a:rPr>
              <a:t>4:23-25</a:t>
            </a:r>
            <a:r>
              <a:rPr lang="en-US" sz="3600" b="1" dirty="0"/>
              <a:t> </a:t>
            </a:r>
            <a:r>
              <a:rPr lang="en-US" sz="3600" dirty="0"/>
              <a:t>- Multitudes seeking 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5:1</a:t>
            </a:r>
            <a:r>
              <a:rPr lang="en-US" sz="4800" dirty="0"/>
              <a:t> - Mountain setting</a:t>
            </a:r>
          </a:p>
          <a:p>
            <a:pPr marL="576263" indent="-339725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800" b="1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Gen 22 </a:t>
            </a:r>
            <a:r>
              <a:rPr lang="en-US" sz="4800" dirty="0"/>
              <a:t>- Abraham &amp; Isaac on </a:t>
            </a:r>
            <a:r>
              <a:rPr lang="en-US" sz="4800" b="1" dirty="0"/>
              <a:t>Moriah</a:t>
            </a:r>
          </a:p>
          <a:p>
            <a:pPr marL="576263" indent="-339725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800" b="1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Ex 19,20 </a:t>
            </a:r>
            <a:r>
              <a:rPr lang="en-US" sz="4800" dirty="0"/>
              <a:t>- Moses on </a:t>
            </a:r>
            <a:r>
              <a:rPr lang="en-US" sz="4800" b="1" dirty="0"/>
              <a:t>Sinai</a:t>
            </a:r>
          </a:p>
          <a:p>
            <a:pPr marL="576263" indent="-339725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800" b="1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II Chron 3 </a:t>
            </a:r>
            <a:r>
              <a:rPr lang="en-US" sz="4800" dirty="0"/>
              <a:t>- David &amp; Solomon on </a:t>
            </a:r>
            <a:r>
              <a:rPr lang="en-US" sz="4800" b="1" dirty="0"/>
              <a:t>Zion</a:t>
            </a:r>
          </a:p>
          <a:p>
            <a:pPr marL="576263" indent="-339725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800" b="1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I Kings 18 </a:t>
            </a:r>
            <a:r>
              <a:rPr lang="en-US" sz="4800" dirty="0"/>
              <a:t>- Elijah on </a:t>
            </a:r>
            <a:r>
              <a:rPr lang="en-US" sz="4800" b="1" dirty="0"/>
              <a:t>Carmel</a:t>
            </a:r>
          </a:p>
          <a:p>
            <a:pPr marL="576263" indent="-339725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800" b="1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Matt 5 </a:t>
            </a:r>
            <a:r>
              <a:rPr lang="en-US" sz="4800" dirty="0"/>
              <a:t>- Jesus above the </a:t>
            </a:r>
            <a:r>
              <a:rPr lang="en-US" sz="4800" b="1" dirty="0"/>
              <a:t>Sea of Galilee</a:t>
            </a:r>
          </a:p>
        </p:txBody>
      </p:sp>
    </p:spTree>
    <p:extLst>
      <p:ext uri="{BB962C8B-B14F-4D97-AF65-F5344CB8AC3E}">
        <p14:creationId xmlns:p14="http://schemas.microsoft.com/office/powerpoint/2010/main" val="182579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1257</Words>
  <Application>Microsoft Office PowerPoint</Application>
  <PresentationFormat>Widescreen</PresentationFormat>
  <Paragraphs>136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Welcome to GBC  January 15,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Depue</dc:creator>
  <cp:lastModifiedBy>Anne Depue</cp:lastModifiedBy>
  <cp:revision>49</cp:revision>
  <dcterms:created xsi:type="dcterms:W3CDTF">2023-01-09T20:34:11Z</dcterms:created>
  <dcterms:modified xsi:type="dcterms:W3CDTF">2023-01-20T22:07:09Z</dcterms:modified>
</cp:coreProperties>
</file>