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9" r:id="rId3"/>
    <p:sldId id="256" r:id="rId4"/>
    <p:sldId id="260" r:id="rId5"/>
    <p:sldId id="258" r:id="rId6"/>
    <p:sldId id="270" r:id="rId7"/>
    <p:sldId id="259" r:id="rId8"/>
    <p:sldId id="262" r:id="rId9"/>
    <p:sldId id="266" r:id="rId10"/>
    <p:sldId id="265" r:id="rId11"/>
    <p:sldId id="267" r:id="rId12"/>
    <p:sldId id="261" r:id="rId13"/>
    <p:sldId id="263" r:id="rId14"/>
    <p:sldId id="264" r:id="rId15"/>
    <p:sldId id="272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5" d="100"/>
          <a:sy n="45" d="100"/>
        </p:scale>
        <p:origin x="62" y="61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5A928-2047-4FF3-B64D-07A9341D63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1E63F5-F172-4F81-92C6-D23971E1DC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C555E1-5F05-4458-85A4-3F027012F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F617D-4D3E-46E9-9B2A-11413F856F5D}" type="datetimeFigureOut">
              <a:rPr lang="en-US" smtClean="0"/>
              <a:t>5/28/2023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727415-DEAC-46F8-9B76-269A9241B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A38994-F7EB-491B-B983-E1FE336A3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2E26-95F8-4CB3-B382-51663D4D5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098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8A815-A52E-455E-9266-000960BC2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7C8210-006D-4ABD-9B6B-BCFD2A2FF1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514155-762F-4805-9837-01AAED0BB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F617D-4D3E-46E9-9B2A-11413F856F5D}" type="datetimeFigureOut">
              <a:rPr lang="en-US" smtClean="0"/>
              <a:t>5/28/2023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A996B9-96DA-4949-85FF-44DBD3AE5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FE6BEE-1C0A-48A0-9C70-DBF4E9FA1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2E26-95F8-4CB3-B382-51663D4D5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446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4EDA56-62B5-451F-A441-B150D26207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0A49C1-0876-4E62-8FC5-059C0E5686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FF9D1D-6175-4271-AFC4-A8234321B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F617D-4D3E-46E9-9B2A-11413F856F5D}" type="datetimeFigureOut">
              <a:rPr lang="en-US" smtClean="0"/>
              <a:t>5/28/2023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9A0323-33B1-4818-B541-FB1F472DC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0C3814-1CC2-4E03-90E0-8EA0916BD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2E26-95F8-4CB3-B382-51663D4D5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613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BA91D-CE35-4593-B62C-0FDEA744C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57363-DEED-49EA-87C3-B123623B0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4C6C4E-8609-4655-A016-3DDCDE8DA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F617D-4D3E-46E9-9B2A-11413F856F5D}" type="datetimeFigureOut">
              <a:rPr lang="en-US" smtClean="0"/>
              <a:t>5/28/2023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43082C-67E6-4489-9864-75099A3FE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D5F3B-4680-43FD-91C4-0D65411F1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2E26-95F8-4CB3-B382-51663D4D5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888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721C1-CF45-4E1A-B5AB-C1DD8AB7E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1BE4D7-87A1-4794-8584-DF3749FED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99D667-6842-47A9-9DE5-5D2000292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F617D-4D3E-46E9-9B2A-11413F856F5D}" type="datetimeFigureOut">
              <a:rPr lang="en-US" smtClean="0"/>
              <a:t>5/28/2023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93C123-EE13-47A5-8900-077788677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F3F11-0D8A-46B7-96B7-208E6BC73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2E26-95F8-4CB3-B382-51663D4D5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831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56C53-2F1E-4729-8633-40F6F84AA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56EF8-9D84-48A3-B38B-9BEFA5B9BA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2E7BFE-8DF6-4AE5-A27A-4785E956F1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9AA051-FE35-459A-BDFF-1F08ADADB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F617D-4D3E-46E9-9B2A-11413F856F5D}" type="datetimeFigureOut">
              <a:rPr lang="en-US" smtClean="0"/>
              <a:t>5/28/2023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605C83-2869-4939-8E3C-E5B25BA9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DC3362-0CF0-4131-AE0F-4AFD5D7F0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2E26-95F8-4CB3-B382-51663D4D5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725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607BF-6B6C-4EB7-834F-AC3BDA6F2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7A1D87-4D54-48D7-BD38-9FF13E10E7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A2A60F-430C-4EA6-AD5F-6BF314EFBB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825B70-6F66-4EE8-BFC6-68972D2A73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F0233E-441B-435B-B049-118C946AC4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451235-0F7D-4FF2-A4EA-6EFB780DF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F617D-4D3E-46E9-9B2A-11413F856F5D}" type="datetimeFigureOut">
              <a:rPr lang="en-US" smtClean="0"/>
              <a:t>5/28/2023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01A802-C487-4E10-90D9-2B934F8CC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3FFF1E-0877-4C08-A910-E5ADE62A1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2E26-95F8-4CB3-B382-51663D4D5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404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A8137-F406-4956-83BD-8B2AB0A01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624454-57CB-4727-9FA4-6489163AE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F617D-4D3E-46E9-9B2A-11413F856F5D}" type="datetimeFigureOut">
              <a:rPr lang="en-US" smtClean="0"/>
              <a:t>5/28/2023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F6F4DC-DBD7-4C9E-8604-AB1496073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C40EA4-7687-4DA4-8F52-63B275AB8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2E26-95F8-4CB3-B382-51663D4D5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836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21ACAE-2E93-43AB-84BC-0AFED9B78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F617D-4D3E-46E9-9B2A-11413F856F5D}" type="datetimeFigureOut">
              <a:rPr lang="en-US" smtClean="0"/>
              <a:t>5/28/2023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A8AC64-D8B3-4A58-8BD7-7B829A03C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D1659D-D3BA-46A1-B38C-C21584475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2E26-95F8-4CB3-B382-51663D4D5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851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52935-6358-424D-988E-7ED8FD303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C13FE3-C68D-44F8-92ED-5FB477612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DEBBCD-8CE3-44CE-935A-66D00393C1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204122-44AE-4164-B759-FD0761519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F617D-4D3E-46E9-9B2A-11413F856F5D}" type="datetimeFigureOut">
              <a:rPr lang="en-US" smtClean="0"/>
              <a:t>5/28/2023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D8D2FB-ADDA-4132-B44A-FB06BF036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FBB8D4-3723-4013-B2BD-1467FC043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2E26-95F8-4CB3-B382-51663D4D5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08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7EFDA-79FD-4229-9CB7-28A29E277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9AACF3-8CE9-4FF5-A353-BFC106CCC7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9A1849-3815-4EB3-81C0-A2C823E24F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FE4D80-0F3F-48CB-B201-A7FC01F36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F617D-4D3E-46E9-9B2A-11413F856F5D}" type="datetimeFigureOut">
              <a:rPr lang="en-US" smtClean="0"/>
              <a:t>5/28/2023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4D9B34-44DD-4990-A8CC-6FF066CA2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396D4E-856E-4165-8DBC-41498DE9B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2E26-95F8-4CB3-B382-51663D4D5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854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F50670-07A5-4BE7-B603-C0E3FCA01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BFF8FA-2EB4-4544-9820-17D8E7B14F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6784FC-65F4-4F25-B6A6-847DAD92C3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F617D-4D3E-46E9-9B2A-11413F856F5D}" type="datetimeFigureOut">
              <a:rPr lang="en-US" smtClean="0"/>
              <a:t>5/28/2023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D6953-558C-4DE6-B8F1-4EDA747A11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00FF0E-7278-47C5-B145-C8C8D363DA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82E26-95F8-4CB3-B382-51663D4D5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168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5169F6-15EC-4CB3-EA09-981E4D3171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18" b="1989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AF5A9A-CA2A-6610-D875-4C212693C091}"/>
              </a:ext>
            </a:extLst>
          </p:cNvPr>
          <p:cNvSpPr txBox="1"/>
          <p:nvPr/>
        </p:nvSpPr>
        <p:spPr>
          <a:xfrm>
            <a:off x="487680" y="419949"/>
            <a:ext cx="33731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Welcome to GBC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6CDA16-5641-E1D0-4BC9-12EEED3CF155}"/>
              </a:ext>
            </a:extLst>
          </p:cNvPr>
          <p:cNvSpPr txBox="1"/>
          <p:nvPr/>
        </p:nvSpPr>
        <p:spPr>
          <a:xfrm>
            <a:off x="7738538" y="419949"/>
            <a:ext cx="4009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May 28</a:t>
            </a:r>
            <a:r>
              <a:rPr lang="en-US" sz="4800" b="1" baseline="30000" dirty="0"/>
              <a:t>th</a:t>
            </a:r>
            <a:r>
              <a:rPr lang="en-US" sz="4800" b="1" dirty="0"/>
              <a:t>, 2023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F69613-159E-4D4D-0602-040E03D7A7F7}"/>
              </a:ext>
            </a:extLst>
          </p:cNvPr>
          <p:cNvSpPr txBox="1"/>
          <p:nvPr/>
        </p:nvSpPr>
        <p:spPr>
          <a:xfrm>
            <a:off x="955040" y="4968240"/>
            <a:ext cx="10363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From the mountains to the prairies …</a:t>
            </a:r>
          </a:p>
          <a:p>
            <a:pPr algn="ctr"/>
            <a:r>
              <a:rPr lang="en-US" sz="48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God Bless America!</a:t>
            </a:r>
          </a:p>
        </p:txBody>
      </p:sp>
    </p:spTree>
    <p:extLst>
      <p:ext uri="{BB962C8B-B14F-4D97-AF65-F5344CB8AC3E}">
        <p14:creationId xmlns:p14="http://schemas.microsoft.com/office/powerpoint/2010/main" val="6778269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ADB46A4-6773-4814-9A07-E08454197E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292" y="492369"/>
            <a:ext cx="11007970" cy="5943600"/>
          </a:xfrm>
        </p:spPr>
        <p:txBody>
          <a:bodyPr>
            <a:noAutofit/>
          </a:bodyPr>
          <a:lstStyle/>
          <a:p>
            <a:r>
              <a:rPr lang="en-US" sz="5400" b="1" dirty="0"/>
              <a:t>The BOOK of Ecclesiastes</a:t>
            </a:r>
            <a:endParaRPr lang="en-US" sz="5400" dirty="0"/>
          </a:p>
          <a:p>
            <a:pPr lvl="0" algn="l"/>
            <a:r>
              <a:rPr lang="en-US" sz="5400" b="1" dirty="0"/>
              <a:t>Preface</a:t>
            </a:r>
            <a:r>
              <a:rPr lang="en-US" sz="5400" dirty="0"/>
              <a:t> (1:2,3)</a:t>
            </a:r>
          </a:p>
          <a:p>
            <a:pPr lvl="0" algn="l"/>
            <a:r>
              <a:rPr lang="en-US" sz="5400" b="1" dirty="0"/>
              <a:t>Body</a:t>
            </a:r>
            <a:r>
              <a:rPr lang="en-US" sz="5400" dirty="0"/>
              <a:t> (12 chapters)</a:t>
            </a:r>
          </a:p>
          <a:p>
            <a:pPr lvl="0" algn="l"/>
            <a:r>
              <a:rPr lang="en-US" sz="5400" b="1" dirty="0"/>
              <a:t>Conclusion</a:t>
            </a:r>
            <a:r>
              <a:rPr lang="en-US" sz="5400" dirty="0"/>
              <a:t> (</a:t>
            </a:r>
            <a:r>
              <a:rPr lang="en-US" sz="5400" b="1" dirty="0">
                <a:solidFill>
                  <a:srgbClr val="FF0000"/>
                </a:solidFill>
              </a:rPr>
              <a:t>12:13,14</a:t>
            </a:r>
            <a:r>
              <a:rPr lang="en-US" sz="5400" dirty="0"/>
              <a:t>) – Biblical 	</a:t>
            </a:r>
            <a:r>
              <a:rPr lang="en-US" sz="5400" b="1" u="sng" dirty="0">
                <a:solidFill>
                  <a:srgbClr val="FF0000"/>
                </a:solidFill>
              </a:rPr>
              <a:t>ORTHODOXY</a:t>
            </a:r>
          </a:p>
        </p:txBody>
      </p:sp>
    </p:spTree>
    <p:extLst>
      <p:ext uri="{BB962C8B-B14F-4D97-AF65-F5344CB8AC3E}">
        <p14:creationId xmlns:p14="http://schemas.microsoft.com/office/powerpoint/2010/main" val="1206284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ADB46A4-6773-4814-9A07-E08454197E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292" y="492369"/>
            <a:ext cx="11007970" cy="5943600"/>
          </a:xfrm>
        </p:spPr>
        <p:txBody>
          <a:bodyPr>
            <a:noAutofit/>
          </a:bodyPr>
          <a:lstStyle/>
          <a:p>
            <a:pPr algn="l"/>
            <a:r>
              <a:rPr lang="en-US" sz="5400" b="1" dirty="0">
                <a:solidFill>
                  <a:srgbClr val="FF0000"/>
                </a:solidFill>
              </a:rPr>
              <a:t>Eccl 12:13,14</a:t>
            </a:r>
            <a:r>
              <a:rPr lang="en-US" sz="5400" dirty="0"/>
              <a:t>  Hear the </a:t>
            </a:r>
            <a:r>
              <a:rPr lang="en-US" sz="5400" b="1" dirty="0"/>
              <a:t>conclusion</a:t>
            </a:r>
            <a:r>
              <a:rPr lang="en-US" sz="5400" dirty="0"/>
              <a:t> of the whole matter: </a:t>
            </a:r>
            <a:r>
              <a:rPr lang="en-US" sz="5400" b="1" dirty="0"/>
              <a:t>Fear</a:t>
            </a:r>
            <a:r>
              <a:rPr lang="en-US" sz="5400" dirty="0"/>
              <a:t> God and </a:t>
            </a:r>
            <a:r>
              <a:rPr lang="en-US" sz="5400" b="1" dirty="0"/>
              <a:t>keep</a:t>
            </a:r>
            <a:r>
              <a:rPr lang="en-US" sz="5400" dirty="0"/>
              <a:t> His commandments, for this is mankind’s all. For God will bring every work into </a:t>
            </a:r>
            <a:r>
              <a:rPr lang="en-US" sz="5400" b="1" dirty="0"/>
              <a:t>judgment</a:t>
            </a:r>
            <a:r>
              <a:rPr lang="en-US" sz="5400" dirty="0"/>
              <a:t>, including every secret thing, whether good or evil. </a:t>
            </a:r>
          </a:p>
          <a:p>
            <a:r>
              <a:rPr lang="en-US" sz="5400" i="1" dirty="0"/>
              <a:t>Holy Spirit’s </a:t>
            </a:r>
            <a:r>
              <a:rPr lang="en-US" sz="5400" b="1" i="1" dirty="0"/>
              <a:t>convicting</a:t>
            </a:r>
            <a:r>
              <a:rPr lang="en-US" sz="5400" i="1" dirty="0"/>
              <a:t> work </a:t>
            </a:r>
            <a:r>
              <a:rPr lang="en-US" sz="5400" dirty="0"/>
              <a:t>– </a:t>
            </a:r>
            <a:r>
              <a:rPr lang="en-US" sz="5400" b="1" dirty="0">
                <a:solidFill>
                  <a:srgbClr val="FF0000"/>
                </a:solidFill>
              </a:rPr>
              <a:t>Jn 16:8</a:t>
            </a:r>
          </a:p>
        </p:txBody>
      </p:sp>
    </p:spTree>
    <p:extLst>
      <p:ext uri="{BB962C8B-B14F-4D97-AF65-F5344CB8AC3E}">
        <p14:creationId xmlns:p14="http://schemas.microsoft.com/office/powerpoint/2010/main" val="2426216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ADB46A4-6773-4814-9A07-E08454197E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292" y="492369"/>
            <a:ext cx="11007970" cy="5943600"/>
          </a:xfrm>
        </p:spPr>
        <p:txBody>
          <a:bodyPr>
            <a:noAutofit/>
          </a:bodyPr>
          <a:lstStyle/>
          <a:p>
            <a:r>
              <a:rPr lang="en-US" sz="5400" b="1" dirty="0"/>
              <a:t>The Bottomline</a:t>
            </a:r>
            <a:endParaRPr lang="en-US" sz="5400" dirty="0"/>
          </a:p>
          <a:p>
            <a:pPr lvl="0" algn="l"/>
            <a:r>
              <a:rPr lang="en-US" sz="5400" dirty="0"/>
              <a:t>There is an appearance of </a:t>
            </a:r>
            <a:r>
              <a:rPr lang="en-US" sz="5400" b="1" dirty="0"/>
              <a:t>Vanity</a:t>
            </a:r>
            <a:r>
              <a:rPr lang="en-US" sz="5400" dirty="0"/>
              <a:t> </a:t>
            </a:r>
          </a:p>
          <a:p>
            <a:pPr lvl="0" algn="l">
              <a:tabLst>
                <a:tab pos="457200" algn="l"/>
              </a:tabLst>
            </a:pPr>
            <a:r>
              <a:rPr lang="en-US" sz="5400" dirty="0"/>
              <a:t>	– </a:t>
            </a:r>
            <a:r>
              <a:rPr lang="en-US" sz="5400" spc="-150" dirty="0"/>
              <a:t>Life does not make complete </a:t>
            </a:r>
            <a:r>
              <a:rPr lang="en-US" sz="5400" b="1" u="sng" spc="-150" dirty="0">
                <a:solidFill>
                  <a:srgbClr val="FF0000"/>
                </a:solidFill>
              </a:rPr>
              <a:t>SENSE</a:t>
            </a:r>
            <a:endParaRPr lang="en-US" sz="5400" spc="-150" dirty="0">
              <a:solidFill>
                <a:srgbClr val="FF0000"/>
              </a:solidFill>
            </a:endParaRPr>
          </a:p>
          <a:p>
            <a:pPr lvl="0" algn="l">
              <a:tabLst>
                <a:tab pos="457200" algn="l"/>
              </a:tabLst>
            </a:pPr>
            <a:r>
              <a:rPr lang="en-US" sz="5400" spc="-150" dirty="0"/>
              <a:t>Do embrace </a:t>
            </a:r>
            <a:r>
              <a:rPr lang="en-US" sz="5400" b="1" spc="-150" dirty="0"/>
              <a:t>Eating, Working, Rejoicing    </a:t>
            </a:r>
            <a:r>
              <a:rPr lang="en-US" sz="5400" b="1" dirty="0"/>
              <a:t>	</a:t>
            </a:r>
            <a:r>
              <a:rPr lang="en-US" sz="5400" dirty="0"/>
              <a:t>– Life is meant to be </a:t>
            </a:r>
            <a:r>
              <a:rPr lang="en-US" sz="5400" b="1" u="sng" dirty="0">
                <a:solidFill>
                  <a:srgbClr val="FF0000"/>
                </a:solidFill>
              </a:rPr>
              <a:t>ENJOYED</a:t>
            </a:r>
            <a:endParaRPr lang="en-US" sz="5400" dirty="0">
              <a:solidFill>
                <a:srgbClr val="FF0000"/>
              </a:solidFill>
            </a:endParaRPr>
          </a:p>
          <a:p>
            <a:pPr lvl="0" algn="l">
              <a:tabLst>
                <a:tab pos="457200" algn="l"/>
              </a:tabLst>
            </a:pPr>
            <a:r>
              <a:rPr lang="en-US" sz="5400" spc="-150" dirty="0"/>
              <a:t>In it all, </a:t>
            </a:r>
            <a:r>
              <a:rPr lang="en-US" sz="5400" b="1" spc="-150" dirty="0"/>
              <a:t>Fear God, Keep His Commands </a:t>
            </a:r>
            <a:endParaRPr lang="en-US" sz="5400" dirty="0"/>
          </a:p>
          <a:p>
            <a:pPr lvl="0" algn="l">
              <a:tabLst>
                <a:tab pos="457200" algn="l"/>
              </a:tabLst>
            </a:pPr>
            <a:r>
              <a:rPr lang="en-US" sz="5400" dirty="0"/>
              <a:t>	– Live right, or </a:t>
            </a:r>
            <a:r>
              <a:rPr lang="en-US" sz="5400" b="1" u="sng" dirty="0">
                <a:solidFill>
                  <a:srgbClr val="FF0000"/>
                </a:solidFill>
              </a:rPr>
              <a:t>ELSE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276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ADB46A4-6773-4814-9A07-E08454197E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292" y="492369"/>
            <a:ext cx="11007970" cy="5943600"/>
          </a:xfrm>
        </p:spPr>
        <p:txBody>
          <a:bodyPr>
            <a:noAutofit/>
          </a:bodyPr>
          <a:lstStyle/>
          <a:p>
            <a:r>
              <a:rPr lang="en-US" sz="5400" b="1" dirty="0"/>
              <a:t>What Solomon came to Believe</a:t>
            </a:r>
            <a:endParaRPr lang="en-US" sz="5400" dirty="0"/>
          </a:p>
          <a:p>
            <a:pPr lvl="0" algn="l"/>
            <a:r>
              <a:rPr lang="en-US" sz="5400" dirty="0"/>
              <a:t>Trusting God’s </a:t>
            </a:r>
            <a:r>
              <a:rPr lang="en-US" sz="5400" b="1" u="sng" dirty="0">
                <a:solidFill>
                  <a:srgbClr val="FF0000"/>
                </a:solidFill>
              </a:rPr>
              <a:t>WISDOM</a:t>
            </a:r>
            <a:r>
              <a:rPr lang="en-US" sz="5400" dirty="0"/>
              <a:t> makes life 	</a:t>
            </a:r>
            <a:r>
              <a:rPr lang="en-US" sz="5400" b="1" dirty="0"/>
              <a:t>sensible</a:t>
            </a:r>
          </a:p>
          <a:p>
            <a:pPr lvl="0" algn="l"/>
            <a:r>
              <a:rPr lang="en-US" sz="5400" dirty="0"/>
              <a:t>Trusting God’s </a:t>
            </a:r>
            <a:r>
              <a:rPr lang="en-US" sz="5400" b="1" u="sng" dirty="0">
                <a:solidFill>
                  <a:srgbClr val="FF0000"/>
                </a:solidFill>
              </a:rPr>
              <a:t>GOODNESS</a:t>
            </a:r>
            <a:r>
              <a:rPr lang="en-US" sz="5400" dirty="0"/>
              <a:t> makes life 	</a:t>
            </a:r>
            <a:r>
              <a:rPr lang="en-US" sz="5400" b="1" dirty="0"/>
              <a:t>enjoyable</a:t>
            </a:r>
          </a:p>
          <a:p>
            <a:pPr lvl="0" algn="l"/>
            <a:r>
              <a:rPr lang="en-US" sz="5400" dirty="0"/>
              <a:t>Trusting God’s </a:t>
            </a:r>
            <a:r>
              <a:rPr lang="en-US" sz="5400" b="1" u="sng" dirty="0">
                <a:solidFill>
                  <a:srgbClr val="FF0000"/>
                </a:solidFill>
              </a:rPr>
              <a:t>JUSTICE</a:t>
            </a:r>
            <a:r>
              <a:rPr lang="en-US" sz="5400" dirty="0"/>
              <a:t> makes life 	</a:t>
            </a:r>
            <a:r>
              <a:rPr lang="en-US" sz="5400" b="1" dirty="0"/>
              <a:t>accountable</a:t>
            </a:r>
          </a:p>
        </p:txBody>
      </p:sp>
    </p:spTree>
    <p:extLst>
      <p:ext uri="{BB962C8B-B14F-4D97-AF65-F5344CB8AC3E}">
        <p14:creationId xmlns:p14="http://schemas.microsoft.com/office/powerpoint/2010/main" val="35578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ADB46A4-6773-4814-9A07-E08454197E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292" y="492369"/>
            <a:ext cx="11007970" cy="5943600"/>
          </a:xfrm>
        </p:spPr>
        <p:txBody>
          <a:bodyPr>
            <a:noAutofit/>
          </a:bodyPr>
          <a:lstStyle/>
          <a:p>
            <a:r>
              <a:rPr lang="en-US" sz="5400" dirty="0"/>
              <a:t> </a:t>
            </a:r>
          </a:p>
          <a:p>
            <a:r>
              <a:rPr lang="en-US" sz="6600" i="1" dirty="0"/>
              <a:t>Hear the conclusion of the whole matter: Fear God and keep His commandments. This is the whole duty of man</a:t>
            </a:r>
            <a:r>
              <a:rPr lang="en-US" sz="6600" dirty="0"/>
              <a:t>.</a:t>
            </a:r>
          </a:p>
          <a:p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4040405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ADB46A4-6773-4814-9A07-E08454197E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292" y="492369"/>
            <a:ext cx="11007970" cy="5943600"/>
          </a:xfrm>
        </p:spPr>
        <p:txBody>
          <a:bodyPr>
            <a:noAutofit/>
          </a:bodyPr>
          <a:lstStyle/>
          <a:p>
            <a:endParaRPr lang="en-US" sz="1000" b="1" dirty="0"/>
          </a:p>
          <a:p>
            <a:r>
              <a:rPr lang="en-US" sz="6000" i="1" dirty="0"/>
              <a:t>God’s Timeless Wisdom for         Today’s Headline Questions</a:t>
            </a:r>
          </a:p>
          <a:p>
            <a:endParaRPr lang="en-US" sz="2000" dirty="0"/>
          </a:p>
          <a:p>
            <a:r>
              <a:rPr lang="en-US" sz="5400" dirty="0"/>
              <a:t>(New </a:t>
            </a:r>
            <a:r>
              <a:rPr lang="en-US" sz="5400" b="1" dirty="0"/>
              <a:t>Adult SS series </a:t>
            </a:r>
            <a:r>
              <a:rPr lang="en-US" sz="5400" dirty="0"/>
              <a:t>- 9:30 AM)</a:t>
            </a:r>
          </a:p>
          <a:p>
            <a:endParaRPr lang="en-US" sz="1000" b="1" dirty="0"/>
          </a:p>
          <a:p>
            <a:r>
              <a:rPr lang="en-US" sz="5400" b="1" dirty="0"/>
              <a:t>Living Beyond “</a:t>
            </a:r>
            <a:r>
              <a:rPr lang="en-US" sz="5400" b="1" i="1" dirty="0"/>
              <a:t>If Only</a:t>
            </a:r>
            <a:r>
              <a:rPr lang="en-US" sz="5400" b="1" dirty="0"/>
              <a:t> …”</a:t>
            </a:r>
            <a:endParaRPr lang="en-US" sz="5400" dirty="0"/>
          </a:p>
          <a:p>
            <a:r>
              <a:rPr lang="en-US" sz="5400" b="1" dirty="0">
                <a:solidFill>
                  <a:srgbClr val="FF0000"/>
                </a:solidFill>
              </a:rPr>
              <a:t>Ecclesiastes 1 &amp; 2</a:t>
            </a:r>
          </a:p>
          <a:p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51848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5169F6-15EC-4CB3-EA09-981E4D3171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18" b="1989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AF5A9A-CA2A-6610-D875-4C212693C091}"/>
              </a:ext>
            </a:extLst>
          </p:cNvPr>
          <p:cNvSpPr txBox="1"/>
          <p:nvPr/>
        </p:nvSpPr>
        <p:spPr>
          <a:xfrm>
            <a:off x="487680" y="419949"/>
            <a:ext cx="33731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Welcome to GBC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6CDA16-5641-E1D0-4BC9-12EEED3CF155}"/>
              </a:ext>
            </a:extLst>
          </p:cNvPr>
          <p:cNvSpPr txBox="1"/>
          <p:nvPr/>
        </p:nvSpPr>
        <p:spPr>
          <a:xfrm>
            <a:off x="7738538" y="419949"/>
            <a:ext cx="4009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May 28</a:t>
            </a:r>
            <a:r>
              <a:rPr lang="en-US" sz="4800" b="1" baseline="30000" dirty="0"/>
              <a:t>th</a:t>
            </a:r>
            <a:r>
              <a:rPr lang="en-US" sz="4800" b="1" dirty="0"/>
              <a:t>, 2023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F69613-159E-4D4D-0602-040E03D7A7F7}"/>
              </a:ext>
            </a:extLst>
          </p:cNvPr>
          <p:cNvSpPr txBox="1"/>
          <p:nvPr/>
        </p:nvSpPr>
        <p:spPr>
          <a:xfrm>
            <a:off x="955040" y="4968240"/>
            <a:ext cx="10363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From the mountains to the prairies …</a:t>
            </a:r>
          </a:p>
          <a:p>
            <a:pPr algn="ctr"/>
            <a:r>
              <a:rPr lang="en-US" sz="48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God Bless America!</a:t>
            </a:r>
          </a:p>
        </p:txBody>
      </p:sp>
    </p:spTree>
    <p:extLst>
      <p:ext uri="{BB962C8B-B14F-4D97-AF65-F5344CB8AC3E}">
        <p14:creationId xmlns:p14="http://schemas.microsoft.com/office/powerpoint/2010/main" val="889846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68164A9-1D8A-5DB0-6C56-3EC7822B62BB}"/>
              </a:ext>
            </a:extLst>
          </p:cNvPr>
          <p:cNvSpPr txBox="1"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US Flag Wallpapers - Wallpaper Cave">
            <a:extLst>
              <a:ext uri="{FF2B5EF4-FFF2-40B4-BE49-F238E27FC236}">
                <a16:creationId xmlns:a16="http://schemas.microsoft.com/office/drawing/2014/main" id="{ED0EAEE4-0172-3D18-A27B-ED494C573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8" y="60960"/>
            <a:ext cx="9001125" cy="67564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9FD8D0-0E09-6334-398F-1CC7B745B664}"/>
              </a:ext>
            </a:extLst>
          </p:cNvPr>
          <p:cNvSpPr txBox="1"/>
          <p:nvPr/>
        </p:nvSpPr>
        <p:spPr>
          <a:xfrm>
            <a:off x="3637280" y="101600"/>
            <a:ext cx="63601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O say, does that star-spangled banner yet wave 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BEF662-2E5D-B9FD-3775-EA9DABC6E771}"/>
              </a:ext>
            </a:extLst>
          </p:cNvPr>
          <p:cNvSpPr txBox="1"/>
          <p:nvPr/>
        </p:nvSpPr>
        <p:spPr>
          <a:xfrm>
            <a:off x="2296160" y="5432961"/>
            <a:ext cx="59537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O’er the land of the free, 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</a:rPr>
              <a:t>and the home of the brave.</a:t>
            </a:r>
          </a:p>
        </p:txBody>
      </p:sp>
    </p:spTree>
    <p:extLst>
      <p:ext uri="{BB962C8B-B14F-4D97-AF65-F5344CB8AC3E}">
        <p14:creationId xmlns:p14="http://schemas.microsoft.com/office/powerpoint/2010/main" val="2909662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ADB46A4-6773-4814-9A07-E08454197E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292" y="492369"/>
            <a:ext cx="11007970" cy="5943600"/>
          </a:xfrm>
        </p:spPr>
        <p:txBody>
          <a:bodyPr>
            <a:noAutofit/>
          </a:bodyPr>
          <a:lstStyle/>
          <a:p>
            <a:endParaRPr lang="en-US" sz="1000" b="1" dirty="0"/>
          </a:p>
          <a:p>
            <a:r>
              <a:rPr lang="en-US" sz="7200" b="1" dirty="0">
                <a:solidFill>
                  <a:srgbClr val="FF0000"/>
                </a:solidFill>
              </a:rPr>
              <a:t>Ecclesiastes</a:t>
            </a:r>
            <a:endParaRPr lang="en-US" sz="7200" dirty="0">
              <a:solidFill>
                <a:srgbClr val="FF0000"/>
              </a:solidFill>
            </a:endParaRPr>
          </a:p>
          <a:p>
            <a:endParaRPr lang="en-US" sz="1200" i="1" dirty="0"/>
          </a:p>
          <a:p>
            <a:r>
              <a:rPr lang="en-US" sz="6000" i="1" dirty="0"/>
              <a:t>God’s Timeless Wisdom for         Today’s Headline Questions</a:t>
            </a:r>
          </a:p>
          <a:p>
            <a:endParaRPr lang="en-US" sz="6000" i="1" dirty="0"/>
          </a:p>
          <a:p>
            <a:r>
              <a:rPr lang="en-US" sz="6000" dirty="0"/>
              <a:t>(Preview of new Adult SS series)</a:t>
            </a:r>
          </a:p>
          <a:p>
            <a:r>
              <a:rPr lang="en-US" sz="5400" i="1" dirty="0"/>
              <a:t> 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4096523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ADB46A4-6773-4814-9A07-E08454197E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292" y="492369"/>
            <a:ext cx="11007970" cy="5943600"/>
          </a:xfrm>
        </p:spPr>
        <p:txBody>
          <a:bodyPr>
            <a:noAutofit/>
          </a:bodyPr>
          <a:lstStyle/>
          <a:p>
            <a:r>
              <a:rPr lang="en-US" sz="5400" b="1" dirty="0"/>
              <a:t>The Background</a:t>
            </a:r>
            <a:endParaRPr lang="en-US" sz="5400" dirty="0"/>
          </a:p>
          <a:p>
            <a:pPr lvl="0" algn="l"/>
            <a:r>
              <a:rPr lang="en-US" sz="4800" b="1" dirty="0"/>
              <a:t>Title</a:t>
            </a:r>
            <a:r>
              <a:rPr lang="en-US" sz="4800" dirty="0"/>
              <a:t> - Ecclesiastes = preacher (</a:t>
            </a:r>
            <a:r>
              <a:rPr lang="en-US" sz="4800" i="1" dirty="0"/>
              <a:t>Greek</a:t>
            </a:r>
            <a:r>
              <a:rPr lang="en-US" sz="4800" dirty="0"/>
              <a:t>)</a:t>
            </a:r>
          </a:p>
          <a:p>
            <a:pPr lvl="0" algn="l"/>
            <a:r>
              <a:rPr lang="en-US" sz="4800" b="1" dirty="0"/>
              <a:t>Author</a:t>
            </a:r>
            <a:r>
              <a:rPr lang="en-US" sz="4800" dirty="0"/>
              <a:t> - son, King, wise (</a:t>
            </a:r>
            <a:r>
              <a:rPr lang="en-US" sz="4800" b="1" dirty="0">
                <a:solidFill>
                  <a:srgbClr val="FF0000"/>
                </a:solidFill>
              </a:rPr>
              <a:t>I Kgs 3:5-14</a:t>
            </a:r>
            <a:r>
              <a:rPr lang="en-US" sz="4800" dirty="0"/>
              <a:t>)</a:t>
            </a:r>
          </a:p>
          <a:p>
            <a:pPr lvl="0" algn="l"/>
            <a:r>
              <a:rPr lang="en-US" sz="4800" b="1" dirty="0"/>
              <a:t>Style</a:t>
            </a:r>
            <a:r>
              <a:rPr lang="en-US" sz="4800" dirty="0"/>
              <a:t> - Wisdom Literature = skills for </a:t>
            </a:r>
            <a:r>
              <a:rPr lang="en-US" sz="4800" b="1" u="sng" dirty="0">
                <a:solidFill>
                  <a:srgbClr val="FF0000"/>
                </a:solidFill>
              </a:rPr>
              <a:t>LIVING</a:t>
            </a:r>
          </a:p>
          <a:p>
            <a:pPr marL="685800" lvl="0" indent="-347663" algn="l">
              <a:buFont typeface="Arial" panose="020B0604020202020204" pitchFamily="34" charset="0"/>
              <a:buChar char="•"/>
            </a:pPr>
            <a:r>
              <a:rPr lang="en-US" sz="4800" b="1" dirty="0"/>
              <a:t>Proverbs </a:t>
            </a:r>
            <a:r>
              <a:rPr lang="en-US" sz="4800" dirty="0"/>
              <a:t>- </a:t>
            </a:r>
            <a:r>
              <a:rPr lang="en-US" sz="4800" b="1" i="1" dirty="0"/>
              <a:t>living </a:t>
            </a:r>
            <a:r>
              <a:rPr lang="en-US" sz="4800" i="1" dirty="0"/>
              <a:t>skillfully</a:t>
            </a:r>
          </a:p>
          <a:p>
            <a:pPr marL="685800" indent="-347663" algn="l">
              <a:buFont typeface="Arial" panose="020B0604020202020204" pitchFamily="34" charset="0"/>
              <a:buChar char="•"/>
            </a:pPr>
            <a:r>
              <a:rPr lang="en-US" sz="4800" b="1" dirty="0"/>
              <a:t>Ecclesiastes </a:t>
            </a:r>
            <a:r>
              <a:rPr lang="en-US" sz="4800" dirty="0"/>
              <a:t>- </a:t>
            </a:r>
            <a:r>
              <a:rPr lang="en-US" sz="4800" b="1" i="1" dirty="0"/>
              <a:t>learning </a:t>
            </a:r>
            <a:r>
              <a:rPr lang="en-US" sz="4800" i="1" dirty="0"/>
              <a:t>skillfully</a:t>
            </a:r>
            <a:endParaRPr lang="en-US" sz="4800" b="1" i="1" dirty="0"/>
          </a:p>
          <a:p>
            <a:pPr marL="685800" indent="-347663" algn="l">
              <a:buFont typeface="Arial" panose="020B0604020202020204" pitchFamily="34" charset="0"/>
              <a:buChar char="•"/>
            </a:pPr>
            <a:r>
              <a:rPr lang="en-US" sz="4800" b="1" dirty="0"/>
              <a:t>Song of Solomon </a:t>
            </a:r>
            <a:r>
              <a:rPr lang="en-US" sz="4800" dirty="0"/>
              <a:t>- </a:t>
            </a:r>
            <a:r>
              <a:rPr lang="en-US" sz="4800" b="1" i="1" dirty="0"/>
              <a:t>loving </a:t>
            </a:r>
            <a:r>
              <a:rPr lang="en-US" sz="4800" i="1" dirty="0"/>
              <a:t>skillfully</a:t>
            </a:r>
          </a:p>
        </p:txBody>
      </p:sp>
    </p:spTree>
    <p:extLst>
      <p:ext uri="{BB962C8B-B14F-4D97-AF65-F5344CB8AC3E}">
        <p14:creationId xmlns:p14="http://schemas.microsoft.com/office/powerpoint/2010/main" val="199601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ADB46A4-6773-4814-9A07-E08454197E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292" y="492369"/>
            <a:ext cx="11007970" cy="5943600"/>
          </a:xfrm>
        </p:spPr>
        <p:txBody>
          <a:bodyPr>
            <a:noAutofit/>
          </a:bodyPr>
          <a:lstStyle/>
          <a:p>
            <a:r>
              <a:rPr lang="en-US" sz="5400" b="1" dirty="0"/>
              <a:t>History of Interpretation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5400" spc="-150" dirty="0"/>
              <a:t> It has been called “a baffling book”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5400" spc="-150" dirty="0"/>
              <a:t>“alien among the other OT books”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5400" spc="-150" dirty="0"/>
              <a:t>“the most problematic of the whole Hebrew Bible”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5400" spc="-150" dirty="0"/>
              <a:t>“embarrassment to the Old Testament”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3792283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ADB46A4-6773-4814-9A07-E08454197E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292" y="492369"/>
            <a:ext cx="11007970" cy="5943600"/>
          </a:xfrm>
        </p:spPr>
        <p:txBody>
          <a:bodyPr>
            <a:noAutofit/>
          </a:bodyPr>
          <a:lstStyle/>
          <a:p>
            <a:r>
              <a:rPr lang="en-US" sz="5400" b="1" dirty="0"/>
              <a:t>History of Interpretation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5400" spc="-150" dirty="0"/>
              <a:t>Difficulties – </a:t>
            </a:r>
            <a:r>
              <a:rPr lang="en-US" sz="5400" b="1" spc="-150" dirty="0">
                <a:solidFill>
                  <a:srgbClr val="FF0000"/>
                </a:solidFill>
              </a:rPr>
              <a:t>3:18-20</a:t>
            </a:r>
            <a:r>
              <a:rPr lang="en-US" sz="5400" spc="-150" dirty="0"/>
              <a:t>;</a:t>
            </a:r>
            <a:r>
              <a:rPr lang="en-US" sz="5400" b="1" spc="-150" dirty="0">
                <a:solidFill>
                  <a:srgbClr val="FF0000"/>
                </a:solidFill>
              </a:rPr>
              <a:t> 8:14</a:t>
            </a:r>
            <a:r>
              <a:rPr lang="en-US" sz="5400" spc="-150" dirty="0"/>
              <a:t>;</a:t>
            </a:r>
            <a:r>
              <a:rPr lang="en-US" sz="5400" b="1" spc="-150" dirty="0">
                <a:solidFill>
                  <a:srgbClr val="FF0000"/>
                </a:solidFill>
              </a:rPr>
              <a:t> 9:2</a:t>
            </a:r>
            <a:r>
              <a:rPr lang="en-US" sz="5400" spc="-150" dirty="0"/>
              <a:t>;</a:t>
            </a:r>
            <a:r>
              <a:rPr lang="en-US" sz="5400" b="1" spc="-150" dirty="0">
                <a:solidFill>
                  <a:srgbClr val="FF0000"/>
                </a:solidFill>
              </a:rPr>
              <a:t> 11:7,8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5400" spc="-150" dirty="0"/>
              <a:t>Jewish view – </a:t>
            </a:r>
            <a:r>
              <a:rPr lang="en-US" sz="5400" b="1" spc="-150" dirty="0">
                <a:solidFill>
                  <a:srgbClr val="FF0000"/>
                </a:solidFill>
              </a:rPr>
              <a:t>1:1,12</a:t>
            </a:r>
            <a:r>
              <a:rPr lang="en-US" sz="5400" spc="-150" dirty="0"/>
              <a:t> “</a:t>
            </a:r>
            <a:r>
              <a:rPr lang="en-US" sz="5400" i="1" spc="-150" dirty="0"/>
              <a:t>was</a:t>
            </a:r>
            <a:r>
              <a:rPr lang="en-US" sz="5400" spc="-150" dirty="0"/>
              <a:t>” (</a:t>
            </a:r>
            <a:r>
              <a:rPr lang="en-US" sz="5400" i="1" spc="-150" dirty="0"/>
              <a:t>banished</a:t>
            </a:r>
            <a:r>
              <a:rPr lang="en-US" sz="5400" spc="-150" dirty="0"/>
              <a:t>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5400" spc="-350" dirty="0"/>
              <a:t>Church Leaders – Jerome, Luther (</a:t>
            </a:r>
            <a:r>
              <a:rPr lang="en-US" sz="5400" i="1" spc="-350" dirty="0"/>
              <a:t>skeptical</a:t>
            </a:r>
            <a:r>
              <a:rPr lang="en-US" sz="5400" spc="-350" dirty="0"/>
              <a:t>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5400" dirty="0"/>
              <a:t>Modern commentators - </a:t>
            </a:r>
            <a:r>
              <a:rPr lang="en-US" sz="5400" i="1" dirty="0"/>
              <a:t>Agnostic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5400" dirty="0"/>
              <a:t>Approach as a genuine </a:t>
            </a:r>
            <a:r>
              <a:rPr lang="en-US" sz="5400" b="1" dirty="0"/>
              <a:t>Book</a:t>
            </a:r>
          </a:p>
        </p:txBody>
      </p:sp>
    </p:spTree>
    <p:extLst>
      <p:ext uri="{BB962C8B-B14F-4D97-AF65-F5344CB8AC3E}">
        <p14:creationId xmlns:p14="http://schemas.microsoft.com/office/powerpoint/2010/main" val="357255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ADB46A4-6773-4814-9A07-E08454197E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292" y="492369"/>
            <a:ext cx="11007970" cy="5943600"/>
          </a:xfrm>
        </p:spPr>
        <p:txBody>
          <a:bodyPr>
            <a:noAutofit/>
          </a:bodyPr>
          <a:lstStyle/>
          <a:p>
            <a:r>
              <a:rPr lang="en-US" sz="5400" b="1" dirty="0"/>
              <a:t>The Book</a:t>
            </a:r>
            <a:endParaRPr lang="en-US" sz="5400" dirty="0"/>
          </a:p>
          <a:p>
            <a:pPr lvl="0" algn="l"/>
            <a:r>
              <a:rPr lang="en-US" sz="5400" b="1" dirty="0"/>
              <a:t>Preface</a:t>
            </a:r>
            <a:r>
              <a:rPr lang="en-US" sz="5400" dirty="0"/>
              <a:t> (</a:t>
            </a:r>
            <a:r>
              <a:rPr lang="en-US" sz="5400" b="1" dirty="0">
                <a:solidFill>
                  <a:srgbClr val="FF0000"/>
                </a:solidFill>
              </a:rPr>
              <a:t>1:2,3</a:t>
            </a:r>
            <a:r>
              <a:rPr lang="en-US" sz="5400" dirty="0"/>
              <a:t>) – Statement of vanity</a:t>
            </a:r>
          </a:p>
          <a:p>
            <a:pPr lvl="0" algn="l"/>
            <a:r>
              <a:rPr lang="en-US" sz="5400" b="1" dirty="0"/>
              <a:t>Body</a:t>
            </a:r>
            <a:r>
              <a:rPr lang="en-US" sz="5400" dirty="0"/>
              <a:t> – Interwoven ideas and themes</a:t>
            </a:r>
          </a:p>
          <a:p>
            <a:pPr marL="685800" lvl="1" indent="-457200" algn="l">
              <a:buFont typeface="Arial" panose="020B0604020202020204" pitchFamily="34" charset="0"/>
              <a:buChar char="•"/>
            </a:pPr>
            <a:r>
              <a:rPr lang="en-US" sz="5400" b="1" i="1" dirty="0"/>
              <a:t>vanity</a:t>
            </a:r>
            <a:r>
              <a:rPr lang="en-US" sz="5400" dirty="0"/>
              <a:t> (38x) – temporary </a:t>
            </a:r>
            <a:r>
              <a:rPr lang="en-US" sz="5400" b="1" spc="-150" dirty="0"/>
              <a:t>hypothesis</a:t>
            </a:r>
            <a:r>
              <a:rPr lang="en-US" sz="5400" dirty="0"/>
              <a:t> 	while he is still “experimenting” </a:t>
            </a:r>
          </a:p>
          <a:p>
            <a:pPr marL="685800" lvl="1" indent="-457200" algn="l">
              <a:buFont typeface="Arial" panose="020B0604020202020204" pitchFamily="34" charset="0"/>
              <a:buChar char="•"/>
            </a:pPr>
            <a:r>
              <a:rPr lang="en-US" sz="5400" b="1" i="1" dirty="0"/>
              <a:t>under the sun</a:t>
            </a:r>
            <a:r>
              <a:rPr lang="en-US" sz="5400" b="1" dirty="0"/>
              <a:t> </a:t>
            </a:r>
            <a:r>
              <a:rPr lang="en-US" sz="5400" dirty="0"/>
              <a:t>(29x) – navigating life 	</a:t>
            </a:r>
            <a:r>
              <a:rPr lang="en-US" sz="5400" b="1" dirty="0"/>
              <a:t>without</a:t>
            </a:r>
            <a:r>
              <a:rPr lang="en-US" sz="5400" dirty="0"/>
              <a:t> </a:t>
            </a:r>
            <a:r>
              <a:rPr lang="en-US" sz="5400" b="1" u="sng" dirty="0">
                <a:solidFill>
                  <a:srgbClr val="FF0000"/>
                </a:solidFill>
              </a:rPr>
              <a:t>God</a:t>
            </a:r>
          </a:p>
        </p:txBody>
      </p:sp>
    </p:spTree>
    <p:extLst>
      <p:ext uri="{BB962C8B-B14F-4D97-AF65-F5344CB8AC3E}">
        <p14:creationId xmlns:p14="http://schemas.microsoft.com/office/powerpoint/2010/main" val="205912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ADB46A4-6773-4814-9A07-E08454197E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292" y="492369"/>
            <a:ext cx="11007970" cy="5943600"/>
          </a:xfrm>
        </p:spPr>
        <p:txBody>
          <a:bodyPr>
            <a:noAutofit/>
          </a:bodyPr>
          <a:lstStyle/>
          <a:p>
            <a:pPr lvl="1" indent="-457200" algn="l">
              <a:buFont typeface="Arial" panose="020B0604020202020204" pitchFamily="34" charset="0"/>
              <a:buChar char="•"/>
            </a:pPr>
            <a:r>
              <a:rPr lang="en-US" sz="5400" b="1" i="1" spc="-150" dirty="0"/>
              <a:t>eat, drink, work</a:t>
            </a:r>
            <a:r>
              <a:rPr lang="en-US" sz="5400" b="1" spc="-150" dirty="0"/>
              <a:t> </a:t>
            </a:r>
            <a:r>
              <a:rPr lang="en-US" sz="5400" spc="-150" dirty="0"/>
              <a:t>(5x) – not hedonism, 	</a:t>
            </a:r>
            <a:r>
              <a:rPr lang="en-US" sz="5400" dirty="0"/>
              <a:t>but </a:t>
            </a:r>
            <a:r>
              <a:rPr lang="en-US" sz="5400" b="1" dirty="0"/>
              <a:t>simple existence </a:t>
            </a:r>
            <a:r>
              <a:rPr lang="en-US" sz="5400" dirty="0"/>
              <a:t>(</a:t>
            </a:r>
            <a:r>
              <a:rPr lang="en-US" sz="5400" b="1" dirty="0">
                <a:solidFill>
                  <a:srgbClr val="FF0000"/>
                </a:solidFill>
              </a:rPr>
              <a:t>Eccl 2:24</a:t>
            </a:r>
            <a:r>
              <a:rPr lang="en-US" sz="5400" dirty="0"/>
              <a:t>) </a:t>
            </a:r>
          </a:p>
          <a:p>
            <a:pPr lvl="1" indent="-457200" algn="l">
              <a:buFont typeface="Arial" panose="020B0604020202020204" pitchFamily="34" charset="0"/>
              <a:buChar char="•"/>
            </a:pPr>
            <a:r>
              <a:rPr lang="en-US" sz="5400" b="1" i="1" dirty="0"/>
              <a:t>God</a:t>
            </a:r>
            <a:r>
              <a:rPr lang="en-US" sz="5400" i="1" dirty="0"/>
              <a:t> </a:t>
            </a:r>
            <a:r>
              <a:rPr lang="en-US" sz="5400" dirty="0"/>
              <a:t>(40x) – key clarifying insights 	(</a:t>
            </a:r>
            <a:r>
              <a:rPr lang="en-US" sz="5400" b="1" dirty="0">
                <a:solidFill>
                  <a:srgbClr val="FF0000"/>
                </a:solidFill>
              </a:rPr>
              <a:t>Eccl 3:10-14</a:t>
            </a:r>
            <a:r>
              <a:rPr lang="en-US" sz="5400" dirty="0"/>
              <a:t>)</a:t>
            </a:r>
          </a:p>
          <a:p>
            <a:pPr marL="50800" lvl="1" algn="l"/>
            <a:r>
              <a:rPr lang="en-US" sz="5400" b="1" dirty="0">
                <a:sym typeface="Wingdings" panose="05000000000000000000" pitchFamily="2" charset="2"/>
              </a:rPr>
              <a:t></a:t>
            </a:r>
            <a:r>
              <a:rPr lang="en-US" sz="5400" b="1" dirty="0"/>
              <a:t> before</a:t>
            </a:r>
            <a:r>
              <a:rPr lang="en-US" sz="5400" dirty="0"/>
              <a:t> this passage “God” used </a:t>
            </a:r>
            <a:r>
              <a:rPr lang="en-US" sz="5400" b="1" dirty="0"/>
              <a:t>3</a:t>
            </a:r>
            <a:r>
              <a:rPr lang="en-US" sz="5400" dirty="0"/>
              <a:t>x</a:t>
            </a:r>
          </a:p>
          <a:p>
            <a:pPr marL="0" lvl="1" algn="l"/>
            <a:r>
              <a:rPr lang="en-US" sz="5400" b="1" dirty="0">
                <a:sym typeface="Wingdings" panose="05000000000000000000" pitchFamily="2" charset="2"/>
              </a:rPr>
              <a:t></a:t>
            </a:r>
            <a:r>
              <a:rPr lang="en-US" sz="5400" b="1" dirty="0"/>
              <a:t> after</a:t>
            </a:r>
            <a:r>
              <a:rPr lang="en-US" sz="5400" dirty="0"/>
              <a:t> this passage “God” used </a:t>
            </a:r>
            <a:r>
              <a:rPr lang="en-US" sz="5400" b="1" dirty="0"/>
              <a:t>33</a:t>
            </a:r>
            <a:r>
              <a:rPr lang="en-US" sz="5400" dirty="0"/>
              <a:t>x</a:t>
            </a:r>
          </a:p>
          <a:p>
            <a:pPr marL="0" lvl="1" algn="l"/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55256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ADB46A4-6773-4814-9A07-E08454197E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292" y="492369"/>
            <a:ext cx="11007970" cy="5943600"/>
          </a:xfrm>
        </p:spPr>
        <p:txBody>
          <a:bodyPr>
            <a:noAutofit/>
          </a:bodyPr>
          <a:lstStyle/>
          <a:p>
            <a:pPr marL="0" lvl="1"/>
            <a:r>
              <a:rPr lang="en-US" sz="5400" b="1" dirty="0">
                <a:solidFill>
                  <a:srgbClr val="FF0000"/>
                </a:solidFill>
              </a:rPr>
              <a:t>Ecclesiastes 3</a:t>
            </a:r>
          </a:p>
          <a:p>
            <a:pPr marL="0" lvl="1" algn="l"/>
            <a:r>
              <a:rPr lang="en-US" sz="5400" dirty="0"/>
              <a:t>(</a:t>
            </a:r>
            <a:r>
              <a:rPr lang="en-US" sz="5400" b="1" dirty="0">
                <a:solidFill>
                  <a:srgbClr val="FF0000"/>
                </a:solidFill>
              </a:rPr>
              <a:t>10</a:t>
            </a:r>
            <a:r>
              <a:rPr lang="en-US" sz="5400" dirty="0"/>
              <a:t>) God uses life events as an </a:t>
            </a:r>
            <a:r>
              <a:rPr lang="en-US" sz="5400" b="1" spc="-150" dirty="0"/>
              <a:t>exercise</a:t>
            </a:r>
          </a:p>
          <a:p>
            <a:pPr marL="0" lvl="1" algn="l"/>
            <a:r>
              <a:rPr lang="en-US" sz="5400" dirty="0"/>
              <a:t>(</a:t>
            </a:r>
            <a:r>
              <a:rPr lang="en-US" sz="5400" b="1" dirty="0">
                <a:solidFill>
                  <a:srgbClr val="FF0000"/>
                </a:solidFill>
              </a:rPr>
              <a:t>11</a:t>
            </a:r>
            <a:r>
              <a:rPr lang="en-US" sz="5400" dirty="0"/>
              <a:t>) </a:t>
            </a:r>
            <a:r>
              <a:rPr lang="en-US" sz="5400" spc="-150" dirty="0"/>
              <a:t>God gives men a longing for </a:t>
            </a:r>
            <a:r>
              <a:rPr lang="en-US" sz="5400" b="1" spc="-150" dirty="0"/>
              <a:t>eternity</a:t>
            </a:r>
          </a:p>
          <a:p>
            <a:pPr marL="0" lvl="1" algn="l"/>
            <a:r>
              <a:rPr lang="en-US" sz="5400" spc="-100" dirty="0"/>
              <a:t>(</a:t>
            </a:r>
            <a:r>
              <a:rPr lang="en-US" sz="5400" b="1" spc="-100" dirty="0">
                <a:solidFill>
                  <a:srgbClr val="FF0000"/>
                </a:solidFill>
              </a:rPr>
              <a:t>12</a:t>
            </a:r>
            <a:r>
              <a:rPr lang="en-US" sz="5400" spc="-100" dirty="0"/>
              <a:t>) There is </a:t>
            </a:r>
            <a:r>
              <a:rPr lang="en-US" sz="5400" b="1" spc="-100" dirty="0"/>
              <a:t>joy &amp; good </a:t>
            </a:r>
            <a:r>
              <a:rPr lang="en-US" sz="5400" spc="-100" dirty="0"/>
              <a:t>in the process</a:t>
            </a:r>
          </a:p>
          <a:p>
            <a:pPr marL="0" lvl="1" algn="l"/>
            <a:r>
              <a:rPr lang="en-US" sz="5400" spc="-100" dirty="0"/>
              <a:t>(</a:t>
            </a:r>
            <a:r>
              <a:rPr lang="en-US" sz="5400" b="1" spc="-100" dirty="0">
                <a:solidFill>
                  <a:srgbClr val="FF0000"/>
                </a:solidFill>
              </a:rPr>
              <a:t>13</a:t>
            </a:r>
            <a:r>
              <a:rPr lang="en-US" sz="5400" spc="-100" dirty="0"/>
              <a:t>) Good food and hard work are a </a:t>
            </a:r>
            <a:r>
              <a:rPr lang="en-US" sz="5400" b="1" spc="-100" dirty="0"/>
              <a:t>gift</a:t>
            </a:r>
          </a:p>
          <a:p>
            <a:pPr marL="0" lvl="1" algn="l"/>
            <a:r>
              <a:rPr lang="en-US" sz="5400" spc="-100" dirty="0"/>
              <a:t>(</a:t>
            </a:r>
            <a:r>
              <a:rPr lang="en-US" sz="5400" b="1" spc="-100" dirty="0">
                <a:solidFill>
                  <a:srgbClr val="FF0000"/>
                </a:solidFill>
              </a:rPr>
              <a:t>14</a:t>
            </a:r>
            <a:r>
              <a:rPr lang="en-US" sz="5400" spc="-100" dirty="0"/>
              <a:t>) God moves men from </a:t>
            </a:r>
            <a:r>
              <a:rPr lang="en-US" sz="5400" b="1" spc="-100" dirty="0"/>
              <a:t>sight to faith</a:t>
            </a:r>
            <a:r>
              <a:rPr lang="en-US" sz="5400" spc="-100" dirty="0"/>
              <a:t>, 	from </a:t>
            </a:r>
            <a:r>
              <a:rPr lang="en-US" sz="5400" b="1" spc="-100" dirty="0"/>
              <a:t>why to Who </a:t>
            </a:r>
            <a:r>
              <a:rPr lang="en-US" sz="5400" spc="-100" dirty="0"/>
              <a:t>(</a:t>
            </a:r>
            <a:r>
              <a:rPr lang="en-US" sz="5400" b="1" spc="-100" dirty="0">
                <a:solidFill>
                  <a:srgbClr val="FF0000"/>
                </a:solidFill>
              </a:rPr>
              <a:t>7:14; 8:17</a:t>
            </a:r>
            <a:r>
              <a:rPr lang="en-US" sz="5400" spc="-1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0180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552</Words>
  <Application>Microsoft Office PowerPoint</Application>
  <PresentationFormat>Widescreen</PresentationFormat>
  <Paragraphs>76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Depue</dc:creator>
  <cp:lastModifiedBy>Tania Hunley</cp:lastModifiedBy>
  <cp:revision>51</cp:revision>
  <dcterms:created xsi:type="dcterms:W3CDTF">2019-01-06T09:52:37Z</dcterms:created>
  <dcterms:modified xsi:type="dcterms:W3CDTF">2023-05-28T11:45:25Z</dcterms:modified>
</cp:coreProperties>
</file>